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omments/comment1.xml" ContentType="application/vnd.openxmlformats-officedocument.presentationml.comments+xml"/>
  <Override PartName="/ppt/notesSlides/notesSlide14.xml" ContentType="application/vnd.openxmlformats-officedocument.presentationml.notesSlide+xml"/>
  <Override PartName="/ppt/comments/comment2.xml" ContentType="application/vnd.openxmlformats-officedocument.presentationml.comment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omments/comment3.xml" ContentType="application/vnd.openxmlformats-officedocument.presentationml.comment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comments/comment4.xml" ContentType="application/vnd.openxmlformats-officedocument.presentationml.comments+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comments/comment5.xml" ContentType="application/vnd.openxmlformats-officedocument.presentationml.comments+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comments/comment6.xml" ContentType="application/vnd.openxmlformats-officedocument.presentationml.comments+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4" r:id="rId1"/>
  </p:sldMasterIdLst>
  <p:notesMasterIdLst>
    <p:notesMasterId r:id="rId12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 id="349" r:id="rId95"/>
    <p:sldId id="350" r:id="rId96"/>
    <p:sldId id="351" r:id="rId97"/>
    <p:sldId id="352" r:id="rId98"/>
    <p:sldId id="353" r:id="rId99"/>
    <p:sldId id="354" r:id="rId100"/>
    <p:sldId id="355" r:id="rId101"/>
    <p:sldId id="356" r:id="rId102"/>
    <p:sldId id="357" r:id="rId103"/>
    <p:sldId id="358" r:id="rId104"/>
    <p:sldId id="359" r:id="rId105"/>
    <p:sldId id="360" r:id="rId106"/>
    <p:sldId id="361" r:id="rId107"/>
    <p:sldId id="362" r:id="rId108"/>
    <p:sldId id="363" r:id="rId109"/>
    <p:sldId id="364" r:id="rId110"/>
    <p:sldId id="365" r:id="rId111"/>
    <p:sldId id="366" r:id="rId112"/>
    <p:sldId id="367" r:id="rId113"/>
    <p:sldId id="368" r:id="rId114"/>
    <p:sldId id="369" r:id="rId115"/>
    <p:sldId id="370" r:id="rId116"/>
    <p:sldId id="371" r:id="rId117"/>
    <p:sldId id="372" r:id="rId118"/>
    <p:sldId id="373" r:id="rId119"/>
    <p:sldId id="374" r:id="rId120"/>
    <p:sldId id="375" r:id="rId121"/>
    <p:sldId id="376" r:id="rId122"/>
    <p:sldId id="377" r:id="rId123"/>
  </p:sldIdLst>
  <p:sldSz cx="9144000" cy="5143500" type="screen16x9"/>
  <p:notesSz cx="6858000" cy="9144000"/>
  <p:defaultTex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Haley Rorvick" initials="" lastIdx="2" clrIdx="0"/>
  <p:cmAuthor id="1" name="John Jackson" initials="" lastIdx="5" clrIdx="1"/>
  <p:cmAuthor id="2" name="Alec Forsman" initials="" lastIdx="2" clrIdx="2"/>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9A6FD2F-A22C-4874-8CAA-8FDB8984036D}">
  <a:tblStyle styleId="{D9A6FD2F-A22C-4874-8CAA-8FDB8984036D}" styleName="Table_0">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7B69357D-548E-4A3B-A998-ACDA594351CF}" styleName="Table_1">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F79D471C-33D4-4DC6-9F26-8D35041C96AD}" styleName="Table_2">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BABC1F52-3501-4FB7-B38E-453D3F21B4B0}" styleName="Table_3">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425BF6ED-DFB3-443A-898F-070B0441ADC2}" styleName="Table_4">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434F1F47-DEA7-4983-8C8C-192BB9D2FBC7}" styleName="Table_5">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7" d="100"/>
          <a:sy n="97" d="100"/>
        </p:scale>
        <p:origin x="90" y="2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theme" Target="theme/theme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notesMaster" Target="notesMasters/notesMaster1.xml"/><Relationship Id="rId129" Type="http://schemas.openxmlformats.org/officeDocument/2006/relationships/tableStyles" Target="tableStyle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commentAuthors" Target="commentAuthor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s>
</file>

<file path=ppt/comments/comment1.xml><?xml version="1.0" encoding="utf-8"?>
<p:cmLst xmlns:a="http://schemas.openxmlformats.org/drawingml/2006/main" xmlns:r="http://schemas.openxmlformats.org/officeDocument/2006/relationships" xmlns:p="http://schemas.openxmlformats.org/presentationml/2006/main">
  <p:cm authorId="1" idx="2">
    <p:pos x="6000" y="200"/>
    <p:text>I think we should talk about the detector too, since that is a big reason why this was a design course in the first place</p:text>
  </p:cm>
  <p:cm authorId="2" idx="2">
    <p:pos x="6000" y="100"/>
    <p:text>Should we only talk about stuff that will be funded by the senior design course? or are we just taking all the money we can get and putting it towards this stuff(like a solar panel) idk</p:text>
  </p:cm>
  <p:cm authorId="1" idx="1">
    <p:pos x="6000" y="0"/>
    <p:text>Reword this</p:text>
  </p:cm>
</p:cmLst>
</file>

<file path=ppt/comments/comment2.xml><?xml version="1.0" encoding="utf-8"?>
<p:cmLst xmlns:a="http://schemas.openxmlformats.org/drawingml/2006/main" xmlns:r="http://schemas.openxmlformats.org/officeDocument/2006/relationships" xmlns:p="http://schemas.openxmlformats.org/presentationml/2006/main">
  <p:cm authorId="2" idx="1">
    <p:pos x="6000" y="0"/>
    <p:text>Nice Colors. Skol</p:text>
  </p:cm>
</p:cmLst>
</file>

<file path=ppt/comments/comment3.xml><?xml version="1.0" encoding="utf-8"?>
<p:cmLst xmlns:a="http://schemas.openxmlformats.org/drawingml/2006/main" xmlns:r="http://schemas.openxmlformats.org/officeDocument/2006/relationships" xmlns:p="http://schemas.openxmlformats.org/presentationml/2006/main">
  <p:cm authorId="1" idx="4">
    <p:pos x="6000" y="100"/>
    <p:text>Changing uC to 32-bit</p:text>
  </p:cm>
  <p:cm authorId="1" idx="3">
    <p:pos x="6000" y="0"/>
    <p:text>I'll make a better architecture image that doesn't look like poop</p:text>
  </p:cm>
</p:cmLst>
</file>

<file path=ppt/comments/comment4.xml><?xml version="1.0" encoding="utf-8"?>
<p:cmLst xmlns:a="http://schemas.openxmlformats.org/drawingml/2006/main" xmlns:r="http://schemas.openxmlformats.org/officeDocument/2006/relationships" xmlns:p="http://schemas.openxmlformats.org/presentationml/2006/main">
  <p:cm authorId="0" idx="2">
    <p:pos x="6000" y="0"/>
    <p:text>3168 cm^2 for the surface area</p:text>
  </p:cm>
</p:cmLst>
</file>

<file path=ppt/comments/comment5.xml><?xml version="1.0" encoding="utf-8"?>
<p:cmLst xmlns:a="http://schemas.openxmlformats.org/drawingml/2006/main" xmlns:r="http://schemas.openxmlformats.org/officeDocument/2006/relationships" xmlns:p="http://schemas.openxmlformats.org/presentationml/2006/main">
  <p:cm authorId="0" idx="1">
    <p:pos x="6000" y="0"/>
    <p:text>3 mm thick glass</p:text>
  </p:cm>
</p:cmLst>
</file>

<file path=ppt/comments/comment6.xml><?xml version="1.0" encoding="utf-8"?>
<p:cmLst xmlns:a="http://schemas.openxmlformats.org/drawingml/2006/main" xmlns:r="http://schemas.openxmlformats.org/officeDocument/2006/relationships" xmlns:p="http://schemas.openxmlformats.org/presentationml/2006/main">
  <p:cm authorId="1" idx="5">
    <p:pos x="6000" y="0"/>
    <p:text>Replace with actual number</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1"/>
        <p:cNvGrpSpPr/>
        <p:nvPr/>
      </p:nvGrpSpPr>
      <p:grpSpPr>
        <a:xfrm>
          <a:off x="0" y="0"/>
          <a:ext cx="0" cy="0"/>
          <a:chOff x="0" y="0"/>
          <a:chExt cx="0" cy="0"/>
        </a:xfrm>
      </p:grpSpPr>
      <p:sp>
        <p:nvSpPr>
          <p:cNvPr id="2" name="Shape 2"/>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3" name="Shape 3"/>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a:spcBef>
                <a:spcPts val="0"/>
              </a:spcBef>
              <a:defRPr sz="1100"/>
            </a:lvl1pPr>
            <a:lvl2pPr>
              <a:spcBef>
                <a:spcPts val="0"/>
              </a:spcBef>
              <a:defRPr sz="1100"/>
            </a:lvl2pPr>
            <a:lvl3pPr>
              <a:spcBef>
                <a:spcPts val="0"/>
              </a:spcBef>
              <a:defRPr sz="1100"/>
            </a:lvl3pPr>
            <a:lvl4pPr>
              <a:spcBef>
                <a:spcPts val="0"/>
              </a:spcBef>
              <a:defRPr sz="1100"/>
            </a:lvl4pPr>
            <a:lvl5pPr>
              <a:spcBef>
                <a:spcPts val="0"/>
              </a:spcBef>
              <a:defRPr sz="1100"/>
            </a:lvl5pPr>
            <a:lvl6pPr>
              <a:spcBef>
                <a:spcPts val="0"/>
              </a:spcBef>
              <a:defRPr sz="1100"/>
            </a:lvl6pPr>
            <a:lvl7pPr>
              <a:spcBef>
                <a:spcPts val="0"/>
              </a:spcBef>
              <a:defRPr sz="1100"/>
            </a:lvl7pPr>
            <a:lvl8pPr>
              <a:spcBef>
                <a:spcPts val="0"/>
              </a:spcBef>
              <a:defRPr sz="1100"/>
            </a:lvl8pPr>
            <a:lvl9pPr>
              <a:spcBef>
                <a:spcPts val="0"/>
              </a:spcBef>
              <a:defRPr sz="1100"/>
            </a:lvl9pPr>
          </a:lstStyle>
          <a:p>
            <a:endParaRPr/>
          </a:p>
        </p:txBody>
      </p:sp>
    </p:spTree>
    <p:extLst>
      <p:ext uri="{BB962C8B-B14F-4D97-AF65-F5344CB8AC3E}">
        <p14:creationId xmlns:p14="http://schemas.microsoft.com/office/powerpoint/2010/main" val="2762804304"/>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www.apace-science.com/ast/g_scint.htm" TargetMode="External"/><Relationship Id="rId2" Type="http://schemas.openxmlformats.org/officeDocument/2006/relationships/slide" Target="../slides/slide23.xml"/><Relationship Id="rId1" Type="http://schemas.openxmlformats.org/officeDocument/2006/relationships/notesMaster" Target="../notesMasters/notesMaster1.xml"/><Relationship Id="rId5" Type="http://schemas.openxmlformats.org/officeDocument/2006/relationships/hyperlink" Target="http://www.hamamatsu.com/resources/pdf/ssd/s8664_series_kapd1012e04.pdf" TargetMode="External"/><Relationship Id="rId4" Type="http://schemas.openxmlformats.org/officeDocument/2006/relationships/hyperlink" Target="http://www.crystals.saint-gobain.com/uploadedFiles/SG-Crystals/Documents/SGC%20BC454%20Data%20Sheet.pdf" TargetMode="Externa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
        <p:cNvGrpSpPr/>
        <p:nvPr/>
      </p:nvGrpSpPr>
      <p:grpSpPr>
        <a:xfrm>
          <a:off x="0" y="0"/>
          <a:ext cx="0" cy="0"/>
          <a:chOff x="0" y="0"/>
          <a:chExt cx="0" cy="0"/>
        </a:xfrm>
      </p:grpSpPr>
      <p:sp>
        <p:nvSpPr>
          <p:cNvPr id="33" name="Shape 33"/>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34" name="Shape 3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6823533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Shape 127"/>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28" name="Shape 12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2631346510"/>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1"/>
        <p:cNvGrpSpPr/>
        <p:nvPr/>
      </p:nvGrpSpPr>
      <p:grpSpPr>
        <a:xfrm>
          <a:off x="0" y="0"/>
          <a:ext cx="0" cy="0"/>
          <a:chOff x="0" y="0"/>
          <a:chExt cx="0" cy="0"/>
        </a:xfrm>
      </p:grpSpPr>
      <p:sp>
        <p:nvSpPr>
          <p:cNvPr id="1262" name="Shape 1262"/>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263" name="Shape 126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4210402460"/>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9"/>
        <p:cNvGrpSpPr/>
        <p:nvPr/>
      </p:nvGrpSpPr>
      <p:grpSpPr>
        <a:xfrm>
          <a:off x="0" y="0"/>
          <a:ext cx="0" cy="0"/>
          <a:chOff x="0" y="0"/>
          <a:chExt cx="0" cy="0"/>
        </a:xfrm>
      </p:grpSpPr>
      <p:sp>
        <p:nvSpPr>
          <p:cNvPr id="1270" name="Shape 1270"/>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271" name="Shape 127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1409846651"/>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7"/>
        <p:cNvGrpSpPr/>
        <p:nvPr/>
      </p:nvGrpSpPr>
      <p:grpSpPr>
        <a:xfrm>
          <a:off x="0" y="0"/>
          <a:ext cx="0" cy="0"/>
          <a:chOff x="0" y="0"/>
          <a:chExt cx="0" cy="0"/>
        </a:xfrm>
      </p:grpSpPr>
      <p:sp>
        <p:nvSpPr>
          <p:cNvPr id="1278" name="Shape 1278"/>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279" name="Shape 1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3549478196"/>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5"/>
        <p:cNvGrpSpPr/>
        <p:nvPr/>
      </p:nvGrpSpPr>
      <p:grpSpPr>
        <a:xfrm>
          <a:off x="0" y="0"/>
          <a:ext cx="0" cy="0"/>
          <a:chOff x="0" y="0"/>
          <a:chExt cx="0" cy="0"/>
        </a:xfrm>
      </p:grpSpPr>
      <p:sp>
        <p:nvSpPr>
          <p:cNvPr id="1286" name="Shape 1286"/>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287" name="Shape 128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1206175467"/>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3"/>
        <p:cNvGrpSpPr/>
        <p:nvPr/>
      </p:nvGrpSpPr>
      <p:grpSpPr>
        <a:xfrm>
          <a:off x="0" y="0"/>
          <a:ext cx="0" cy="0"/>
          <a:chOff x="0" y="0"/>
          <a:chExt cx="0" cy="0"/>
        </a:xfrm>
      </p:grpSpPr>
      <p:sp>
        <p:nvSpPr>
          <p:cNvPr id="1294" name="Shape 1294"/>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295" name="Shape 129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252571844"/>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0"/>
        <p:cNvGrpSpPr/>
        <p:nvPr/>
      </p:nvGrpSpPr>
      <p:grpSpPr>
        <a:xfrm>
          <a:off x="0" y="0"/>
          <a:ext cx="0" cy="0"/>
          <a:chOff x="0" y="0"/>
          <a:chExt cx="0" cy="0"/>
        </a:xfrm>
      </p:grpSpPr>
      <p:sp>
        <p:nvSpPr>
          <p:cNvPr id="1301" name="Shape 1301"/>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302" name="Shape 130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3059456002"/>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7"/>
        <p:cNvGrpSpPr/>
        <p:nvPr/>
      </p:nvGrpSpPr>
      <p:grpSpPr>
        <a:xfrm>
          <a:off x="0" y="0"/>
          <a:ext cx="0" cy="0"/>
          <a:chOff x="0" y="0"/>
          <a:chExt cx="0" cy="0"/>
        </a:xfrm>
      </p:grpSpPr>
      <p:sp>
        <p:nvSpPr>
          <p:cNvPr id="1308" name="Shape 1308"/>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309" name="Shape 130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3756511267"/>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4"/>
        <p:cNvGrpSpPr/>
        <p:nvPr/>
      </p:nvGrpSpPr>
      <p:grpSpPr>
        <a:xfrm>
          <a:off x="0" y="0"/>
          <a:ext cx="0" cy="0"/>
          <a:chOff x="0" y="0"/>
          <a:chExt cx="0" cy="0"/>
        </a:xfrm>
      </p:grpSpPr>
      <p:sp>
        <p:nvSpPr>
          <p:cNvPr id="1315" name="Shape 1315"/>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316" name="Shape 131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3585013886"/>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5"/>
        <p:cNvGrpSpPr/>
        <p:nvPr/>
      </p:nvGrpSpPr>
      <p:grpSpPr>
        <a:xfrm>
          <a:off x="0" y="0"/>
          <a:ext cx="0" cy="0"/>
          <a:chOff x="0" y="0"/>
          <a:chExt cx="0" cy="0"/>
        </a:xfrm>
      </p:grpSpPr>
      <p:sp>
        <p:nvSpPr>
          <p:cNvPr id="1356" name="Shape 1356"/>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357" name="Shape 135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3460421762"/>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2"/>
        <p:cNvGrpSpPr/>
        <p:nvPr/>
      </p:nvGrpSpPr>
      <p:grpSpPr>
        <a:xfrm>
          <a:off x="0" y="0"/>
          <a:ext cx="0" cy="0"/>
          <a:chOff x="0" y="0"/>
          <a:chExt cx="0" cy="0"/>
        </a:xfrm>
      </p:grpSpPr>
      <p:sp>
        <p:nvSpPr>
          <p:cNvPr id="1363" name="Shape 1363"/>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364" name="Shape 136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35064671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Shape 135"/>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36" name="Shape 13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1946149964"/>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9"/>
        <p:cNvGrpSpPr/>
        <p:nvPr/>
      </p:nvGrpSpPr>
      <p:grpSpPr>
        <a:xfrm>
          <a:off x="0" y="0"/>
          <a:ext cx="0" cy="0"/>
          <a:chOff x="0" y="0"/>
          <a:chExt cx="0" cy="0"/>
        </a:xfrm>
      </p:grpSpPr>
      <p:sp>
        <p:nvSpPr>
          <p:cNvPr id="1370" name="Shape 1370"/>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371" name="Shape 137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1374723670"/>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6"/>
        <p:cNvGrpSpPr/>
        <p:nvPr/>
      </p:nvGrpSpPr>
      <p:grpSpPr>
        <a:xfrm>
          <a:off x="0" y="0"/>
          <a:ext cx="0" cy="0"/>
          <a:chOff x="0" y="0"/>
          <a:chExt cx="0" cy="0"/>
        </a:xfrm>
      </p:grpSpPr>
      <p:sp>
        <p:nvSpPr>
          <p:cNvPr id="1377" name="Shape 1377"/>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378" name="Shape 137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3457626353"/>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3"/>
        <p:cNvGrpSpPr/>
        <p:nvPr/>
      </p:nvGrpSpPr>
      <p:grpSpPr>
        <a:xfrm>
          <a:off x="0" y="0"/>
          <a:ext cx="0" cy="0"/>
          <a:chOff x="0" y="0"/>
          <a:chExt cx="0" cy="0"/>
        </a:xfrm>
      </p:grpSpPr>
      <p:sp>
        <p:nvSpPr>
          <p:cNvPr id="1534" name="Shape 1534"/>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535" name="Shape 153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a:solidFill>
                  <a:schemeClr val="dk1"/>
                </a:solidFill>
              </a:rPr>
              <a:t>Initial electron is accelerated toward first dynode (high bias voltage induces electric field)</a:t>
            </a:r>
          </a:p>
          <a:p>
            <a:pPr lvl="0" rtl="0">
              <a:spcBef>
                <a:spcPts val="0"/>
              </a:spcBef>
              <a:buNone/>
            </a:pPr>
            <a:r>
              <a:rPr lang="en">
                <a:solidFill>
                  <a:schemeClr val="dk1"/>
                </a:solidFill>
              </a:rPr>
              <a:t>Additional electrons produced due to electron avalanche process</a:t>
            </a:r>
          </a:p>
          <a:p>
            <a:pPr lvl="0" rtl="0">
              <a:spcBef>
                <a:spcPts val="0"/>
              </a:spcBef>
              <a:buNone/>
            </a:pPr>
            <a:r>
              <a:rPr lang="en">
                <a:solidFill>
                  <a:schemeClr val="dk1"/>
                </a:solidFill>
              </a:rPr>
              <a:t>Etc; resulting gain of roughly 10</a:t>
            </a:r>
            <a:r>
              <a:rPr lang="en" baseline="30000">
                <a:solidFill>
                  <a:schemeClr val="dk1"/>
                </a:solidFill>
              </a:rPr>
              <a:t>6</a:t>
            </a:r>
          </a:p>
          <a:p>
            <a:pPr lvl="0" rtl="0">
              <a:spcBef>
                <a:spcPts val="0"/>
              </a:spcBef>
              <a:buNone/>
            </a:pPr>
            <a:endParaRPr>
              <a:solidFill>
                <a:schemeClr val="dk1"/>
              </a:solidFill>
            </a:endParaRPr>
          </a:p>
          <a:p>
            <a:pPr lvl="0" rtl="0">
              <a:spcBef>
                <a:spcPts val="0"/>
              </a:spcBef>
              <a:buNone/>
            </a:pPr>
            <a:r>
              <a:rPr lang="en" b="1">
                <a:solidFill>
                  <a:schemeClr val="dk1"/>
                </a:solidFill>
              </a:rPr>
              <a:t>Pros</a:t>
            </a:r>
          </a:p>
          <a:p>
            <a:pPr lvl="0" rtl="0">
              <a:spcBef>
                <a:spcPts val="0"/>
              </a:spcBef>
              <a:buNone/>
            </a:pPr>
            <a:r>
              <a:rPr lang="en">
                <a:solidFill>
                  <a:schemeClr val="dk1"/>
                </a:solidFill>
              </a:rPr>
              <a:t>	Ideal for small signals, i.e. single particle detection</a:t>
            </a:r>
          </a:p>
          <a:p>
            <a:pPr lvl="0" indent="457200" rtl="0">
              <a:spcBef>
                <a:spcPts val="0"/>
              </a:spcBef>
              <a:buNone/>
            </a:pPr>
            <a:r>
              <a:rPr lang="en">
                <a:solidFill>
                  <a:schemeClr val="dk1"/>
                </a:solidFill>
              </a:rPr>
              <a:t>Resulting electric signal is sufficiently amplified</a:t>
            </a:r>
          </a:p>
          <a:p>
            <a:pPr lvl="0" rtl="0">
              <a:spcBef>
                <a:spcPts val="0"/>
              </a:spcBef>
              <a:buNone/>
            </a:pPr>
            <a:r>
              <a:rPr lang="en" b="1">
                <a:solidFill>
                  <a:schemeClr val="dk1"/>
                </a:solidFill>
              </a:rPr>
              <a:t>Cons</a:t>
            </a:r>
          </a:p>
          <a:p>
            <a:pPr lvl="0" rtl="0">
              <a:spcBef>
                <a:spcPts val="0"/>
              </a:spcBef>
              <a:buNone/>
            </a:pPr>
            <a:r>
              <a:rPr lang="en">
                <a:solidFill>
                  <a:schemeClr val="dk1"/>
                </a:solidFill>
              </a:rPr>
              <a:t>	Physical size (larger PMTs require a higher bias voltage)</a:t>
            </a:r>
          </a:p>
          <a:p>
            <a:pPr lvl="0" rtl="0">
              <a:spcBef>
                <a:spcPts val="0"/>
              </a:spcBef>
              <a:buNone/>
            </a:pPr>
            <a:r>
              <a:rPr lang="en">
                <a:solidFill>
                  <a:schemeClr val="dk1"/>
                </a:solidFill>
              </a:rPr>
              <a:t>	Sensitivity to magnetic fields</a:t>
            </a:r>
          </a:p>
          <a:p>
            <a:pPr lvl="0" rtl="0">
              <a:spcBef>
                <a:spcPts val="0"/>
              </a:spcBef>
              <a:buClr>
                <a:schemeClr val="dk1"/>
              </a:buClr>
              <a:buSzPct val="100000"/>
              <a:buFont typeface="Arial"/>
              <a:buNone/>
            </a:pPr>
            <a:r>
              <a:rPr lang="en">
                <a:solidFill>
                  <a:schemeClr val="dk1"/>
                </a:solidFill>
              </a:rPr>
              <a:t>	Power requirements</a:t>
            </a:r>
          </a:p>
        </p:txBody>
      </p:sp>
    </p:spTree>
    <p:extLst>
      <p:ext uri="{BB962C8B-B14F-4D97-AF65-F5344CB8AC3E}">
        <p14:creationId xmlns:p14="http://schemas.microsoft.com/office/powerpoint/2010/main" val="2171211891"/>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2"/>
        <p:cNvGrpSpPr/>
        <p:nvPr/>
      </p:nvGrpSpPr>
      <p:grpSpPr>
        <a:xfrm>
          <a:off x="0" y="0"/>
          <a:ext cx="0" cy="0"/>
          <a:chOff x="0" y="0"/>
          <a:chExt cx="0" cy="0"/>
        </a:xfrm>
      </p:grpSpPr>
      <p:sp>
        <p:nvSpPr>
          <p:cNvPr id="1663" name="Shape 1663"/>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664" name="Shape 166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2262149180"/>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0"/>
        <p:cNvGrpSpPr/>
        <p:nvPr/>
      </p:nvGrpSpPr>
      <p:grpSpPr>
        <a:xfrm>
          <a:off x="0" y="0"/>
          <a:ext cx="0" cy="0"/>
          <a:chOff x="0" y="0"/>
          <a:chExt cx="0" cy="0"/>
        </a:xfrm>
      </p:grpSpPr>
      <p:sp>
        <p:nvSpPr>
          <p:cNvPr id="1671" name="Shape 1671"/>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672" name="Shape 167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2577691778"/>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7"/>
        <p:cNvGrpSpPr/>
        <p:nvPr/>
      </p:nvGrpSpPr>
      <p:grpSpPr>
        <a:xfrm>
          <a:off x="0" y="0"/>
          <a:ext cx="0" cy="0"/>
          <a:chOff x="0" y="0"/>
          <a:chExt cx="0" cy="0"/>
        </a:xfrm>
      </p:grpSpPr>
      <p:sp>
        <p:nvSpPr>
          <p:cNvPr id="1678" name="Shape 1678"/>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679" name="Shape 16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1152525436"/>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3"/>
        <p:cNvGrpSpPr/>
        <p:nvPr/>
      </p:nvGrpSpPr>
      <p:grpSpPr>
        <a:xfrm>
          <a:off x="0" y="0"/>
          <a:ext cx="0" cy="0"/>
          <a:chOff x="0" y="0"/>
          <a:chExt cx="0" cy="0"/>
        </a:xfrm>
      </p:grpSpPr>
      <p:sp>
        <p:nvSpPr>
          <p:cNvPr id="1684" name="Shape 1684"/>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685" name="Shape 168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4154107127"/>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1"/>
        <p:cNvGrpSpPr/>
        <p:nvPr/>
      </p:nvGrpSpPr>
      <p:grpSpPr>
        <a:xfrm>
          <a:off x="0" y="0"/>
          <a:ext cx="0" cy="0"/>
          <a:chOff x="0" y="0"/>
          <a:chExt cx="0" cy="0"/>
        </a:xfrm>
      </p:grpSpPr>
      <p:sp>
        <p:nvSpPr>
          <p:cNvPr id="1692" name="Shape 1692"/>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693" name="Shape 169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2745982049"/>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2"/>
        <p:cNvGrpSpPr/>
        <p:nvPr/>
      </p:nvGrpSpPr>
      <p:grpSpPr>
        <a:xfrm>
          <a:off x="0" y="0"/>
          <a:ext cx="0" cy="0"/>
          <a:chOff x="0" y="0"/>
          <a:chExt cx="0" cy="0"/>
        </a:xfrm>
      </p:grpSpPr>
      <p:sp>
        <p:nvSpPr>
          <p:cNvPr id="1703" name="Shape 1703"/>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704" name="Shape 170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1989775035"/>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0"/>
        <p:cNvGrpSpPr/>
        <p:nvPr/>
      </p:nvGrpSpPr>
      <p:grpSpPr>
        <a:xfrm>
          <a:off x="0" y="0"/>
          <a:ext cx="0" cy="0"/>
          <a:chOff x="0" y="0"/>
          <a:chExt cx="0" cy="0"/>
        </a:xfrm>
      </p:grpSpPr>
      <p:sp>
        <p:nvSpPr>
          <p:cNvPr id="1711" name="Shape 1711"/>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712" name="Shape 171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9809081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Shape 144"/>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45" name="Shape 14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598517257"/>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8"/>
        <p:cNvGrpSpPr/>
        <p:nvPr/>
      </p:nvGrpSpPr>
      <p:grpSpPr>
        <a:xfrm>
          <a:off x="0" y="0"/>
          <a:ext cx="0" cy="0"/>
          <a:chOff x="0" y="0"/>
          <a:chExt cx="0" cy="0"/>
        </a:xfrm>
      </p:grpSpPr>
      <p:sp>
        <p:nvSpPr>
          <p:cNvPr id="1719" name="Shape 1719"/>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720" name="Shape 172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4098586540"/>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0"/>
        <p:cNvGrpSpPr/>
        <p:nvPr/>
      </p:nvGrpSpPr>
      <p:grpSpPr>
        <a:xfrm>
          <a:off x="0" y="0"/>
          <a:ext cx="0" cy="0"/>
          <a:chOff x="0" y="0"/>
          <a:chExt cx="0" cy="0"/>
        </a:xfrm>
      </p:grpSpPr>
      <p:sp>
        <p:nvSpPr>
          <p:cNvPr id="1731" name="Shape 1731"/>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732" name="Shape 173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2467880375"/>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0"/>
        <p:cNvGrpSpPr/>
        <p:nvPr/>
      </p:nvGrpSpPr>
      <p:grpSpPr>
        <a:xfrm>
          <a:off x="0" y="0"/>
          <a:ext cx="0" cy="0"/>
          <a:chOff x="0" y="0"/>
          <a:chExt cx="0" cy="0"/>
        </a:xfrm>
      </p:grpSpPr>
      <p:sp>
        <p:nvSpPr>
          <p:cNvPr id="1741" name="Shape 1741"/>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742" name="Shape 174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9023952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Shape 152"/>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53" name="Shape 15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10233951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Shape 159"/>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60" name="Shape 16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40373639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Shape 168"/>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69" name="Shape 16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1138295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Shape 175"/>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76" name="Shape 17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17405189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Shape 181"/>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82" name="Shape 18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13472579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Shape 191"/>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92" name="Shape 19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13184956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Shape 218"/>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19" name="Shape 21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30951081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
        <p:cNvGrpSpPr/>
        <p:nvPr/>
      </p:nvGrpSpPr>
      <p:grpSpPr>
        <a:xfrm>
          <a:off x="0" y="0"/>
          <a:ext cx="0" cy="0"/>
          <a:chOff x="0" y="0"/>
          <a:chExt cx="0" cy="0"/>
        </a:xfrm>
      </p:grpSpPr>
      <p:sp>
        <p:nvSpPr>
          <p:cNvPr id="41" name="Shape 41"/>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42" name="Shape 4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27241548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Shape 226"/>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27" name="Shape 22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253659830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Shape 384"/>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385" name="Shape 38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a:solidFill>
                  <a:schemeClr val="dk1"/>
                </a:solidFill>
              </a:rPr>
              <a:t>Initial electron is accelerated toward first dynode (high bias voltage induces electric field)</a:t>
            </a:r>
          </a:p>
          <a:p>
            <a:pPr lvl="0" rtl="0">
              <a:spcBef>
                <a:spcPts val="0"/>
              </a:spcBef>
              <a:buNone/>
            </a:pPr>
            <a:r>
              <a:rPr lang="en">
                <a:solidFill>
                  <a:schemeClr val="dk1"/>
                </a:solidFill>
              </a:rPr>
              <a:t>Additional electrons produced due to electron avalanche process</a:t>
            </a:r>
          </a:p>
          <a:p>
            <a:pPr lvl="0" rtl="0">
              <a:spcBef>
                <a:spcPts val="0"/>
              </a:spcBef>
              <a:buNone/>
            </a:pPr>
            <a:r>
              <a:rPr lang="en">
                <a:solidFill>
                  <a:schemeClr val="dk1"/>
                </a:solidFill>
              </a:rPr>
              <a:t>Etc; resulting gain of roughly 10</a:t>
            </a:r>
            <a:r>
              <a:rPr lang="en" baseline="30000">
                <a:solidFill>
                  <a:schemeClr val="dk1"/>
                </a:solidFill>
              </a:rPr>
              <a:t>6</a:t>
            </a:r>
          </a:p>
          <a:p>
            <a:pPr lvl="0" rtl="0">
              <a:spcBef>
                <a:spcPts val="0"/>
              </a:spcBef>
              <a:buNone/>
            </a:pPr>
            <a:endParaRPr>
              <a:solidFill>
                <a:schemeClr val="dk1"/>
              </a:solidFill>
            </a:endParaRPr>
          </a:p>
          <a:p>
            <a:pPr lvl="0" rtl="0">
              <a:spcBef>
                <a:spcPts val="0"/>
              </a:spcBef>
              <a:buNone/>
            </a:pPr>
            <a:r>
              <a:rPr lang="en" b="1">
                <a:solidFill>
                  <a:schemeClr val="dk1"/>
                </a:solidFill>
              </a:rPr>
              <a:t>Pros</a:t>
            </a:r>
          </a:p>
          <a:p>
            <a:pPr lvl="0" rtl="0">
              <a:spcBef>
                <a:spcPts val="0"/>
              </a:spcBef>
              <a:buNone/>
            </a:pPr>
            <a:r>
              <a:rPr lang="en">
                <a:solidFill>
                  <a:schemeClr val="dk1"/>
                </a:solidFill>
              </a:rPr>
              <a:t>	Ideal for small signals, i.e. single particle detection</a:t>
            </a:r>
          </a:p>
          <a:p>
            <a:pPr lvl="0" indent="457200" rtl="0">
              <a:spcBef>
                <a:spcPts val="0"/>
              </a:spcBef>
              <a:buNone/>
            </a:pPr>
            <a:r>
              <a:rPr lang="en">
                <a:solidFill>
                  <a:schemeClr val="dk1"/>
                </a:solidFill>
              </a:rPr>
              <a:t>Resulting electric signal is sufficiently amplified</a:t>
            </a:r>
          </a:p>
          <a:p>
            <a:pPr lvl="0" rtl="0">
              <a:spcBef>
                <a:spcPts val="0"/>
              </a:spcBef>
              <a:buNone/>
            </a:pPr>
            <a:r>
              <a:rPr lang="en" b="1">
                <a:solidFill>
                  <a:schemeClr val="dk1"/>
                </a:solidFill>
              </a:rPr>
              <a:t>Cons</a:t>
            </a:r>
          </a:p>
          <a:p>
            <a:pPr lvl="0" rtl="0">
              <a:spcBef>
                <a:spcPts val="0"/>
              </a:spcBef>
              <a:buNone/>
            </a:pPr>
            <a:r>
              <a:rPr lang="en">
                <a:solidFill>
                  <a:schemeClr val="dk1"/>
                </a:solidFill>
              </a:rPr>
              <a:t>	Physical size (larger PMTs require a higher bias voltage)</a:t>
            </a:r>
          </a:p>
          <a:p>
            <a:pPr lvl="0" rtl="0">
              <a:spcBef>
                <a:spcPts val="0"/>
              </a:spcBef>
              <a:buNone/>
            </a:pPr>
            <a:r>
              <a:rPr lang="en">
                <a:solidFill>
                  <a:schemeClr val="dk1"/>
                </a:solidFill>
              </a:rPr>
              <a:t>	Sensitivity to magnetic fields</a:t>
            </a:r>
          </a:p>
          <a:p>
            <a:pPr lvl="0" rtl="0">
              <a:spcBef>
                <a:spcPts val="0"/>
              </a:spcBef>
              <a:buClr>
                <a:schemeClr val="dk1"/>
              </a:buClr>
              <a:buSzPct val="100000"/>
              <a:buFont typeface="Arial"/>
              <a:buNone/>
            </a:pPr>
            <a:r>
              <a:rPr lang="en">
                <a:solidFill>
                  <a:schemeClr val="dk1"/>
                </a:solidFill>
              </a:rPr>
              <a:t>	Power requirements</a:t>
            </a:r>
          </a:p>
        </p:txBody>
      </p:sp>
    </p:spTree>
    <p:extLst>
      <p:ext uri="{BB962C8B-B14F-4D97-AF65-F5344CB8AC3E}">
        <p14:creationId xmlns:p14="http://schemas.microsoft.com/office/powerpoint/2010/main" val="21960939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4"/>
        <p:cNvGrpSpPr/>
        <p:nvPr/>
      </p:nvGrpSpPr>
      <p:grpSpPr>
        <a:xfrm>
          <a:off x="0" y="0"/>
          <a:ext cx="0" cy="0"/>
          <a:chOff x="0" y="0"/>
          <a:chExt cx="0" cy="0"/>
        </a:xfrm>
      </p:grpSpPr>
      <p:sp>
        <p:nvSpPr>
          <p:cNvPr id="515" name="Shape 515"/>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516" name="Shape 51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356688338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1"/>
        <p:cNvGrpSpPr/>
        <p:nvPr/>
      </p:nvGrpSpPr>
      <p:grpSpPr>
        <a:xfrm>
          <a:off x="0" y="0"/>
          <a:ext cx="0" cy="0"/>
          <a:chOff x="0" y="0"/>
          <a:chExt cx="0" cy="0"/>
        </a:xfrm>
      </p:grpSpPr>
      <p:sp>
        <p:nvSpPr>
          <p:cNvPr id="532" name="Shape 532"/>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533" name="Shape 53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b="1"/>
              <a:t>FIGURES</a:t>
            </a:r>
            <a:r>
              <a:rPr lang="en"/>
              <a:t>:</a:t>
            </a:r>
          </a:p>
          <a:p>
            <a:pPr rtl="0">
              <a:spcBef>
                <a:spcPts val="0"/>
              </a:spcBef>
              <a:buNone/>
            </a:pPr>
            <a:r>
              <a:rPr lang="en"/>
              <a:t>Left: </a:t>
            </a:r>
            <a:r>
              <a:rPr lang="en" u="sng">
                <a:solidFill>
                  <a:schemeClr val="hlink"/>
                </a:solidFill>
                <a:hlinkClick r:id="rId3"/>
              </a:rPr>
              <a:t>http://www.apace-science.com/ast/g_scint.htm</a:t>
            </a:r>
          </a:p>
          <a:p>
            <a:pPr rtl="0">
              <a:spcBef>
                <a:spcPts val="0"/>
              </a:spcBef>
              <a:buNone/>
            </a:pPr>
            <a:r>
              <a:rPr lang="en"/>
              <a:t>Middle: </a:t>
            </a:r>
            <a:r>
              <a:rPr lang="en" u="sng">
                <a:solidFill>
                  <a:schemeClr val="hlink"/>
                </a:solidFill>
                <a:hlinkClick r:id="rId4"/>
              </a:rPr>
              <a:t>http://www.crystals.saint-gobain.com/uploadedFiles/SG-Crystals/Documents/SGC%20BC454%20Data%20Sheet.pdf</a:t>
            </a:r>
          </a:p>
          <a:p>
            <a:pPr rtl="0">
              <a:spcBef>
                <a:spcPts val="0"/>
              </a:spcBef>
              <a:buNone/>
            </a:pPr>
            <a:r>
              <a:rPr lang="en"/>
              <a:t>Right: </a:t>
            </a:r>
            <a:r>
              <a:rPr lang="en" u="sng">
                <a:solidFill>
                  <a:schemeClr val="hlink"/>
                </a:solidFill>
                <a:hlinkClick r:id="rId5"/>
              </a:rPr>
              <a:t>http://www.hamamatsu.com/resources/pdf/ssd/s8664_series_kapd1012e04.pdf</a:t>
            </a:r>
          </a:p>
          <a:p>
            <a:pPr rtl="0">
              <a:spcBef>
                <a:spcPts val="0"/>
              </a:spcBef>
              <a:buNone/>
            </a:pPr>
            <a:endParaRPr/>
          </a:p>
          <a:p>
            <a:pPr lvl="0" rtl="0">
              <a:spcBef>
                <a:spcPts val="0"/>
              </a:spcBef>
              <a:buClr>
                <a:schemeClr val="dk1"/>
              </a:buClr>
              <a:buSzPct val="100000"/>
              <a:buFont typeface="Arial"/>
              <a:buNone/>
            </a:pPr>
            <a:r>
              <a:rPr lang="en">
                <a:solidFill>
                  <a:schemeClr val="dk1"/>
                </a:solidFill>
              </a:rPr>
              <a:t>Spectral ranges of emission must coincide for any of this to work</a:t>
            </a:r>
          </a:p>
          <a:p>
            <a:pPr lvl="0">
              <a:spcBef>
                <a:spcPts val="0"/>
              </a:spcBef>
              <a:buClr>
                <a:schemeClr val="dk1"/>
              </a:buClr>
              <a:buSzPct val="100000"/>
              <a:buFont typeface="Arial"/>
              <a:buNone/>
            </a:pPr>
            <a:r>
              <a:rPr lang="en">
                <a:solidFill>
                  <a:schemeClr val="dk1"/>
                </a:solidFill>
              </a:rPr>
              <a:t>Regions of overlap determine approximate shape of the energy spectrum</a:t>
            </a:r>
          </a:p>
        </p:txBody>
      </p:sp>
    </p:spTree>
    <p:extLst>
      <p:ext uri="{BB962C8B-B14F-4D97-AF65-F5344CB8AC3E}">
        <p14:creationId xmlns:p14="http://schemas.microsoft.com/office/powerpoint/2010/main" val="84178049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Shape 576"/>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577" name="Shape 57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Clr>
                <a:schemeClr val="dk1"/>
              </a:buClr>
              <a:buSzPct val="100000"/>
              <a:buFont typeface="Arial"/>
              <a:buNone/>
            </a:pPr>
            <a:r>
              <a:rPr lang="en">
                <a:solidFill>
                  <a:schemeClr val="dk1"/>
                </a:solidFill>
              </a:rPr>
              <a:t>Expect a more grainy, continuous spectrum from the BC-454 detectors; due to a lot of thermal particles and also they are plastic (thus lack resolution)</a:t>
            </a:r>
          </a:p>
          <a:p>
            <a:pPr lvl="0">
              <a:spcBef>
                <a:spcPts val="0"/>
              </a:spcBef>
              <a:buClr>
                <a:schemeClr val="dk1"/>
              </a:buClr>
              <a:buSzPct val="100000"/>
              <a:buFont typeface="Arial"/>
              <a:buNone/>
            </a:pPr>
            <a:r>
              <a:rPr lang="en">
                <a:solidFill>
                  <a:schemeClr val="dk1"/>
                </a:solidFill>
              </a:rPr>
              <a:t>Expect more distinct peaks from the lithium-glass detectors, as the particles they sense are very high energy</a:t>
            </a:r>
          </a:p>
        </p:txBody>
      </p:sp>
    </p:spTree>
    <p:extLst>
      <p:ext uri="{BB962C8B-B14F-4D97-AF65-F5344CB8AC3E}">
        <p14:creationId xmlns:p14="http://schemas.microsoft.com/office/powerpoint/2010/main" val="154732229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6"/>
        <p:cNvGrpSpPr/>
        <p:nvPr/>
      </p:nvGrpSpPr>
      <p:grpSpPr>
        <a:xfrm>
          <a:off x="0" y="0"/>
          <a:ext cx="0" cy="0"/>
          <a:chOff x="0" y="0"/>
          <a:chExt cx="0" cy="0"/>
        </a:xfrm>
      </p:grpSpPr>
      <p:sp>
        <p:nvSpPr>
          <p:cNvPr id="587" name="Shape 587"/>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588" name="Shape 58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b="1"/>
              <a:t>FIGURES</a:t>
            </a:r>
            <a:r>
              <a:rPr lang="en"/>
              <a:t>:</a:t>
            </a:r>
          </a:p>
          <a:p>
            <a:pPr rtl="0">
              <a:spcBef>
                <a:spcPts val="0"/>
              </a:spcBef>
              <a:buNone/>
            </a:pPr>
            <a:r>
              <a:rPr lang="en"/>
              <a:t>Left: Thorium-232 source, detected using inorganic crystal (NaI(Tl)) detectors; 2048 bins</a:t>
            </a:r>
          </a:p>
          <a:p>
            <a:pPr rtl="0">
              <a:spcBef>
                <a:spcPts val="0"/>
              </a:spcBef>
              <a:buNone/>
            </a:pPr>
            <a:r>
              <a:rPr lang="en"/>
              <a:t>Right: Thorium-232 source, detected using organic plastic (BC-412) detectors; 1024 bins</a:t>
            </a:r>
          </a:p>
          <a:p>
            <a:pPr rtl="0">
              <a:spcBef>
                <a:spcPts val="0"/>
              </a:spcBef>
              <a:buNone/>
            </a:pPr>
            <a:endParaRPr/>
          </a:p>
          <a:p>
            <a:pPr rtl="0">
              <a:spcBef>
                <a:spcPts val="0"/>
              </a:spcBef>
              <a:buNone/>
            </a:pPr>
            <a:r>
              <a:rPr lang="en"/>
              <a:t>No energy levels, just bins, although calibration can be followed through easily with this kind of data</a:t>
            </a:r>
          </a:p>
          <a:p>
            <a:pPr>
              <a:spcBef>
                <a:spcPts val="0"/>
              </a:spcBef>
              <a:buNone/>
            </a:pPr>
            <a:r>
              <a:rPr lang="en"/>
              <a:t>Compare resolution and detectable range of energy for different detector materials</a:t>
            </a:r>
          </a:p>
        </p:txBody>
      </p:sp>
    </p:spTree>
    <p:extLst>
      <p:ext uri="{BB962C8B-B14F-4D97-AF65-F5344CB8AC3E}">
        <p14:creationId xmlns:p14="http://schemas.microsoft.com/office/powerpoint/2010/main" val="414259645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8"/>
        <p:cNvGrpSpPr/>
        <p:nvPr/>
      </p:nvGrpSpPr>
      <p:grpSpPr>
        <a:xfrm>
          <a:off x="0" y="0"/>
          <a:ext cx="0" cy="0"/>
          <a:chOff x="0" y="0"/>
          <a:chExt cx="0" cy="0"/>
        </a:xfrm>
      </p:grpSpPr>
      <p:sp>
        <p:nvSpPr>
          <p:cNvPr id="599" name="Shape 599"/>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600" name="Shape 60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174633461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8"/>
        <p:cNvGrpSpPr/>
        <p:nvPr/>
      </p:nvGrpSpPr>
      <p:grpSpPr>
        <a:xfrm>
          <a:off x="0" y="0"/>
          <a:ext cx="0" cy="0"/>
          <a:chOff x="0" y="0"/>
          <a:chExt cx="0" cy="0"/>
        </a:xfrm>
      </p:grpSpPr>
      <p:sp>
        <p:nvSpPr>
          <p:cNvPr id="609" name="Shape 609"/>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610" name="Shape 61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238625129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8"/>
        <p:cNvGrpSpPr/>
        <p:nvPr/>
      </p:nvGrpSpPr>
      <p:grpSpPr>
        <a:xfrm>
          <a:off x="0" y="0"/>
          <a:ext cx="0" cy="0"/>
          <a:chOff x="0" y="0"/>
          <a:chExt cx="0" cy="0"/>
        </a:xfrm>
      </p:grpSpPr>
      <p:sp>
        <p:nvSpPr>
          <p:cNvPr id="619" name="Shape 619"/>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620" name="Shape 62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258983199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7"/>
        <p:cNvGrpSpPr/>
        <p:nvPr/>
      </p:nvGrpSpPr>
      <p:grpSpPr>
        <a:xfrm>
          <a:off x="0" y="0"/>
          <a:ext cx="0" cy="0"/>
          <a:chOff x="0" y="0"/>
          <a:chExt cx="0" cy="0"/>
        </a:xfrm>
      </p:grpSpPr>
      <p:sp>
        <p:nvSpPr>
          <p:cNvPr id="628" name="Shape 628"/>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629" name="Shape 62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317500" rtl="0">
              <a:spcBef>
                <a:spcPts val="0"/>
              </a:spcBef>
              <a:buClr>
                <a:srgbClr val="000000"/>
              </a:buClr>
              <a:buSzPct val="127272"/>
              <a:buFont typeface="Arial"/>
              <a:buChar char="-"/>
            </a:pPr>
            <a:r>
              <a:rPr lang="en"/>
              <a:t>Design of propulsion not in scope of project → pick off the shelf option</a:t>
            </a:r>
          </a:p>
          <a:p>
            <a:pPr lvl="0" rtl="0">
              <a:spcBef>
                <a:spcPts val="0"/>
              </a:spcBef>
              <a:buNone/>
            </a:pPr>
            <a:endParaRPr/>
          </a:p>
          <a:p>
            <a:pPr rtl="0">
              <a:spcBef>
                <a:spcPts val="0"/>
              </a:spcBef>
              <a:buNone/>
            </a:pPr>
            <a:endParaRPr/>
          </a:p>
          <a:p>
            <a:pPr lvl="0" rtl="0">
              <a:spcBef>
                <a:spcPts val="0"/>
              </a:spcBef>
              <a:buNone/>
            </a:pPr>
            <a:r>
              <a:rPr lang="en"/>
              <a:t>Plasmadynamics and Electric Propulsion Laboratory - University of Michigan</a:t>
            </a:r>
          </a:p>
          <a:p>
            <a:pPr marL="457200" lvl="0" indent="-317500" rtl="0">
              <a:spcBef>
                <a:spcPts val="0"/>
              </a:spcBef>
              <a:buClr>
                <a:srgbClr val="000000"/>
              </a:buClr>
              <a:buSzPct val="127272"/>
              <a:buFont typeface="Arial"/>
              <a:buChar char="-"/>
            </a:pPr>
            <a:r>
              <a:rPr lang="en"/>
              <a:t>thruster technology will be able to send low-cost satellites from the Earth to go observe and radio-tag asteroids for retrieval</a:t>
            </a:r>
          </a:p>
          <a:p>
            <a:pPr marL="457200" lvl="0" indent="-317500" rtl="0">
              <a:spcBef>
                <a:spcPts val="0"/>
              </a:spcBef>
              <a:buClr>
                <a:srgbClr val="000000"/>
              </a:buClr>
              <a:buSzPct val="127272"/>
              <a:buFont typeface="Arial"/>
              <a:buChar char="-"/>
            </a:pPr>
            <a:r>
              <a:rPr lang="en"/>
              <a:t>run continuously at periapsis for certain number of degrees or pulse it around periapsis</a:t>
            </a:r>
          </a:p>
          <a:p>
            <a:pPr marL="457200" lvl="0" indent="-317500">
              <a:spcBef>
                <a:spcPts val="0"/>
              </a:spcBef>
              <a:buClr>
                <a:srgbClr val="000000"/>
              </a:buClr>
              <a:buFont typeface="Arial"/>
              <a:buChar char="-"/>
            </a:pPr>
            <a:endParaRPr/>
          </a:p>
        </p:txBody>
      </p:sp>
    </p:spTree>
    <p:extLst>
      <p:ext uri="{BB962C8B-B14F-4D97-AF65-F5344CB8AC3E}">
        <p14:creationId xmlns:p14="http://schemas.microsoft.com/office/powerpoint/2010/main" val="20250619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
        <p:cNvGrpSpPr/>
        <p:nvPr/>
      </p:nvGrpSpPr>
      <p:grpSpPr>
        <a:xfrm>
          <a:off x="0" y="0"/>
          <a:ext cx="0" cy="0"/>
          <a:chOff x="0" y="0"/>
          <a:chExt cx="0" cy="0"/>
        </a:xfrm>
      </p:grpSpPr>
      <p:sp>
        <p:nvSpPr>
          <p:cNvPr id="49" name="Shape 49"/>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50" name="Shape 5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14766002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7"/>
        <p:cNvGrpSpPr/>
        <p:nvPr/>
      </p:nvGrpSpPr>
      <p:grpSpPr>
        <a:xfrm>
          <a:off x="0" y="0"/>
          <a:ext cx="0" cy="0"/>
          <a:chOff x="0" y="0"/>
          <a:chExt cx="0" cy="0"/>
        </a:xfrm>
      </p:grpSpPr>
      <p:sp>
        <p:nvSpPr>
          <p:cNvPr id="638" name="Shape 638"/>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639" name="Shape 63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endParaRPr/>
          </a:p>
          <a:p>
            <a:pPr rtl="0">
              <a:spcBef>
                <a:spcPts val="0"/>
              </a:spcBef>
              <a:buNone/>
            </a:pPr>
            <a:r>
              <a:rPr lang="en"/>
              <a:t>Velocity Vector Stabilization</a:t>
            </a:r>
          </a:p>
          <a:p>
            <a:pPr marL="457200" lvl="0" indent="-317500" rtl="0">
              <a:spcBef>
                <a:spcPts val="0"/>
              </a:spcBef>
              <a:buClr>
                <a:srgbClr val="000000"/>
              </a:buClr>
              <a:buSzPct val="127272"/>
              <a:buFont typeface="Arial"/>
              <a:buChar char="-"/>
            </a:pPr>
            <a:r>
              <a:rPr lang="en"/>
              <a:t>Because optimal control law angle found to be ~5deg outward, choose &lt; 5 deg accuracy</a:t>
            </a:r>
          </a:p>
          <a:p>
            <a:pPr rtl="0">
              <a:spcBef>
                <a:spcPts val="0"/>
              </a:spcBef>
              <a:buNone/>
            </a:pPr>
            <a:endParaRPr/>
          </a:p>
          <a:p>
            <a:pPr rtl="0">
              <a:spcBef>
                <a:spcPts val="0"/>
              </a:spcBef>
              <a:buNone/>
            </a:pPr>
            <a:r>
              <a:rPr lang="en"/>
              <a:t>De-Tumble</a:t>
            </a:r>
          </a:p>
          <a:p>
            <a:pPr marL="457200" lvl="0" indent="-317500" rtl="0">
              <a:spcBef>
                <a:spcPts val="0"/>
              </a:spcBef>
              <a:buClr>
                <a:srgbClr val="000000"/>
              </a:buClr>
              <a:buSzPct val="127272"/>
              <a:buFont typeface="Arial"/>
              <a:buChar char="-"/>
            </a:pPr>
            <a:r>
              <a:rPr lang="en"/>
              <a:t>T_req = 0.0502 mN</a:t>
            </a:r>
          </a:p>
          <a:p>
            <a:pPr marL="457200" lvl="0" indent="-317500" rtl="0">
              <a:spcBef>
                <a:spcPts val="0"/>
              </a:spcBef>
              <a:buClr>
                <a:srgbClr val="000000"/>
              </a:buClr>
              <a:buSzPct val="127272"/>
              <a:buFont typeface="Arial"/>
              <a:buChar char="-"/>
            </a:pPr>
            <a:r>
              <a:rPr lang="en"/>
              <a:t>T_iADCS = 0.087 mN</a:t>
            </a:r>
          </a:p>
          <a:p>
            <a:pPr>
              <a:spcBef>
                <a:spcPts val="0"/>
              </a:spcBef>
              <a:buNone/>
            </a:pPr>
            <a:endParaRPr/>
          </a:p>
        </p:txBody>
      </p:sp>
    </p:spTree>
    <p:extLst>
      <p:ext uri="{BB962C8B-B14F-4D97-AF65-F5344CB8AC3E}">
        <p14:creationId xmlns:p14="http://schemas.microsoft.com/office/powerpoint/2010/main" val="223820498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p:cNvGrpSpPr/>
        <p:nvPr/>
      </p:nvGrpSpPr>
      <p:grpSpPr>
        <a:xfrm>
          <a:off x="0" y="0"/>
          <a:ext cx="0" cy="0"/>
          <a:chOff x="0" y="0"/>
          <a:chExt cx="0" cy="0"/>
        </a:xfrm>
      </p:grpSpPr>
      <p:sp>
        <p:nvSpPr>
          <p:cNvPr id="649" name="Shape 649"/>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650" name="Shape 65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indent="0" rtl="0">
              <a:lnSpc>
                <a:spcPct val="115000"/>
              </a:lnSpc>
              <a:spcBef>
                <a:spcPts val="0"/>
              </a:spcBef>
              <a:buNone/>
            </a:pPr>
            <a:r>
              <a:rPr lang="en" b="1">
                <a:solidFill>
                  <a:schemeClr val="dk1"/>
                </a:solidFill>
              </a:rPr>
              <a:t>Subsystem Relationships</a:t>
            </a:r>
          </a:p>
          <a:p>
            <a:pPr marL="457200" lvl="0" indent="-317500" rtl="0">
              <a:lnSpc>
                <a:spcPct val="115000"/>
              </a:lnSpc>
              <a:spcBef>
                <a:spcPts val="0"/>
              </a:spcBef>
              <a:buClr>
                <a:schemeClr val="dk1"/>
              </a:buClr>
              <a:buSzPct val="127272"/>
              <a:buFont typeface="Arial"/>
              <a:buChar char="-"/>
            </a:pPr>
            <a:r>
              <a:rPr lang="en">
                <a:solidFill>
                  <a:schemeClr val="dk1"/>
                </a:solidFill>
              </a:rPr>
              <a:t>Command and data handling system</a:t>
            </a:r>
          </a:p>
          <a:p>
            <a:pPr marL="0" indent="0" rtl="0">
              <a:lnSpc>
                <a:spcPct val="115000"/>
              </a:lnSpc>
              <a:spcBef>
                <a:spcPts val="0"/>
              </a:spcBef>
              <a:buNone/>
            </a:pPr>
            <a:endParaRPr b="1">
              <a:solidFill>
                <a:schemeClr val="dk1"/>
              </a:solidFill>
            </a:endParaRPr>
          </a:p>
          <a:p>
            <a:pPr marL="0" indent="0" rtl="0">
              <a:lnSpc>
                <a:spcPct val="115000"/>
              </a:lnSpc>
              <a:spcBef>
                <a:spcPts val="0"/>
              </a:spcBef>
              <a:buNone/>
            </a:pPr>
            <a:endParaRPr b="1">
              <a:solidFill>
                <a:schemeClr val="dk1"/>
              </a:solidFill>
            </a:endParaRPr>
          </a:p>
          <a:p>
            <a:pPr marL="0" indent="0" rtl="0">
              <a:lnSpc>
                <a:spcPct val="115000"/>
              </a:lnSpc>
              <a:spcBef>
                <a:spcPts val="0"/>
              </a:spcBef>
              <a:buNone/>
            </a:pPr>
            <a:endParaRPr b="1">
              <a:solidFill>
                <a:schemeClr val="dk1"/>
              </a:solidFill>
            </a:endParaRPr>
          </a:p>
          <a:p>
            <a:pPr marL="0" indent="0" rtl="0">
              <a:lnSpc>
                <a:spcPct val="115000"/>
              </a:lnSpc>
              <a:spcBef>
                <a:spcPts val="0"/>
              </a:spcBef>
              <a:buNone/>
            </a:pPr>
            <a:endParaRPr b="1">
              <a:solidFill>
                <a:schemeClr val="dk1"/>
              </a:solidFill>
            </a:endParaRPr>
          </a:p>
          <a:p>
            <a:pPr marL="0" lvl="0" indent="0" rtl="0">
              <a:lnSpc>
                <a:spcPct val="115000"/>
              </a:lnSpc>
              <a:spcBef>
                <a:spcPts val="0"/>
              </a:spcBef>
              <a:buNone/>
            </a:pPr>
            <a:r>
              <a:rPr lang="en" b="1">
                <a:solidFill>
                  <a:schemeClr val="dk1"/>
                </a:solidFill>
              </a:rPr>
              <a:t>Transfer Orbit</a:t>
            </a:r>
          </a:p>
          <a:p>
            <a:pPr marL="457200" lvl="0" indent="-317500" rtl="0">
              <a:lnSpc>
                <a:spcPct val="115000"/>
              </a:lnSpc>
              <a:spcBef>
                <a:spcPts val="0"/>
              </a:spcBef>
              <a:buClr>
                <a:schemeClr val="dk1"/>
              </a:buClr>
              <a:buSzPct val="127272"/>
              <a:buFont typeface="Arial"/>
              <a:buChar char="-"/>
            </a:pPr>
            <a:r>
              <a:rPr lang="en" b="1">
                <a:solidFill>
                  <a:schemeClr val="dk1"/>
                </a:solidFill>
              </a:rPr>
              <a:t>Initialization</a:t>
            </a:r>
            <a:r>
              <a:rPr lang="en">
                <a:solidFill>
                  <a:schemeClr val="dk1"/>
                </a:solidFill>
              </a:rPr>
              <a:t> - Power supplied for ADCS is supplied. Sensors and actuators are initialized.</a:t>
            </a:r>
          </a:p>
          <a:p>
            <a:pPr marL="457200" lvl="0" indent="-317500" rtl="0">
              <a:lnSpc>
                <a:spcPct val="115000"/>
              </a:lnSpc>
              <a:spcBef>
                <a:spcPts val="0"/>
              </a:spcBef>
              <a:buClr>
                <a:schemeClr val="dk1"/>
              </a:buClr>
              <a:buSzPct val="127272"/>
              <a:buFont typeface="Arial"/>
              <a:buChar char="-"/>
            </a:pPr>
            <a:r>
              <a:rPr lang="en" b="1">
                <a:solidFill>
                  <a:schemeClr val="dk1"/>
                </a:solidFill>
              </a:rPr>
              <a:t>Failsafe</a:t>
            </a:r>
            <a:r>
              <a:rPr lang="en">
                <a:solidFill>
                  <a:schemeClr val="dk1"/>
                </a:solidFill>
              </a:rPr>
              <a:t> - ADCS remains on standby until a command from the CHDS allows it to continue to de-tumbling mode.</a:t>
            </a:r>
          </a:p>
          <a:p>
            <a:pPr marL="457200" lvl="0" indent="-317500" rtl="0">
              <a:lnSpc>
                <a:spcPct val="115000"/>
              </a:lnSpc>
              <a:spcBef>
                <a:spcPts val="0"/>
              </a:spcBef>
              <a:buClr>
                <a:schemeClr val="dk1"/>
              </a:buClr>
              <a:buSzPct val="127272"/>
              <a:buFont typeface="Arial"/>
              <a:buChar char="-"/>
            </a:pPr>
            <a:r>
              <a:rPr lang="en" b="1">
                <a:solidFill>
                  <a:schemeClr val="dk1"/>
                </a:solidFill>
              </a:rPr>
              <a:t>De-Tumbling</a:t>
            </a:r>
            <a:r>
              <a:rPr lang="en">
                <a:solidFill>
                  <a:schemeClr val="dk1"/>
                </a:solidFill>
              </a:rPr>
              <a:t> - ADCS will de-tumble the satellite. Once complete or not necessary, system continues to Power Safe mode</a:t>
            </a:r>
          </a:p>
          <a:p>
            <a:pPr marL="457200" lvl="0" indent="-317500" rtl="0">
              <a:lnSpc>
                <a:spcPct val="115000"/>
              </a:lnSpc>
              <a:spcBef>
                <a:spcPts val="0"/>
              </a:spcBef>
              <a:buClr>
                <a:schemeClr val="dk1"/>
              </a:buClr>
              <a:buSzPct val="127272"/>
              <a:buFont typeface="Arial"/>
              <a:buChar char="-"/>
            </a:pPr>
            <a:r>
              <a:rPr lang="en" b="1">
                <a:solidFill>
                  <a:schemeClr val="dk1"/>
                </a:solidFill>
              </a:rPr>
              <a:t>Power Safe </a:t>
            </a:r>
            <a:r>
              <a:rPr lang="en">
                <a:solidFill>
                  <a:schemeClr val="dk1"/>
                </a:solidFill>
              </a:rPr>
              <a:t>- Attitude of the satellite and deployable solar panels oriented to obtain the maximum power input. Power consumption kept low when satellite is in the shadow of Earth.</a:t>
            </a:r>
          </a:p>
          <a:p>
            <a:pPr marL="457200" lvl="0" indent="-317500" rtl="0">
              <a:lnSpc>
                <a:spcPct val="115000"/>
              </a:lnSpc>
              <a:spcBef>
                <a:spcPts val="0"/>
              </a:spcBef>
              <a:buClr>
                <a:schemeClr val="dk1"/>
              </a:buClr>
              <a:buSzPct val="127272"/>
              <a:buFont typeface="Arial"/>
              <a:buChar char="-"/>
            </a:pPr>
            <a:r>
              <a:rPr lang="en" b="1">
                <a:solidFill>
                  <a:schemeClr val="dk1"/>
                </a:solidFill>
              </a:rPr>
              <a:t>Optimal Thrusting</a:t>
            </a:r>
            <a:r>
              <a:rPr lang="en">
                <a:solidFill>
                  <a:schemeClr val="dk1"/>
                </a:solidFill>
              </a:rPr>
              <a:t> - Orient long axis to optimize thrust direction</a:t>
            </a:r>
          </a:p>
          <a:p>
            <a:pPr marL="0" lvl="0" indent="0" rtl="0">
              <a:lnSpc>
                <a:spcPct val="115000"/>
              </a:lnSpc>
              <a:spcBef>
                <a:spcPts val="0"/>
              </a:spcBef>
              <a:buNone/>
            </a:pPr>
            <a:r>
              <a:rPr lang="en" b="1">
                <a:solidFill>
                  <a:schemeClr val="dk1"/>
                </a:solidFill>
              </a:rPr>
              <a:t>At Asteroid</a:t>
            </a:r>
          </a:p>
          <a:p>
            <a:pPr marL="457200" lvl="0" indent="-317500" rtl="0">
              <a:lnSpc>
                <a:spcPct val="115000"/>
              </a:lnSpc>
              <a:spcBef>
                <a:spcPts val="0"/>
              </a:spcBef>
              <a:buClr>
                <a:schemeClr val="dk1"/>
              </a:buClr>
              <a:buSzPct val="127272"/>
              <a:buFont typeface="Arial"/>
              <a:buChar char="-"/>
            </a:pPr>
            <a:r>
              <a:rPr lang="en" b="1">
                <a:solidFill>
                  <a:schemeClr val="dk1"/>
                </a:solidFill>
              </a:rPr>
              <a:t>Detector Pointing</a:t>
            </a:r>
            <a:r>
              <a:rPr lang="en">
                <a:solidFill>
                  <a:schemeClr val="dk1"/>
                </a:solidFill>
              </a:rPr>
              <a:t> - Change attitude to acquire optimal orientation of detectors for spectroscopy for given time (hour at least)</a:t>
            </a:r>
          </a:p>
          <a:p>
            <a:pPr rtl="0">
              <a:lnSpc>
                <a:spcPct val="115000"/>
              </a:lnSpc>
              <a:spcBef>
                <a:spcPts val="0"/>
              </a:spcBef>
              <a:buNone/>
            </a:pPr>
            <a:endParaRPr>
              <a:solidFill>
                <a:schemeClr val="dk1"/>
              </a:solidFill>
            </a:endParaRPr>
          </a:p>
          <a:p>
            <a:pPr rtl="0">
              <a:lnSpc>
                <a:spcPct val="115000"/>
              </a:lnSpc>
              <a:spcBef>
                <a:spcPts val="0"/>
              </a:spcBef>
              <a:buNone/>
            </a:pPr>
            <a:endParaRPr>
              <a:solidFill>
                <a:schemeClr val="dk1"/>
              </a:solidFill>
            </a:endParaRPr>
          </a:p>
          <a:p>
            <a:pPr lvl="0" rtl="0">
              <a:lnSpc>
                <a:spcPct val="115000"/>
              </a:lnSpc>
              <a:spcBef>
                <a:spcPts val="0"/>
              </a:spcBef>
              <a:buNone/>
            </a:pPr>
            <a:endParaRPr>
              <a:solidFill>
                <a:schemeClr val="dk1"/>
              </a:solidFill>
            </a:endParaRPr>
          </a:p>
          <a:p>
            <a:pPr>
              <a:spcBef>
                <a:spcPts val="0"/>
              </a:spcBef>
              <a:buNone/>
            </a:pPr>
            <a:endParaRPr/>
          </a:p>
        </p:txBody>
      </p:sp>
    </p:spTree>
    <p:extLst>
      <p:ext uri="{BB962C8B-B14F-4D97-AF65-F5344CB8AC3E}">
        <p14:creationId xmlns:p14="http://schemas.microsoft.com/office/powerpoint/2010/main" val="231381008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Shape 663"/>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664" name="Shape 66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289225640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1"/>
        <p:cNvGrpSpPr/>
        <p:nvPr/>
      </p:nvGrpSpPr>
      <p:grpSpPr>
        <a:xfrm>
          <a:off x="0" y="0"/>
          <a:ext cx="0" cy="0"/>
          <a:chOff x="0" y="0"/>
          <a:chExt cx="0" cy="0"/>
        </a:xfrm>
      </p:grpSpPr>
      <p:sp>
        <p:nvSpPr>
          <p:cNvPr id="672" name="Shape 672"/>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673" name="Shape 67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a:t>non-trivial solution: depends on </a:t>
            </a:r>
          </a:p>
          <a:p>
            <a:pPr indent="457200" rtl="0">
              <a:spcBef>
                <a:spcPts val="0"/>
              </a:spcBef>
              <a:buNone/>
            </a:pPr>
            <a:r>
              <a:rPr lang="en"/>
              <a:t>the mass of the cubesat</a:t>
            </a:r>
          </a:p>
          <a:p>
            <a:pPr indent="457200" rtl="0">
              <a:spcBef>
                <a:spcPts val="0"/>
              </a:spcBef>
              <a:buNone/>
            </a:pPr>
            <a:r>
              <a:rPr lang="en"/>
              <a:t>the maximum thrust capability</a:t>
            </a:r>
          </a:p>
          <a:p>
            <a:pPr indent="457200" rtl="0">
              <a:spcBef>
                <a:spcPts val="0"/>
              </a:spcBef>
              <a:buNone/>
            </a:pPr>
            <a:endParaRPr/>
          </a:p>
          <a:p>
            <a:pPr marL="0" indent="0" rtl="0">
              <a:spcBef>
                <a:spcPts val="0"/>
              </a:spcBef>
              <a:buNone/>
            </a:pPr>
            <a:r>
              <a:rPr lang="en"/>
              <a:t>Optimal direction of thrust kept at 5deg from perpendicular</a:t>
            </a:r>
          </a:p>
          <a:p>
            <a:pPr marL="0" indent="0" rtl="0">
              <a:spcBef>
                <a:spcPts val="0"/>
              </a:spcBef>
              <a:buNone/>
            </a:pPr>
            <a:endParaRPr/>
          </a:p>
          <a:p>
            <a:pPr marL="0" indent="0" rtl="0">
              <a:spcBef>
                <a:spcPts val="0"/>
              </a:spcBef>
              <a:buNone/>
            </a:pPr>
            <a:r>
              <a:rPr lang="en"/>
              <a:t>T is proportional to the difference from the angle being 90degrees</a:t>
            </a:r>
          </a:p>
          <a:p>
            <a:pPr marL="0" indent="0">
              <a:spcBef>
                <a:spcPts val="0"/>
              </a:spcBef>
              <a:buNone/>
            </a:pPr>
            <a:r>
              <a:rPr lang="en"/>
              <a:t>attenuation term phidot, to provide damping to the oscillations</a:t>
            </a:r>
          </a:p>
        </p:txBody>
      </p:sp>
    </p:spTree>
    <p:extLst>
      <p:ext uri="{BB962C8B-B14F-4D97-AF65-F5344CB8AC3E}">
        <p14:creationId xmlns:p14="http://schemas.microsoft.com/office/powerpoint/2010/main" val="344177292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7"/>
        <p:cNvGrpSpPr/>
        <p:nvPr/>
      </p:nvGrpSpPr>
      <p:grpSpPr>
        <a:xfrm>
          <a:off x="0" y="0"/>
          <a:ext cx="0" cy="0"/>
          <a:chOff x="0" y="0"/>
          <a:chExt cx="0" cy="0"/>
        </a:xfrm>
      </p:grpSpPr>
      <p:sp>
        <p:nvSpPr>
          <p:cNvPr id="678" name="Shape 678"/>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679" name="Shape 6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a:t>Orbital time = 1year</a:t>
            </a:r>
          </a:p>
          <a:p>
            <a:pPr rtl="0">
              <a:spcBef>
                <a:spcPts val="0"/>
              </a:spcBef>
              <a:buNone/>
            </a:pPr>
            <a:r>
              <a:rPr lang="en"/>
              <a:t>10deg outward from optimal thrust → 3.5% decrease of reach</a:t>
            </a:r>
          </a:p>
          <a:p>
            <a:pPr rtl="0">
              <a:spcBef>
                <a:spcPts val="0"/>
              </a:spcBef>
              <a:buNone/>
            </a:pPr>
            <a:r>
              <a:rPr lang="en"/>
              <a:t>10deg inward from optimal thrust → 2% decrease of reach</a:t>
            </a:r>
          </a:p>
          <a:p>
            <a:pPr rtl="0">
              <a:spcBef>
                <a:spcPts val="0"/>
              </a:spcBef>
              <a:buNone/>
            </a:pPr>
            <a:endParaRPr/>
          </a:p>
          <a:p>
            <a:pPr rtl="0">
              <a:spcBef>
                <a:spcPts val="0"/>
              </a:spcBef>
              <a:buNone/>
            </a:pPr>
            <a:r>
              <a:rPr lang="en"/>
              <a:t>Therefore an accuracy of 5deg </a:t>
            </a:r>
          </a:p>
          <a:p>
            <a:pPr>
              <a:spcBef>
                <a:spcPts val="0"/>
              </a:spcBef>
              <a:buNone/>
            </a:pPr>
            <a:endParaRPr/>
          </a:p>
        </p:txBody>
      </p:sp>
    </p:spTree>
    <p:extLst>
      <p:ext uri="{BB962C8B-B14F-4D97-AF65-F5344CB8AC3E}">
        <p14:creationId xmlns:p14="http://schemas.microsoft.com/office/powerpoint/2010/main" val="136272172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6"/>
        <p:cNvGrpSpPr/>
        <p:nvPr/>
      </p:nvGrpSpPr>
      <p:grpSpPr>
        <a:xfrm>
          <a:off x="0" y="0"/>
          <a:ext cx="0" cy="0"/>
          <a:chOff x="0" y="0"/>
          <a:chExt cx="0" cy="0"/>
        </a:xfrm>
      </p:grpSpPr>
      <p:sp>
        <p:nvSpPr>
          <p:cNvPr id="687" name="Shape 687"/>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688" name="Shape 68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223965561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Shape 696"/>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697" name="Shape 69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399338030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4"/>
        <p:cNvGrpSpPr/>
        <p:nvPr/>
      </p:nvGrpSpPr>
      <p:grpSpPr>
        <a:xfrm>
          <a:off x="0" y="0"/>
          <a:ext cx="0" cy="0"/>
          <a:chOff x="0" y="0"/>
          <a:chExt cx="0" cy="0"/>
        </a:xfrm>
      </p:grpSpPr>
      <p:sp>
        <p:nvSpPr>
          <p:cNvPr id="705" name="Shape 705"/>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706" name="Shape 70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348618774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2"/>
        <p:cNvGrpSpPr/>
        <p:nvPr/>
      </p:nvGrpSpPr>
      <p:grpSpPr>
        <a:xfrm>
          <a:off x="0" y="0"/>
          <a:ext cx="0" cy="0"/>
          <a:chOff x="0" y="0"/>
          <a:chExt cx="0" cy="0"/>
        </a:xfrm>
      </p:grpSpPr>
      <p:sp>
        <p:nvSpPr>
          <p:cNvPr id="713" name="Shape 713"/>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714" name="Shape 71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187015635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2"/>
        <p:cNvGrpSpPr/>
        <p:nvPr/>
      </p:nvGrpSpPr>
      <p:grpSpPr>
        <a:xfrm>
          <a:off x="0" y="0"/>
          <a:ext cx="0" cy="0"/>
          <a:chOff x="0" y="0"/>
          <a:chExt cx="0" cy="0"/>
        </a:xfrm>
      </p:grpSpPr>
      <p:sp>
        <p:nvSpPr>
          <p:cNvPr id="723" name="Shape 723"/>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724" name="Shape 72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14545428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Shape 81"/>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82" name="Shape 8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350681630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p:cNvGrpSpPr/>
        <p:nvPr/>
      </p:nvGrpSpPr>
      <p:grpSpPr>
        <a:xfrm>
          <a:off x="0" y="0"/>
          <a:ext cx="0" cy="0"/>
          <a:chOff x="0" y="0"/>
          <a:chExt cx="0" cy="0"/>
        </a:xfrm>
      </p:grpSpPr>
      <p:sp>
        <p:nvSpPr>
          <p:cNvPr id="733" name="Shape 733"/>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734" name="Shape 73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20147901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4"/>
        <p:cNvGrpSpPr/>
        <p:nvPr/>
      </p:nvGrpSpPr>
      <p:grpSpPr>
        <a:xfrm>
          <a:off x="0" y="0"/>
          <a:ext cx="0" cy="0"/>
          <a:chOff x="0" y="0"/>
          <a:chExt cx="0" cy="0"/>
        </a:xfrm>
      </p:grpSpPr>
      <p:sp>
        <p:nvSpPr>
          <p:cNvPr id="745" name="Shape 745"/>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746" name="Shape 74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218482740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5"/>
        <p:cNvGrpSpPr/>
        <p:nvPr/>
      </p:nvGrpSpPr>
      <p:grpSpPr>
        <a:xfrm>
          <a:off x="0" y="0"/>
          <a:ext cx="0" cy="0"/>
          <a:chOff x="0" y="0"/>
          <a:chExt cx="0" cy="0"/>
        </a:xfrm>
      </p:grpSpPr>
      <p:sp>
        <p:nvSpPr>
          <p:cNvPr id="756" name="Shape 756"/>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757" name="Shape 75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418690082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5"/>
        <p:cNvGrpSpPr/>
        <p:nvPr/>
      </p:nvGrpSpPr>
      <p:grpSpPr>
        <a:xfrm>
          <a:off x="0" y="0"/>
          <a:ext cx="0" cy="0"/>
          <a:chOff x="0" y="0"/>
          <a:chExt cx="0" cy="0"/>
        </a:xfrm>
      </p:grpSpPr>
      <p:sp>
        <p:nvSpPr>
          <p:cNvPr id="766" name="Shape 766"/>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767" name="Shape 76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15130628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5"/>
        <p:cNvGrpSpPr/>
        <p:nvPr/>
      </p:nvGrpSpPr>
      <p:grpSpPr>
        <a:xfrm>
          <a:off x="0" y="0"/>
          <a:ext cx="0" cy="0"/>
          <a:chOff x="0" y="0"/>
          <a:chExt cx="0" cy="0"/>
        </a:xfrm>
      </p:grpSpPr>
      <p:sp>
        <p:nvSpPr>
          <p:cNvPr id="776" name="Shape 776"/>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777" name="Shape 77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279401793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6"/>
        <p:cNvGrpSpPr/>
        <p:nvPr/>
      </p:nvGrpSpPr>
      <p:grpSpPr>
        <a:xfrm>
          <a:off x="0" y="0"/>
          <a:ext cx="0" cy="0"/>
          <a:chOff x="0" y="0"/>
          <a:chExt cx="0" cy="0"/>
        </a:xfrm>
      </p:grpSpPr>
      <p:sp>
        <p:nvSpPr>
          <p:cNvPr id="787" name="Shape 787"/>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788" name="Shape 78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423041394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5"/>
        <p:cNvGrpSpPr/>
        <p:nvPr/>
      </p:nvGrpSpPr>
      <p:grpSpPr>
        <a:xfrm>
          <a:off x="0" y="0"/>
          <a:ext cx="0" cy="0"/>
          <a:chOff x="0" y="0"/>
          <a:chExt cx="0" cy="0"/>
        </a:xfrm>
      </p:grpSpPr>
      <p:sp>
        <p:nvSpPr>
          <p:cNvPr id="796" name="Shape 796"/>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797" name="Shape 79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27318373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4"/>
        <p:cNvGrpSpPr/>
        <p:nvPr/>
      </p:nvGrpSpPr>
      <p:grpSpPr>
        <a:xfrm>
          <a:off x="0" y="0"/>
          <a:ext cx="0" cy="0"/>
          <a:chOff x="0" y="0"/>
          <a:chExt cx="0" cy="0"/>
        </a:xfrm>
      </p:grpSpPr>
      <p:sp>
        <p:nvSpPr>
          <p:cNvPr id="805" name="Shape 805"/>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806" name="Shape 80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368949921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4"/>
        <p:cNvGrpSpPr/>
        <p:nvPr/>
      </p:nvGrpSpPr>
      <p:grpSpPr>
        <a:xfrm>
          <a:off x="0" y="0"/>
          <a:ext cx="0" cy="0"/>
          <a:chOff x="0" y="0"/>
          <a:chExt cx="0" cy="0"/>
        </a:xfrm>
      </p:grpSpPr>
      <p:sp>
        <p:nvSpPr>
          <p:cNvPr id="815" name="Shape 815"/>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816" name="Shape 81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
              <a:t>Insert picture of determining power systems</a:t>
            </a:r>
          </a:p>
        </p:txBody>
      </p:sp>
    </p:spTree>
    <p:extLst>
      <p:ext uri="{BB962C8B-B14F-4D97-AF65-F5344CB8AC3E}">
        <p14:creationId xmlns:p14="http://schemas.microsoft.com/office/powerpoint/2010/main" val="172944560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3"/>
        <p:cNvGrpSpPr/>
        <p:nvPr/>
      </p:nvGrpSpPr>
      <p:grpSpPr>
        <a:xfrm>
          <a:off x="0" y="0"/>
          <a:ext cx="0" cy="0"/>
          <a:chOff x="0" y="0"/>
          <a:chExt cx="0" cy="0"/>
        </a:xfrm>
      </p:grpSpPr>
      <p:sp>
        <p:nvSpPr>
          <p:cNvPr id="824" name="Shape 824"/>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825" name="Shape 82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a:t>edit figure</a:t>
            </a:r>
          </a:p>
          <a:p>
            <a:pPr lvl="0">
              <a:spcBef>
                <a:spcPts val="0"/>
              </a:spcBef>
              <a:buNone/>
            </a:pPr>
            <a:r>
              <a:rPr lang="en"/>
              <a:t>Area equation, what affects power produced, what we’ll be operating in, potential concerns</a:t>
            </a:r>
          </a:p>
        </p:txBody>
      </p:sp>
    </p:spTree>
    <p:extLst>
      <p:ext uri="{BB962C8B-B14F-4D97-AF65-F5344CB8AC3E}">
        <p14:creationId xmlns:p14="http://schemas.microsoft.com/office/powerpoint/2010/main" val="41458440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Shape 90"/>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91" name="Shape 9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286857983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5"/>
        <p:cNvGrpSpPr/>
        <p:nvPr/>
      </p:nvGrpSpPr>
      <p:grpSpPr>
        <a:xfrm>
          <a:off x="0" y="0"/>
          <a:ext cx="0" cy="0"/>
          <a:chOff x="0" y="0"/>
          <a:chExt cx="0" cy="0"/>
        </a:xfrm>
      </p:grpSpPr>
      <p:sp>
        <p:nvSpPr>
          <p:cNvPr id="836" name="Shape 836"/>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837" name="Shape 83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
                <a:solidFill>
                  <a:schemeClr val="dk1"/>
                </a:solidFill>
              </a:rPr>
              <a:t>insert graph</a:t>
            </a:r>
          </a:p>
        </p:txBody>
      </p:sp>
    </p:spTree>
    <p:extLst>
      <p:ext uri="{BB962C8B-B14F-4D97-AF65-F5344CB8AC3E}">
        <p14:creationId xmlns:p14="http://schemas.microsoft.com/office/powerpoint/2010/main" val="209501195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3"/>
        <p:cNvGrpSpPr/>
        <p:nvPr/>
      </p:nvGrpSpPr>
      <p:grpSpPr>
        <a:xfrm>
          <a:off x="0" y="0"/>
          <a:ext cx="0" cy="0"/>
          <a:chOff x="0" y="0"/>
          <a:chExt cx="0" cy="0"/>
        </a:xfrm>
      </p:grpSpPr>
      <p:sp>
        <p:nvSpPr>
          <p:cNvPr id="844" name="Shape 844"/>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845" name="Shape 84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238108020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3"/>
        <p:cNvGrpSpPr/>
        <p:nvPr/>
      </p:nvGrpSpPr>
      <p:grpSpPr>
        <a:xfrm>
          <a:off x="0" y="0"/>
          <a:ext cx="0" cy="0"/>
          <a:chOff x="0" y="0"/>
          <a:chExt cx="0" cy="0"/>
        </a:xfrm>
      </p:grpSpPr>
      <p:sp>
        <p:nvSpPr>
          <p:cNvPr id="854" name="Shape 854"/>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855" name="Shape 85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318883891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Shape 864"/>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865" name="Shape 8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a:t>Picture of clyde space battery (x)</a:t>
            </a:r>
          </a:p>
          <a:p>
            <a:pPr>
              <a:spcBef>
                <a:spcPts val="0"/>
              </a:spcBef>
              <a:buNone/>
            </a:pPr>
            <a:r>
              <a:rPr lang="en"/>
              <a:t>determined by eclipse time, equation to det bat enegy, clyde space bat 30whr, potential problems(cycle life)</a:t>
            </a:r>
          </a:p>
        </p:txBody>
      </p:sp>
    </p:spTree>
    <p:extLst>
      <p:ext uri="{BB962C8B-B14F-4D97-AF65-F5344CB8AC3E}">
        <p14:creationId xmlns:p14="http://schemas.microsoft.com/office/powerpoint/2010/main" val="223376477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3"/>
        <p:cNvGrpSpPr/>
        <p:nvPr/>
      </p:nvGrpSpPr>
      <p:grpSpPr>
        <a:xfrm>
          <a:off x="0" y="0"/>
          <a:ext cx="0" cy="0"/>
          <a:chOff x="0" y="0"/>
          <a:chExt cx="0" cy="0"/>
        </a:xfrm>
      </p:grpSpPr>
      <p:sp>
        <p:nvSpPr>
          <p:cNvPr id="874" name="Shape 874"/>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875" name="Shape 87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209440178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2"/>
        <p:cNvGrpSpPr/>
        <p:nvPr/>
      </p:nvGrpSpPr>
      <p:grpSpPr>
        <a:xfrm>
          <a:off x="0" y="0"/>
          <a:ext cx="0" cy="0"/>
          <a:chOff x="0" y="0"/>
          <a:chExt cx="0" cy="0"/>
        </a:xfrm>
      </p:grpSpPr>
      <p:sp>
        <p:nvSpPr>
          <p:cNvPr id="883" name="Shape 883"/>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884" name="Shape 88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12877185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9"/>
        <p:cNvGrpSpPr/>
        <p:nvPr/>
      </p:nvGrpSpPr>
      <p:grpSpPr>
        <a:xfrm>
          <a:off x="0" y="0"/>
          <a:ext cx="0" cy="0"/>
          <a:chOff x="0" y="0"/>
          <a:chExt cx="0" cy="0"/>
        </a:xfrm>
      </p:grpSpPr>
      <p:sp>
        <p:nvSpPr>
          <p:cNvPr id="890" name="Shape 890"/>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891" name="Shape 89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130982082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7"/>
        <p:cNvGrpSpPr/>
        <p:nvPr/>
      </p:nvGrpSpPr>
      <p:grpSpPr>
        <a:xfrm>
          <a:off x="0" y="0"/>
          <a:ext cx="0" cy="0"/>
          <a:chOff x="0" y="0"/>
          <a:chExt cx="0" cy="0"/>
        </a:xfrm>
      </p:grpSpPr>
      <p:sp>
        <p:nvSpPr>
          <p:cNvPr id="898" name="Shape 898"/>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899" name="Shape 89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135380247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4"/>
        <p:cNvGrpSpPr/>
        <p:nvPr/>
      </p:nvGrpSpPr>
      <p:grpSpPr>
        <a:xfrm>
          <a:off x="0" y="0"/>
          <a:ext cx="0" cy="0"/>
          <a:chOff x="0" y="0"/>
          <a:chExt cx="0" cy="0"/>
        </a:xfrm>
      </p:grpSpPr>
      <p:sp>
        <p:nvSpPr>
          <p:cNvPr id="905" name="Shape 905"/>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906" name="Shape 90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191690318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0"/>
        <p:cNvGrpSpPr/>
        <p:nvPr/>
      </p:nvGrpSpPr>
      <p:grpSpPr>
        <a:xfrm>
          <a:off x="0" y="0"/>
          <a:ext cx="0" cy="0"/>
          <a:chOff x="0" y="0"/>
          <a:chExt cx="0" cy="0"/>
        </a:xfrm>
      </p:grpSpPr>
      <p:sp>
        <p:nvSpPr>
          <p:cNvPr id="911" name="Shape 911"/>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912" name="Shape 91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21427890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Shape 98"/>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99" name="Shape 9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117237670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8"/>
        <p:cNvGrpSpPr/>
        <p:nvPr/>
      </p:nvGrpSpPr>
      <p:grpSpPr>
        <a:xfrm>
          <a:off x="0" y="0"/>
          <a:ext cx="0" cy="0"/>
          <a:chOff x="0" y="0"/>
          <a:chExt cx="0" cy="0"/>
        </a:xfrm>
      </p:grpSpPr>
      <p:sp>
        <p:nvSpPr>
          <p:cNvPr id="919" name="Shape 919"/>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920" name="Shape 92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14079123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6"/>
        <p:cNvGrpSpPr/>
        <p:nvPr/>
      </p:nvGrpSpPr>
      <p:grpSpPr>
        <a:xfrm>
          <a:off x="0" y="0"/>
          <a:ext cx="0" cy="0"/>
          <a:chOff x="0" y="0"/>
          <a:chExt cx="0" cy="0"/>
        </a:xfrm>
      </p:grpSpPr>
      <p:sp>
        <p:nvSpPr>
          <p:cNvPr id="927" name="Shape 927"/>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928" name="Shape 92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11484471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4"/>
        <p:cNvGrpSpPr/>
        <p:nvPr/>
      </p:nvGrpSpPr>
      <p:grpSpPr>
        <a:xfrm>
          <a:off x="0" y="0"/>
          <a:ext cx="0" cy="0"/>
          <a:chOff x="0" y="0"/>
          <a:chExt cx="0" cy="0"/>
        </a:xfrm>
      </p:grpSpPr>
      <p:sp>
        <p:nvSpPr>
          <p:cNvPr id="935" name="Shape 935"/>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936" name="Shape 93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414782550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0"/>
        <p:cNvGrpSpPr/>
        <p:nvPr/>
      </p:nvGrpSpPr>
      <p:grpSpPr>
        <a:xfrm>
          <a:off x="0" y="0"/>
          <a:ext cx="0" cy="0"/>
          <a:chOff x="0" y="0"/>
          <a:chExt cx="0" cy="0"/>
        </a:xfrm>
      </p:grpSpPr>
      <p:sp>
        <p:nvSpPr>
          <p:cNvPr id="941" name="Shape 941"/>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942" name="Shape 94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98226313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9"/>
        <p:cNvGrpSpPr/>
        <p:nvPr/>
      </p:nvGrpSpPr>
      <p:grpSpPr>
        <a:xfrm>
          <a:off x="0" y="0"/>
          <a:ext cx="0" cy="0"/>
          <a:chOff x="0" y="0"/>
          <a:chExt cx="0" cy="0"/>
        </a:xfrm>
      </p:grpSpPr>
      <p:sp>
        <p:nvSpPr>
          <p:cNvPr id="950" name="Shape 950"/>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951" name="Shape 95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130480981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7"/>
        <p:cNvGrpSpPr/>
        <p:nvPr/>
      </p:nvGrpSpPr>
      <p:grpSpPr>
        <a:xfrm>
          <a:off x="0" y="0"/>
          <a:ext cx="0" cy="0"/>
          <a:chOff x="0" y="0"/>
          <a:chExt cx="0" cy="0"/>
        </a:xfrm>
      </p:grpSpPr>
      <p:sp>
        <p:nvSpPr>
          <p:cNvPr id="958" name="Shape 958"/>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959" name="Shape 95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260706836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5"/>
        <p:cNvGrpSpPr/>
        <p:nvPr/>
      </p:nvGrpSpPr>
      <p:grpSpPr>
        <a:xfrm>
          <a:off x="0" y="0"/>
          <a:ext cx="0" cy="0"/>
          <a:chOff x="0" y="0"/>
          <a:chExt cx="0" cy="0"/>
        </a:xfrm>
      </p:grpSpPr>
      <p:sp>
        <p:nvSpPr>
          <p:cNvPr id="966" name="Shape 966"/>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967" name="Shape 96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216099521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4"/>
        <p:cNvGrpSpPr/>
        <p:nvPr/>
      </p:nvGrpSpPr>
      <p:grpSpPr>
        <a:xfrm>
          <a:off x="0" y="0"/>
          <a:ext cx="0" cy="0"/>
          <a:chOff x="0" y="0"/>
          <a:chExt cx="0" cy="0"/>
        </a:xfrm>
      </p:grpSpPr>
      <p:sp>
        <p:nvSpPr>
          <p:cNvPr id="975" name="Shape 975"/>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976" name="Shape 97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206396383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0"/>
        <p:cNvGrpSpPr/>
        <p:nvPr/>
      </p:nvGrpSpPr>
      <p:grpSpPr>
        <a:xfrm>
          <a:off x="0" y="0"/>
          <a:ext cx="0" cy="0"/>
          <a:chOff x="0" y="0"/>
          <a:chExt cx="0" cy="0"/>
        </a:xfrm>
      </p:grpSpPr>
      <p:sp>
        <p:nvSpPr>
          <p:cNvPr id="981" name="Shape 981"/>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982" name="Shape 98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356016416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9"/>
        <p:cNvGrpSpPr/>
        <p:nvPr/>
      </p:nvGrpSpPr>
      <p:grpSpPr>
        <a:xfrm>
          <a:off x="0" y="0"/>
          <a:ext cx="0" cy="0"/>
          <a:chOff x="0" y="0"/>
          <a:chExt cx="0" cy="0"/>
        </a:xfrm>
      </p:grpSpPr>
      <p:sp>
        <p:nvSpPr>
          <p:cNvPr id="990" name="Shape 990"/>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991" name="Shape 99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37487232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Shape 106"/>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07" name="Shape 10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318347281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6"/>
        <p:cNvGrpSpPr/>
        <p:nvPr/>
      </p:nvGrpSpPr>
      <p:grpSpPr>
        <a:xfrm>
          <a:off x="0" y="0"/>
          <a:ext cx="0" cy="0"/>
          <a:chOff x="0" y="0"/>
          <a:chExt cx="0" cy="0"/>
        </a:xfrm>
      </p:grpSpPr>
      <p:sp>
        <p:nvSpPr>
          <p:cNvPr id="997" name="Shape 997"/>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998" name="Shape 99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84112441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3"/>
        <p:cNvGrpSpPr/>
        <p:nvPr/>
      </p:nvGrpSpPr>
      <p:grpSpPr>
        <a:xfrm>
          <a:off x="0" y="0"/>
          <a:ext cx="0" cy="0"/>
          <a:chOff x="0" y="0"/>
          <a:chExt cx="0" cy="0"/>
        </a:xfrm>
      </p:grpSpPr>
      <p:sp>
        <p:nvSpPr>
          <p:cNvPr id="1004" name="Shape 1004"/>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005" name="Shape 100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113367485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1"/>
        <p:cNvGrpSpPr/>
        <p:nvPr/>
      </p:nvGrpSpPr>
      <p:grpSpPr>
        <a:xfrm>
          <a:off x="0" y="0"/>
          <a:ext cx="0" cy="0"/>
          <a:chOff x="0" y="0"/>
          <a:chExt cx="0" cy="0"/>
        </a:xfrm>
      </p:grpSpPr>
      <p:sp>
        <p:nvSpPr>
          <p:cNvPr id="1012" name="Shape 1012"/>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013" name="Shape 101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288374180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9"/>
        <p:cNvGrpSpPr/>
        <p:nvPr/>
      </p:nvGrpSpPr>
      <p:grpSpPr>
        <a:xfrm>
          <a:off x="0" y="0"/>
          <a:ext cx="0" cy="0"/>
          <a:chOff x="0" y="0"/>
          <a:chExt cx="0" cy="0"/>
        </a:xfrm>
      </p:grpSpPr>
      <p:sp>
        <p:nvSpPr>
          <p:cNvPr id="1020" name="Shape 1020"/>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021" name="Shape 102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21004254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5"/>
        <p:cNvGrpSpPr/>
        <p:nvPr/>
      </p:nvGrpSpPr>
      <p:grpSpPr>
        <a:xfrm>
          <a:off x="0" y="0"/>
          <a:ext cx="0" cy="0"/>
          <a:chOff x="0" y="0"/>
          <a:chExt cx="0" cy="0"/>
        </a:xfrm>
      </p:grpSpPr>
      <p:sp>
        <p:nvSpPr>
          <p:cNvPr id="1026" name="Shape 1026"/>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027" name="Shape 102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416384370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1"/>
        <p:cNvGrpSpPr/>
        <p:nvPr/>
      </p:nvGrpSpPr>
      <p:grpSpPr>
        <a:xfrm>
          <a:off x="0" y="0"/>
          <a:ext cx="0" cy="0"/>
          <a:chOff x="0" y="0"/>
          <a:chExt cx="0" cy="0"/>
        </a:xfrm>
      </p:grpSpPr>
      <p:sp>
        <p:nvSpPr>
          <p:cNvPr id="1032" name="Shape 1032"/>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033" name="Shape 103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 sz="1600">
                <a:solidFill>
                  <a:schemeClr val="dk1"/>
                </a:solidFill>
              </a:rPr>
              <a:t>Addressed issues in several areas</a:t>
            </a:r>
          </a:p>
        </p:txBody>
      </p:sp>
    </p:spTree>
    <p:extLst>
      <p:ext uri="{BB962C8B-B14F-4D97-AF65-F5344CB8AC3E}">
        <p14:creationId xmlns:p14="http://schemas.microsoft.com/office/powerpoint/2010/main" val="332480687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7"/>
        <p:cNvGrpSpPr/>
        <p:nvPr/>
      </p:nvGrpSpPr>
      <p:grpSpPr>
        <a:xfrm>
          <a:off x="0" y="0"/>
          <a:ext cx="0" cy="0"/>
          <a:chOff x="0" y="0"/>
          <a:chExt cx="0" cy="0"/>
        </a:xfrm>
      </p:grpSpPr>
      <p:sp>
        <p:nvSpPr>
          <p:cNvPr id="1038" name="Shape 1038"/>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039" name="Shape 103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370898174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9"/>
        <p:cNvGrpSpPr/>
        <p:nvPr/>
      </p:nvGrpSpPr>
      <p:grpSpPr>
        <a:xfrm>
          <a:off x="0" y="0"/>
          <a:ext cx="0" cy="0"/>
          <a:chOff x="0" y="0"/>
          <a:chExt cx="0" cy="0"/>
        </a:xfrm>
      </p:grpSpPr>
      <p:sp>
        <p:nvSpPr>
          <p:cNvPr id="1050" name="Shape 1050"/>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051" name="Shape 105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167821064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2"/>
        <p:cNvGrpSpPr/>
        <p:nvPr/>
      </p:nvGrpSpPr>
      <p:grpSpPr>
        <a:xfrm>
          <a:off x="0" y="0"/>
          <a:ext cx="0" cy="0"/>
          <a:chOff x="0" y="0"/>
          <a:chExt cx="0" cy="0"/>
        </a:xfrm>
      </p:grpSpPr>
      <p:sp>
        <p:nvSpPr>
          <p:cNvPr id="1063" name="Shape 1063"/>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064" name="Shape 106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424066346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2"/>
        <p:cNvGrpSpPr/>
        <p:nvPr/>
      </p:nvGrpSpPr>
      <p:grpSpPr>
        <a:xfrm>
          <a:off x="0" y="0"/>
          <a:ext cx="0" cy="0"/>
          <a:chOff x="0" y="0"/>
          <a:chExt cx="0" cy="0"/>
        </a:xfrm>
      </p:grpSpPr>
      <p:sp>
        <p:nvSpPr>
          <p:cNvPr id="1083" name="Shape 1083"/>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084" name="Shape 108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22576191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Shape 112"/>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13" name="Shape 11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3990587146"/>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9"/>
        <p:cNvGrpSpPr/>
        <p:nvPr/>
      </p:nvGrpSpPr>
      <p:grpSpPr>
        <a:xfrm>
          <a:off x="0" y="0"/>
          <a:ext cx="0" cy="0"/>
          <a:chOff x="0" y="0"/>
          <a:chExt cx="0" cy="0"/>
        </a:xfrm>
      </p:grpSpPr>
      <p:sp>
        <p:nvSpPr>
          <p:cNvPr id="1090" name="Shape 1090"/>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091" name="Shape 109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313214551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4"/>
        <p:cNvGrpSpPr/>
        <p:nvPr/>
      </p:nvGrpSpPr>
      <p:grpSpPr>
        <a:xfrm>
          <a:off x="0" y="0"/>
          <a:ext cx="0" cy="0"/>
          <a:chOff x="0" y="0"/>
          <a:chExt cx="0" cy="0"/>
        </a:xfrm>
      </p:grpSpPr>
      <p:sp>
        <p:nvSpPr>
          <p:cNvPr id="1105" name="Shape 1105"/>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106" name="Shape 110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sz="1400">
                <a:solidFill>
                  <a:schemeClr val="dk1"/>
                </a:solidFill>
              </a:rPr>
              <a:t>Get things done on time, especially when others depend its completion</a:t>
            </a:r>
          </a:p>
          <a:p>
            <a:pPr lvl="0" rtl="0">
              <a:spcBef>
                <a:spcPts val="0"/>
              </a:spcBef>
              <a:buNone/>
            </a:pPr>
            <a:endParaRPr sz="1400">
              <a:solidFill>
                <a:schemeClr val="dk1"/>
              </a:solidFill>
            </a:endParaRPr>
          </a:p>
          <a:p>
            <a:pPr lvl="0" rtl="0">
              <a:spcBef>
                <a:spcPts val="0"/>
              </a:spcBef>
              <a:buNone/>
            </a:pPr>
            <a:r>
              <a:rPr lang="en" sz="1400">
                <a:solidFill>
                  <a:schemeClr val="dk1"/>
                </a:solidFill>
              </a:rPr>
              <a:t>Knowing where a project is headed is crucial to doing good/productive work</a:t>
            </a:r>
          </a:p>
          <a:p>
            <a:pPr lvl="0">
              <a:spcBef>
                <a:spcPts val="0"/>
              </a:spcBef>
              <a:buNone/>
            </a:pPr>
            <a:endParaRPr sz="1400">
              <a:solidFill>
                <a:schemeClr val="dk1"/>
              </a:solidFill>
            </a:endParaRPr>
          </a:p>
        </p:txBody>
      </p:sp>
    </p:spTree>
    <p:extLst>
      <p:ext uri="{BB962C8B-B14F-4D97-AF65-F5344CB8AC3E}">
        <p14:creationId xmlns:p14="http://schemas.microsoft.com/office/powerpoint/2010/main" val="2097969243"/>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3"/>
        <p:cNvGrpSpPr/>
        <p:nvPr/>
      </p:nvGrpSpPr>
      <p:grpSpPr>
        <a:xfrm>
          <a:off x="0" y="0"/>
          <a:ext cx="0" cy="0"/>
          <a:chOff x="0" y="0"/>
          <a:chExt cx="0" cy="0"/>
        </a:xfrm>
      </p:grpSpPr>
      <p:sp>
        <p:nvSpPr>
          <p:cNvPr id="1114" name="Shape 1114"/>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115" name="Shape 111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4148366518"/>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1"/>
        <p:cNvGrpSpPr/>
        <p:nvPr/>
      </p:nvGrpSpPr>
      <p:grpSpPr>
        <a:xfrm>
          <a:off x="0" y="0"/>
          <a:ext cx="0" cy="0"/>
          <a:chOff x="0" y="0"/>
          <a:chExt cx="0" cy="0"/>
        </a:xfrm>
      </p:grpSpPr>
      <p:sp>
        <p:nvSpPr>
          <p:cNvPr id="1122" name="Shape 1122"/>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123" name="Shape 112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2438004712"/>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9"/>
        <p:cNvGrpSpPr/>
        <p:nvPr/>
      </p:nvGrpSpPr>
      <p:grpSpPr>
        <a:xfrm>
          <a:off x="0" y="0"/>
          <a:ext cx="0" cy="0"/>
          <a:chOff x="0" y="0"/>
          <a:chExt cx="0" cy="0"/>
        </a:xfrm>
      </p:grpSpPr>
      <p:sp>
        <p:nvSpPr>
          <p:cNvPr id="1130" name="Shape 1130"/>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131" name="Shape 113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1262857945"/>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9"/>
        <p:cNvGrpSpPr/>
        <p:nvPr/>
      </p:nvGrpSpPr>
      <p:grpSpPr>
        <a:xfrm>
          <a:off x="0" y="0"/>
          <a:ext cx="0" cy="0"/>
          <a:chOff x="0" y="0"/>
          <a:chExt cx="0" cy="0"/>
        </a:xfrm>
      </p:grpSpPr>
      <p:sp>
        <p:nvSpPr>
          <p:cNvPr id="1140" name="Shape 1140"/>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141" name="Shape 114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1509638572"/>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9"/>
        <p:cNvGrpSpPr/>
        <p:nvPr/>
      </p:nvGrpSpPr>
      <p:grpSpPr>
        <a:xfrm>
          <a:off x="0" y="0"/>
          <a:ext cx="0" cy="0"/>
          <a:chOff x="0" y="0"/>
          <a:chExt cx="0" cy="0"/>
        </a:xfrm>
      </p:grpSpPr>
      <p:sp>
        <p:nvSpPr>
          <p:cNvPr id="1150" name="Shape 1150"/>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151" name="Shape 115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1358152511"/>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9"/>
        <p:cNvGrpSpPr/>
        <p:nvPr/>
      </p:nvGrpSpPr>
      <p:grpSpPr>
        <a:xfrm>
          <a:off x="0" y="0"/>
          <a:ext cx="0" cy="0"/>
          <a:chOff x="0" y="0"/>
          <a:chExt cx="0" cy="0"/>
        </a:xfrm>
      </p:grpSpPr>
      <p:sp>
        <p:nvSpPr>
          <p:cNvPr id="1160" name="Shape 1160"/>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161" name="Shape 116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3440964935"/>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8"/>
        <p:cNvGrpSpPr/>
        <p:nvPr/>
      </p:nvGrpSpPr>
      <p:grpSpPr>
        <a:xfrm>
          <a:off x="0" y="0"/>
          <a:ext cx="0" cy="0"/>
          <a:chOff x="0" y="0"/>
          <a:chExt cx="0" cy="0"/>
        </a:xfrm>
      </p:grpSpPr>
      <p:sp>
        <p:nvSpPr>
          <p:cNvPr id="1169" name="Shape 1169"/>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170" name="Shape 117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502569025"/>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8"/>
        <p:cNvGrpSpPr/>
        <p:nvPr/>
      </p:nvGrpSpPr>
      <p:grpSpPr>
        <a:xfrm>
          <a:off x="0" y="0"/>
          <a:ext cx="0" cy="0"/>
          <a:chOff x="0" y="0"/>
          <a:chExt cx="0" cy="0"/>
        </a:xfrm>
      </p:grpSpPr>
      <p:sp>
        <p:nvSpPr>
          <p:cNvPr id="1179" name="Shape 1179"/>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180" name="Shape 118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28802077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Shape 121"/>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22" name="Shape 12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3514588278"/>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5"/>
        <p:cNvGrpSpPr/>
        <p:nvPr/>
      </p:nvGrpSpPr>
      <p:grpSpPr>
        <a:xfrm>
          <a:off x="0" y="0"/>
          <a:ext cx="0" cy="0"/>
          <a:chOff x="0" y="0"/>
          <a:chExt cx="0" cy="0"/>
        </a:xfrm>
      </p:grpSpPr>
      <p:sp>
        <p:nvSpPr>
          <p:cNvPr id="1186" name="Shape 1186"/>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187" name="Shape 118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135329773"/>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4"/>
        <p:cNvGrpSpPr/>
        <p:nvPr/>
      </p:nvGrpSpPr>
      <p:grpSpPr>
        <a:xfrm>
          <a:off x="0" y="0"/>
          <a:ext cx="0" cy="0"/>
          <a:chOff x="0" y="0"/>
          <a:chExt cx="0" cy="0"/>
        </a:xfrm>
      </p:grpSpPr>
      <p:sp>
        <p:nvSpPr>
          <p:cNvPr id="1195" name="Shape 1195"/>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196" name="Shape 119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1145546180"/>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3"/>
        <p:cNvGrpSpPr/>
        <p:nvPr/>
      </p:nvGrpSpPr>
      <p:grpSpPr>
        <a:xfrm>
          <a:off x="0" y="0"/>
          <a:ext cx="0" cy="0"/>
          <a:chOff x="0" y="0"/>
          <a:chExt cx="0" cy="0"/>
        </a:xfrm>
      </p:grpSpPr>
      <p:sp>
        <p:nvSpPr>
          <p:cNvPr id="1204" name="Shape 1204"/>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205" name="Shape 120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4195856842"/>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1"/>
        <p:cNvGrpSpPr/>
        <p:nvPr/>
      </p:nvGrpSpPr>
      <p:grpSpPr>
        <a:xfrm>
          <a:off x="0" y="0"/>
          <a:ext cx="0" cy="0"/>
          <a:chOff x="0" y="0"/>
          <a:chExt cx="0" cy="0"/>
        </a:xfrm>
      </p:grpSpPr>
      <p:sp>
        <p:nvSpPr>
          <p:cNvPr id="1212" name="Shape 1212"/>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213" name="Shape 121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975605267"/>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8"/>
        <p:cNvGrpSpPr/>
        <p:nvPr/>
      </p:nvGrpSpPr>
      <p:grpSpPr>
        <a:xfrm>
          <a:off x="0" y="0"/>
          <a:ext cx="0" cy="0"/>
          <a:chOff x="0" y="0"/>
          <a:chExt cx="0" cy="0"/>
        </a:xfrm>
      </p:grpSpPr>
      <p:sp>
        <p:nvSpPr>
          <p:cNvPr id="1219" name="Shape 1219"/>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220" name="Shape 122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1977470844"/>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5"/>
        <p:cNvGrpSpPr/>
        <p:nvPr/>
      </p:nvGrpSpPr>
      <p:grpSpPr>
        <a:xfrm>
          <a:off x="0" y="0"/>
          <a:ext cx="0" cy="0"/>
          <a:chOff x="0" y="0"/>
          <a:chExt cx="0" cy="0"/>
        </a:xfrm>
      </p:grpSpPr>
      <p:sp>
        <p:nvSpPr>
          <p:cNvPr id="1226" name="Shape 1226"/>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227" name="Shape 122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
              <a:t>Your goal is to explain what you did, how you did it, why it was important to the overall project, and how it turned out. Report any significant effort even if the results were NOT used in the final design. Design studies not used are still valid work and should be presented. It may be necessary for team members to repeat some material that is common to your individual work. Try to minimize this but some repetition will be tolerated</a:t>
            </a:r>
          </a:p>
        </p:txBody>
      </p:sp>
    </p:spTree>
    <p:extLst>
      <p:ext uri="{BB962C8B-B14F-4D97-AF65-F5344CB8AC3E}">
        <p14:creationId xmlns:p14="http://schemas.microsoft.com/office/powerpoint/2010/main" val="337754569"/>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2"/>
        <p:cNvGrpSpPr/>
        <p:nvPr/>
      </p:nvGrpSpPr>
      <p:grpSpPr>
        <a:xfrm>
          <a:off x="0" y="0"/>
          <a:ext cx="0" cy="0"/>
          <a:chOff x="0" y="0"/>
          <a:chExt cx="0" cy="0"/>
        </a:xfrm>
      </p:grpSpPr>
      <p:sp>
        <p:nvSpPr>
          <p:cNvPr id="1233" name="Shape 1233"/>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234" name="Shape 123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171459753"/>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9"/>
        <p:cNvGrpSpPr/>
        <p:nvPr/>
      </p:nvGrpSpPr>
      <p:grpSpPr>
        <a:xfrm>
          <a:off x="0" y="0"/>
          <a:ext cx="0" cy="0"/>
          <a:chOff x="0" y="0"/>
          <a:chExt cx="0" cy="0"/>
        </a:xfrm>
      </p:grpSpPr>
      <p:sp>
        <p:nvSpPr>
          <p:cNvPr id="1240" name="Shape 1240"/>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241" name="Shape 124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3615357992"/>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6"/>
        <p:cNvGrpSpPr/>
        <p:nvPr/>
      </p:nvGrpSpPr>
      <p:grpSpPr>
        <a:xfrm>
          <a:off x="0" y="0"/>
          <a:ext cx="0" cy="0"/>
          <a:chOff x="0" y="0"/>
          <a:chExt cx="0" cy="0"/>
        </a:xfrm>
      </p:grpSpPr>
      <p:sp>
        <p:nvSpPr>
          <p:cNvPr id="1247" name="Shape 1247"/>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248" name="Shape 124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104577403"/>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4"/>
        <p:cNvGrpSpPr/>
        <p:nvPr/>
      </p:nvGrpSpPr>
      <p:grpSpPr>
        <a:xfrm>
          <a:off x="0" y="0"/>
          <a:ext cx="0" cy="0"/>
          <a:chOff x="0" y="0"/>
          <a:chExt cx="0" cy="0"/>
        </a:xfrm>
      </p:grpSpPr>
      <p:sp>
        <p:nvSpPr>
          <p:cNvPr id="1255" name="Shape 1255"/>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256" name="Shape 125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23101314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8"/>
        <p:cNvGrpSpPr/>
        <p:nvPr/>
      </p:nvGrpSpPr>
      <p:grpSpPr>
        <a:xfrm>
          <a:off x="0" y="0"/>
          <a:ext cx="0" cy="0"/>
          <a:chOff x="0" y="0"/>
          <a:chExt cx="0" cy="0"/>
        </a:xfrm>
      </p:grpSpPr>
      <p:sp>
        <p:nvSpPr>
          <p:cNvPr id="9" name="Shape 9"/>
          <p:cNvSpPr txBox="1">
            <a:spLocks noGrp="1"/>
          </p:cNvSpPr>
          <p:nvPr>
            <p:ph type="subTitle" idx="1"/>
          </p:nvPr>
        </p:nvSpPr>
        <p:spPr>
          <a:xfrm>
            <a:off x="685800" y="2840053"/>
            <a:ext cx="7772400" cy="784799"/>
          </a:xfrm>
          <a:prstGeom prst="rect">
            <a:avLst/>
          </a:prstGeom>
        </p:spPr>
        <p:txBody>
          <a:bodyPr lIns="91425" tIns="91425" rIns="91425" bIns="91425" anchor="t" anchorCtr="0"/>
          <a:lstStyle>
            <a:lvl1pPr algn="ctr">
              <a:spcBef>
                <a:spcPts val="0"/>
              </a:spcBef>
              <a:buClr>
                <a:schemeClr val="dk2"/>
              </a:buClr>
              <a:buNone/>
              <a:defRPr>
                <a:solidFill>
                  <a:schemeClr val="dk2"/>
                </a:solidFill>
              </a:defRPr>
            </a:lvl1pPr>
            <a:lvl2pPr algn="ctr">
              <a:spcBef>
                <a:spcPts val="0"/>
              </a:spcBef>
              <a:buClr>
                <a:schemeClr val="dk2"/>
              </a:buClr>
              <a:buSzPct val="100000"/>
              <a:buNone/>
              <a:defRPr sz="3000">
                <a:solidFill>
                  <a:schemeClr val="dk2"/>
                </a:solidFill>
              </a:defRPr>
            </a:lvl2pPr>
            <a:lvl3pPr algn="ctr">
              <a:spcBef>
                <a:spcPts val="0"/>
              </a:spcBef>
              <a:buClr>
                <a:schemeClr val="dk2"/>
              </a:buClr>
              <a:buSzPct val="100000"/>
              <a:buNone/>
              <a:defRPr sz="3000">
                <a:solidFill>
                  <a:schemeClr val="dk2"/>
                </a:solidFill>
              </a:defRPr>
            </a:lvl3pPr>
            <a:lvl4pPr algn="ctr">
              <a:spcBef>
                <a:spcPts val="0"/>
              </a:spcBef>
              <a:buClr>
                <a:schemeClr val="dk2"/>
              </a:buClr>
              <a:buSzPct val="100000"/>
              <a:buNone/>
              <a:defRPr sz="3000">
                <a:solidFill>
                  <a:schemeClr val="dk2"/>
                </a:solidFill>
              </a:defRPr>
            </a:lvl4pPr>
            <a:lvl5pPr algn="ctr">
              <a:spcBef>
                <a:spcPts val="0"/>
              </a:spcBef>
              <a:buClr>
                <a:schemeClr val="dk2"/>
              </a:buClr>
              <a:buSzPct val="100000"/>
              <a:buNone/>
              <a:defRPr sz="3000">
                <a:solidFill>
                  <a:schemeClr val="dk2"/>
                </a:solidFill>
              </a:defRPr>
            </a:lvl5pPr>
            <a:lvl6pPr algn="ctr">
              <a:spcBef>
                <a:spcPts val="0"/>
              </a:spcBef>
              <a:buClr>
                <a:schemeClr val="dk2"/>
              </a:buClr>
              <a:buSzPct val="100000"/>
              <a:buNone/>
              <a:defRPr sz="3000">
                <a:solidFill>
                  <a:schemeClr val="dk2"/>
                </a:solidFill>
              </a:defRPr>
            </a:lvl6pPr>
            <a:lvl7pPr algn="ctr">
              <a:spcBef>
                <a:spcPts val="0"/>
              </a:spcBef>
              <a:buClr>
                <a:schemeClr val="dk2"/>
              </a:buClr>
              <a:buSzPct val="100000"/>
              <a:buNone/>
              <a:defRPr sz="3000">
                <a:solidFill>
                  <a:schemeClr val="dk2"/>
                </a:solidFill>
              </a:defRPr>
            </a:lvl7pPr>
            <a:lvl8pPr algn="ctr">
              <a:spcBef>
                <a:spcPts val="0"/>
              </a:spcBef>
              <a:buClr>
                <a:schemeClr val="dk2"/>
              </a:buClr>
              <a:buSzPct val="100000"/>
              <a:buNone/>
              <a:defRPr sz="3000">
                <a:solidFill>
                  <a:schemeClr val="dk2"/>
                </a:solidFill>
              </a:defRPr>
            </a:lvl8pPr>
            <a:lvl9pPr algn="ctr">
              <a:spcBef>
                <a:spcPts val="0"/>
              </a:spcBef>
              <a:buClr>
                <a:schemeClr val="dk2"/>
              </a:buClr>
              <a:buSzPct val="100000"/>
              <a:buNone/>
              <a:defRPr sz="3000">
                <a:solidFill>
                  <a:schemeClr val="dk2"/>
                </a:solidFill>
              </a:defRPr>
            </a:lvl9pPr>
          </a:lstStyle>
          <a:p>
            <a:endParaRPr/>
          </a:p>
        </p:txBody>
      </p:sp>
      <p:sp>
        <p:nvSpPr>
          <p:cNvPr id="10" name="Shape 10"/>
          <p:cNvSpPr txBox="1">
            <a:spLocks noGrp="1"/>
          </p:cNvSpPr>
          <p:nvPr>
            <p:ph type="ctrTitle"/>
          </p:nvPr>
        </p:nvSpPr>
        <p:spPr>
          <a:xfrm>
            <a:off x="685800" y="1583342"/>
            <a:ext cx="7772400" cy="1159799"/>
          </a:xfrm>
          <a:prstGeom prst="rect">
            <a:avLst/>
          </a:prstGeom>
        </p:spPr>
        <p:txBody>
          <a:bodyPr lIns="91425" tIns="91425" rIns="91425" bIns="91425" anchor="b" anchorCtr="0"/>
          <a:lstStyle>
            <a:lvl1pPr algn="ctr">
              <a:spcBef>
                <a:spcPts val="0"/>
              </a:spcBef>
              <a:buSzPct val="100000"/>
              <a:defRPr sz="4800"/>
            </a:lvl1pPr>
            <a:lvl2pPr algn="ctr">
              <a:spcBef>
                <a:spcPts val="0"/>
              </a:spcBef>
              <a:buSzPct val="100000"/>
              <a:defRPr sz="4800"/>
            </a:lvl2pPr>
            <a:lvl3pPr algn="ctr">
              <a:spcBef>
                <a:spcPts val="0"/>
              </a:spcBef>
              <a:buSzPct val="100000"/>
              <a:defRPr sz="4800"/>
            </a:lvl3pPr>
            <a:lvl4pPr algn="ctr">
              <a:spcBef>
                <a:spcPts val="0"/>
              </a:spcBef>
              <a:buSzPct val="100000"/>
              <a:defRPr sz="4800"/>
            </a:lvl4pPr>
            <a:lvl5pPr algn="ctr">
              <a:spcBef>
                <a:spcPts val="0"/>
              </a:spcBef>
              <a:buSzPct val="100000"/>
              <a:defRPr sz="4800"/>
            </a:lvl5pPr>
            <a:lvl6pPr algn="ctr">
              <a:spcBef>
                <a:spcPts val="0"/>
              </a:spcBef>
              <a:buSzPct val="100000"/>
              <a:defRPr sz="4800"/>
            </a:lvl6pPr>
            <a:lvl7pPr algn="ctr">
              <a:spcBef>
                <a:spcPts val="0"/>
              </a:spcBef>
              <a:buSzPct val="100000"/>
              <a:defRPr sz="4800"/>
            </a:lvl7pPr>
            <a:lvl8pPr algn="ctr">
              <a:spcBef>
                <a:spcPts val="0"/>
              </a:spcBef>
              <a:buSzPct val="100000"/>
              <a:defRPr sz="4800"/>
            </a:lvl8pPr>
            <a:lvl9pPr algn="ctr">
              <a:spcBef>
                <a:spcPts val="0"/>
              </a:spcBef>
              <a:buSzPct val="100000"/>
              <a:defRPr sz="4800"/>
            </a:lvl9pPr>
          </a:lstStyle>
          <a:p>
            <a:endParaRPr/>
          </a:p>
        </p:txBody>
      </p:sp>
      <p:sp>
        <p:nvSpPr>
          <p:cNvPr id="11" name="Shape 11"/>
          <p:cNvSpPr txBox="1">
            <a:spLocks noGrp="1"/>
          </p:cNvSpPr>
          <p:nvPr>
            <p:ph type="sldNum" idx="12"/>
          </p:nvPr>
        </p:nvSpPr>
        <p:spPr>
          <a:xfrm>
            <a:off x="8556791" y="4749850"/>
            <a:ext cx="548699" cy="393600"/>
          </a:xfrm>
          <a:prstGeom prst="rect">
            <a:avLst/>
          </a:prstGeom>
        </p:spPr>
        <p:txBody>
          <a:bodyPr lIns="91425" tIns="91425" rIns="91425" bIns="91425" anchor="ctr" anchorCtr="0">
            <a:noAutofit/>
          </a:bodyPr>
          <a:lstStyle>
            <a:lvl1pPr>
              <a:spcBef>
                <a:spcPts val="0"/>
              </a:spcBef>
              <a:buNone/>
              <a:defRPr/>
            </a:lvl1pPr>
          </a:lstStyle>
          <a:p>
            <a:pPr>
              <a:spcBef>
                <a:spcPts val="0"/>
              </a:spcBef>
              <a:buNone/>
            </a:pPr>
            <a:fld id="{00000000-1234-1234-1234-123412341234}" type="slidenum">
              <a:rPr lang="en"/>
              <a:t>‹#›</a:t>
            </a:fld>
            <a:endParaRPr lang="e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2"/>
        <p:cNvGrpSpPr/>
        <p:nvPr/>
      </p:nvGrpSpPr>
      <p:grpSpPr>
        <a:xfrm>
          <a:off x="0" y="0"/>
          <a:ext cx="0" cy="0"/>
          <a:chOff x="0" y="0"/>
          <a:chExt cx="0" cy="0"/>
        </a:xfrm>
      </p:grpSpPr>
      <p:sp>
        <p:nvSpPr>
          <p:cNvPr id="13" name="Shape 13"/>
          <p:cNvSpPr txBox="1">
            <a:spLocks noGrp="1"/>
          </p:cNvSpPr>
          <p:nvPr>
            <p:ph type="title"/>
          </p:nvPr>
        </p:nvSpPr>
        <p:spPr>
          <a:xfrm>
            <a:off x="457200" y="205978"/>
            <a:ext cx="8229600" cy="857400"/>
          </a:xfrm>
          <a:prstGeom prst="rect">
            <a:avLst/>
          </a:prstGeom>
        </p:spPr>
        <p:txBody>
          <a:bodyPr lIns="91425" tIns="91425" rIns="91425" bIns="91425" anchor="b"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14" name="Shape 14"/>
          <p:cNvSpPr txBox="1">
            <a:spLocks noGrp="1"/>
          </p:cNvSpPr>
          <p:nvPr>
            <p:ph type="body" idx="1"/>
          </p:nvPr>
        </p:nvSpPr>
        <p:spPr>
          <a:xfrm>
            <a:off x="457200" y="1200150"/>
            <a:ext cx="8229600" cy="3725699"/>
          </a:xfrm>
          <a:prstGeom prst="rect">
            <a:avLst/>
          </a:prstGeom>
        </p:spPr>
        <p:txBody>
          <a:bodyPr lIns="91425" tIns="91425" rIns="91425" bIns="91425" anchor="t"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15" name="Shape 15"/>
          <p:cNvSpPr txBox="1">
            <a:spLocks noGrp="1"/>
          </p:cNvSpPr>
          <p:nvPr>
            <p:ph type="sldNum" idx="12"/>
          </p:nvPr>
        </p:nvSpPr>
        <p:spPr>
          <a:xfrm>
            <a:off x="8556791" y="4749850"/>
            <a:ext cx="548699" cy="393600"/>
          </a:xfrm>
          <a:prstGeom prst="rect">
            <a:avLst/>
          </a:prstGeom>
        </p:spPr>
        <p:txBody>
          <a:bodyPr lIns="91425" tIns="91425" rIns="91425" bIns="91425" anchor="ctr" anchorCtr="0">
            <a:noAutofit/>
          </a:bodyPr>
          <a:lstStyle>
            <a:lvl1pPr>
              <a:spcBef>
                <a:spcPts val="0"/>
              </a:spcBef>
              <a:buNone/>
              <a:defRPr/>
            </a:lvl1pPr>
          </a:lstStyle>
          <a:p>
            <a:pPr>
              <a:spcBef>
                <a:spcPts val="0"/>
              </a:spcBef>
              <a:buNone/>
            </a:pPr>
            <a:fld id="{00000000-1234-1234-1234-123412341234}" type="slidenum">
              <a:rPr lang="en"/>
              <a:t>‹#›</a:t>
            </a:fld>
            <a:endParaRPr lang="e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457200" y="205978"/>
            <a:ext cx="8229600" cy="857400"/>
          </a:xfrm>
          <a:prstGeom prst="rect">
            <a:avLst/>
          </a:prstGeom>
        </p:spPr>
        <p:txBody>
          <a:bodyPr lIns="91425" tIns="91425" rIns="91425" bIns="91425" anchor="b"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18" name="Shape 18"/>
          <p:cNvSpPr txBox="1">
            <a:spLocks noGrp="1"/>
          </p:cNvSpPr>
          <p:nvPr>
            <p:ph type="body" idx="1"/>
          </p:nvPr>
        </p:nvSpPr>
        <p:spPr>
          <a:xfrm>
            <a:off x="457200" y="1200150"/>
            <a:ext cx="3994500" cy="3725699"/>
          </a:xfrm>
          <a:prstGeom prst="rect">
            <a:avLst/>
          </a:prstGeom>
        </p:spPr>
        <p:txBody>
          <a:bodyPr lIns="91425" tIns="91425" rIns="91425" bIns="91425" anchor="t"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19" name="Shape 19"/>
          <p:cNvSpPr txBox="1">
            <a:spLocks noGrp="1"/>
          </p:cNvSpPr>
          <p:nvPr>
            <p:ph type="body" idx="2"/>
          </p:nvPr>
        </p:nvSpPr>
        <p:spPr>
          <a:xfrm>
            <a:off x="4692273" y="1200150"/>
            <a:ext cx="3994500" cy="3725699"/>
          </a:xfrm>
          <a:prstGeom prst="rect">
            <a:avLst/>
          </a:prstGeom>
        </p:spPr>
        <p:txBody>
          <a:bodyPr lIns="91425" tIns="91425" rIns="91425" bIns="91425" anchor="t"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20" name="Shape 20"/>
          <p:cNvSpPr txBox="1">
            <a:spLocks noGrp="1"/>
          </p:cNvSpPr>
          <p:nvPr>
            <p:ph type="sldNum" idx="12"/>
          </p:nvPr>
        </p:nvSpPr>
        <p:spPr>
          <a:xfrm>
            <a:off x="8556791" y="4749850"/>
            <a:ext cx="548699" cy="393600"/>
          </a:xfrm>
          <a:prstGeom prst="rect">
            <a:avLst/>
          </a:prstGeom>
        </p:spPr>
        <p:txBody>
          <a:bodyPr lIns="91425" tIns="91425" rIns="91425" bIns="91425" anchor="ctr" anchorCtr="0">
            <a:noAutofit/>
          </a:bodyPr>
          <a:lstStyle>
            <a:lvl1pPr>
              <a:spcBef>
                <a:spcPts val="0"/>
              </a:spcBef>
              <a:buNone/>
              <a:defRPr/>
            </a:lvl1pPr>
          </a:lstStyle>
          <a:p>
            <a:pPr>
              <a:spcBef>
                <a:spcPts val="0"/>
              </a:spcBef>
              <a:buNone/>
            </a:pPr>
            <a:fld id="{00000000-1234-1234-1234-123412341234}" type="slidenum">
              <a:rPr lang="en"/>
              <a:t>‹#›</a:t>
            </a:fld>
            <a:endParaRPr lang="e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21"/>
        <p:cNvGrpSpPr/>
        <p:nvPr/>
      </p:nvGrpSpPr>
      <p:grpSpPr>
        <a:xfrm>
          <a:off x="0" y="0"/>
          <a:ext cx="0" cy="0"/>
          <a:chOff x="0" y="0"/>
          <a:chExt cx="0" cy="0"/>
        </a:xfrm>
      </p:grpSpPr>
      <p:sp>
        <p:nvSpPr>
          <p:cNvPr id="22" name="Shape 22"/>
          <p:cNvSpPr txBox="1">
            <a:spLocks noGrp="1"/>
          </p:cNvSpPr>
          <p:nvPr>
            <p:ph type="title"/>
          </p:nvPr>
        </p:nvSpPr>
        <p:spPr>
          <a:xfrm>
            <a:off x="457200" y="205978"/>
            <a:ext cx="8229600" cy="857400"/>
          </a:xfrm>
          <a:prstGeom prst="rect">
            <a:avLst/>
          </a:prstGeom>
        </p:spPr>
        <p:txBody>
          <a:bodyPr lIns="91425" tIns="91425" rIns="91425" bIns="91425" anchor="b"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23" name="Shape 23"/>
          <p:cNvSpPr txBox="1">
            <a:spLocks noGrp="1"/>
          </p:cNvSpPr>
          <p:nvPr>
            <p:ph type="sldNum" idx="12"/>
          </p:nvPr>
        </p:nvSpPr>
        <p:spPr>
          <a:xfrm>
            <a:off x="8556791" y="4749850"/>
            <a:ext cx="548699" cy="393600"/>
          </a:xfrm>
          <a:prstGeom prst="rect">
            <a:avLst/>
          </a:prstGeom>
        </p:spPr>
        <p:txBody>
          <a:bodyPr lIns="91425" tIns="91425" rIns="91425" bIns="91425" anchor="ctr" anchorCtr="0">
            <a:noAutofit/>
          </a:bodyPr>
          <a:lstStyle>
            <a:lvl1pPr>
              <a:spcBef>
                <a:spcPts val="0"/>
              </a:spcBef>
              <a:buNone/>
              <a:defRPr/>
            </a:lvl1pPr>
          </a:lstStyle>
          <a:p>
            <a:pPr>
              <a:spcBef>
                <a:spcPts val="0"/>
              </a:spcBef>
              <a:buNone/>
            </a:pPr>
            <a:fld id="{00000000-1234-1234-1234-123412341234}" type="slidenum">
              <a:rPr lang="en"/>
              <a:t>‹#›</a:t>
            </a:fld>
            <a:endParaRPr lang="e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Caption">
    <p:spTree>
      <p:nvGrpSpPr>
        <p:cNvPr id="1" name="Shape 24"/>
        <p:cNvGrpSpPr/>
        <p:nvPr/>
      </p:nvGrpSpPr>
      <p:grpSpPr>
        <a:xfrm>
          <a:off x="0" y="0"/>
          <a:ext cx="0" cy="0"/>
          <a:chOff x="0" y="0"/>
          <a:chExt cx="0" cy="0"/>
        </a:xfrm>
      </p:grpSpPr>
      <p:sp>
        <p:nvSpPr>
          <p:cNvPr id="25" name="Shape 25"/>
          <p:cNvSpPr txBox="1">
            <a:spLocks noGrp="1"/>
          </p:cNvSpPr>
          <p:nvPr>
            <p:ph type="body" idx="1"/>
          </p:nvPr>
        </p:nvSpPr>
        <p:spPr>
          <a:xfrm>
            <a:off x="457200" y="4406309"/>
            <a:ext cx="8229600" cy="519599"/>
          </a:xfrm>
          <a:prstGeom prst="rect">
            <a:avLst/>
          </a:prstGeom>
        </p:spPr>
        <p:txBody>
          <a:bodyPr lIns="91425" tIns="91425" rIns="91425" bIns="91425" anchor="t" anchorCtr="0"/>
          <a:lstStyle>
            <a:lvl1pPr algn="ctr">
              <a:spcBef>
                <a:spcPts val="0"/>
              </a:spcBef>
              <a:buClr>
                <a:schemeClr val="dk1"/>
              </a:buClr>
              <a:buSzPct val="100000"/>
              <a:buNone/>
              <a:defRPr sz="1800">
                <a:solidFill>
                  <a:schemeClr val="dk1"/>
                </a:solidFill>
              </a:defRPr>
            </a:lvl1pPr>
          </a:lstStyle>
          <a:p>
            <a:endParaRPr/>
          </a:p>
        </p:txBody>
      </p:sp>
      <p:sp>
        <p:nvSpPr>
          <p:cNvPr id="26" name="Shape 26"/>
          <p:cNvSpPr txBox="1">
            <a:spLocks noGrp="1"/>
          </p:cNvSpPr>
          <p:nvPr>
            <p:ph type="sldNum" idx="12"/>
          </p:nvPr>
        </p:nvSpPr>
        <p:spPr>
          <a:xfrm>
            <a:off x="8556791" y="4749850"/>
            <a:ext cx="548699" cy="393600"/>
          </a:xfrm>
          <a:prstGeom prst="rect">
            <a:avLst/>
          </a:prstGeom>
        </p:spPr>
        <p:txBody>
          <a:bodyPr lIns="91425" tIns="91425" rIns="91425" bIns="91425" anchor="ctr" anchorCtr="0">
            <a:noAutofit/>
          </a:bodyPr>
          <a:lstStyle>
            <a:lvl1pPr>
              <a:spcBef>
                <a:spcPts val="0"/>
              </a:spcBef>
              <a:buNone/>
              <a:defRPr/>
            </a:lvl1pPr>
          </a:lstStyle>
          <a:p>
            <a:pPr>
              <a:spcBef>
                <a:spcPts val="0"/>
              </a:spcBef>
              <a:buNone/>
            </a:pPr>
            <a:fld id="{00000000-1234-1234-1234-123412341234}" type="slidenum">
              <a:rPr lang="en"/>
              <a:t>‹#›</a:t>
            </a:fld>
            <a:endParaRPr lang="e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27"/>
        <p:cNvGrpSpPr/>
        <p:nvPr/>
      </p:nvGrpSpPr>
      <p:grpSpPr>
        <a:xfrm>
          <a:off x="0" y="0"/>
          <a:ext cx="0" cy="0"/>
          <a:chOff x="0" y="0"/>
          <a:chExt cx="0" cy="0"/>
        </a:xfrm>
      </p:grpSpPr>
      <p:sp>
        <p:nvSpPr>
          <p:cNvPr id="28" name="Shape 28"/>
          <p:cNvSpPr txBox="1">
            <a:spLocks noGrp="1"/>
          </p:cNvSpPr>
          <p:nvPr>
            <p:ph type="sldNum" idx="12"/>
          </p:nvPr>
        </p:nvSpPr>
        <p:spPr>
          <a:xfrm>
            <a:off x="8556791" y="4749850"/>
            <a:ext cx="548699" cy="393600"/>
          </a:xfrm>
          <a:prstGeom prst="rect">
            <a:avLst/>
          </a:prstGeom>
        </p:spPr>
        <p:txBody>
          <a:bodyPr lIns="91425" tIns="91425" rIns="91425" bIns="91425" anchor="ctr" anchorCtr="0">
            <a:noAutofit/>
          </a:bodyPr>
          <a:lstStyle>
            <a:lvl1pPr>
              <a:spcBef>
                <a:spcPts val="0"/>
              </a:spcBef>
              <a:buNone/>
              <a:defRPr/>
            </a:lvl1pPr>
          </a:lstStyle>
          <a:p>
            <a:pPr>
              <a:spcBef>
                <a:spcPts val="0"/>
              </a:spcBef>
              <a:buNone/>
            </a:pPr>
            <a:fld id="{00000000-1234-1234-1234-123412341234}" type="slidenum">
              <a:rPr lang="en"/>
              <a:t>‹#›</a:t>
            </a:fld>
            <a:endParaRPr lang="en"/>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chemeClr val="lt1"/>
            </a:gs>
            <a:gs pos="30000">
              <a:schemeClr val="lt1"/>
            </a:gs>
            <a:gs pos="100000">
              <a:schemeClr val="lt2"/>
            </a:gs>
          </a:gsLst>
          <a:path path="circle">
            <a:fillToRect l="50000" t="50000" r="50000" b="50000"/>
          </a:path>
          <a:tileRect/>
        </a:gradFill>
        <a:effectLst/>
      </p:bgPr>
    </p:bg>
    <p:spTree>
      <p:nvGrpSpPr>
        <p:cNvPr id="1" name="Shape 4"/>
        <p:cNvGrpSpPr/>
        <p:nvPr/>
      </p:nvGrpSpPr>
      <p:grpSpPr>
        <a:xfrm>
          <a:off x="0" y="0"/>
          <a:ext cx="0" cy="0"/>
          <a:chOff x="0" y="0"/>
          <a:chExt cx="0" cy="0"/>
        </a:xfrm>
      </p:grpSpPr>
      <p:sp>
        <p:nvSpPr>
          <p:cNvPr id="5" name="Shape 5"/>
          <p:cNvSpPr txBox="1">
            <a:spLocks noGrp="1"/>
          </p:cNvSpPr>
          <p:nvPr>
            <p:ph type="title"/>
          </p:nvPr>
        </p:nvSpPr>
        <p:spPr>
          <a:xfrm>
            <a:off x="457200" y="205978"/>
            <a:ext cx="8229600" cy="857400"/>
          </a:xfrm>
          <a:prstGeom prst="rect">
            <a:avLst/>
          </a:prstGeom>
          <a:noFill/>
          <a:ln>
            <a:noFill/>
          </a:ln>
        </p:spPr>
        <p:txBody>
          <a:bodyPr lIns="91425" tIns="91425" rIns="91425" bIns="91425" anchor="b" anchorCtr="0"/>
          <a:lstStyle>
            <a:lvl1pPr>
              <a:spcBef>
                <a:spcPts val="0"/>
              </a:spcBef>
              <a:buClr>
                <a:schemeClr val="dk1"/>
              </a:buClr>
              <a:buSzPct val="100000"/>
              <a:buNone/>
              <a:defRPr sz="3600" b="1">
                <a:solidFill>
                  <a:schemeClr val="dk1"/>
                </a:solidFill>
              </a:defRPr>
            </a:lvl1pPr>
            <a:lvl2pPr>
              <a:spcBef>
                <a:spcPts val="0"/>
              </a:spcBef>
              <a:buClr>
                <a:schemeClr val="dk1"/>
              </a:buClr>
              <a:buSzPct val="100000"/>
              <a:buNone/>
              <a:defRPr sz="3600" b="1">
                <a:solidFill>
                  <a:schemeClr val="dk1"/>
                </a:solidFill>
              </a:defRPr>
            </a:lvl2pPr>
            <a:lvl3pPr>
              <a:spcBef>
                <a:spcPts val="0"/>
              </a:spcBef>
              <a:buClr>
                <a:schemeClr val="dk1"/>
              </a:buClr>
              <a:buSzPct val="100000"/>
              <a:buNone/>
              <a:defRPr sz="3600" b="1">
                <a:solidFill>
                  <a:schemeClr val="dk1"/>
                </a:solidFill>
              </a:defRPr>
            </a:lvl3pPr>
            <a:lvl4pPr>
              <a:spcBef>
                <a:spcPts val="0"/>
              </a:spcBef>
              <a:buClr>
                <a:schemeClr val="dk1"/>
              </a:buClr>
              <a:buSzPct val="100000"/>
              <a:buNone/>
              <a:defRPr sz="3600" b="1">
                <a:solidFill>
                  <a:schemeClr val="dk1"/>
                </a:solidFill>
              </a:defRPr>
            </a:lvl4pPr>
            <a:lvl5pPr>
              <a:spcBef>
                <a:spcPts val="0"/>
              </a:spcBef>
              <a:buClr>
                <a:schemeClr val="dk1"/>
              </a:buClr>
              <a:buSzPct val="100000"/>
              <a:buNone/>
              <a:defRPr sz="3600" b="1">
                <a:solidFill>
                  <a:schemeClr val="dk1"/>
                </a:solidFill>
              </a:defRPr>
            </a:lvl5pPr>
            <a:lvl6pPr>
              <a:spcBef>
                <a:spcPts val="0"/>
              </a:spcBef>
              <a:buClr>
                <a:schemeClr val="dk1"/>
              </a:buClr>
              <a:buSzPct val="100000"/>
              <a:buNone/>
              <a:defRPr sz="3600" b="1">
                <a:solidFill>
                  <a:schemeClr val="dk1"/>
                </a:solidFill>
              </a:defRPr>
            </a:lvl6pPr>
            <a:lvl7pPr>
              <a:spcBef>
                <a:spcPts val="0"/>
              </a:spcBef>
              <a:buClr>
                <a:schemeClr val="dk1"/>
              </a:buClr>
              <a:buSzPct val="100000"/>
              <a:buNone/>
              <a:defRPr sz="3600" b="1">
                <a:solidFill>
                  <a:schemeClr val="dk1"/>
                </a:solidFill>
              </a:defRPr>
            </a:lvl7pPr>
            <a:lvl8pPr>
              <a:spcBef>
                <a:spcPts val="0"/>
              </a:spcBef>
              <a:buClr>
                <a:schemeClr val="dk1"/>
              </a:buClr>
              <a:buSzPct val="100000"/>
              <a:buNone/>
              <a:defRPr sz="3600" b="1">
                <a:solidFill>
                  <a:schemeClr val="dk1"/>
                </a:solidFill>
              </a:defRPr>
            </a:lvl8pPr>
            <a:lvl9pPr>
              <a:spcBef>
                <a:spcPts val="0"/>
              </a:spcBef>
              <a:buClr>
                <a:schemeClr val="dk1"/>
              </a:buClr>
              <a:buSzPct val="100000"/>
              <a:buNone/>
              <a:defRPr sz="3600" b="1">
                <a:solidFill>
                  <a:schemeClr val="dk1"/>
                </a:solidFill>
              </a:defRPr>
            </a:lvl9pPr>
          </a:lstStyle>
          <a:p>
            <a:endParaRPr/>
          </a:p>
        </p:txBody>
      </p:sp>
      <p:sp>
        <p:nvSpPr>
          <p:cNvPr id="6" name="Shape 6"/>
          <p:cNvSpPr txBox="1">
            <a:spLocks noGrp="1"/>
          </p:cNvSpPr>
          <p:nvPr>
            <p:ph type="body" idx="1"/>
          </p:nvPr>
        </p:nvSpPr>
        <p:spPr>
          <a:xfrm>
            <a:off x="457200" y="1200150"/>
            <a:ext cx="8229600" cy="3725699"/>
          </a:xfrm>
          <a:prstGeom prst="rect">
            <a:avLst/>
          </a:prstGeom>
          <a:noFill/>
          <a:ln>
            <a:noFill/>
          </a:ln>
        </p:spPr>
        <p:txBody>
          <a:bodyPr lIns="91425" tIns="91425" rIns="91425" bIns="91425" anchor="t" anchorCtr="0"/>
          <a:lstStyle>
            <a:lvl1pPr>
              <a:spcBef>
                <a:spcPts val="600"/>
              </a:spcBef>
              <a:buSzPct val="100000"/>
              <a:defRPr sz="3000"/>
            </a:lvl1pPr>
            <a:lvl2pPr>
              <a:spcBef>
                <a:spcPts val="480"/>
              </a:spcBef>
              <a:buSzPct val="100000"/>
              <a:defRPr sz="2400"/>
            </a:lvl2pPr>
            <a:lvl3pPr>
              <a:spcBef>
                <a:spcPts val="480"/>
              </a:spcBef>
              <a:buSzPct val="100000"/>
              <a:defRPr sz="2400"/>
            </a:lvl3pPr>
            <a:lvl4pPr>
              <a:spcBef>
                <a:spcPts val="360"/>
              </a:spcBef>
              <a:buSzPct val="100000"/>
              <a:defRPr sz="1800"/>
            </a:lvl4pPr>
            <a:lvl5pPr>
              <a:spcBef>
                <a:spcPts val="360"/>
              </a:spcBef>
              <a:buSzPct val="100000"/>
              <a:defRPr sz="1800"/>
            </a:lvl5pPr>
            <a:lvl6pPr>
              <a:spcBef>
                <a:spcPts val="360"/>
              </a:spcBef>
              <a:buSzPct val="100000"/>
              <a:defRPr sz="1800"/>
            </a:lvl6pPr>
            <a:lvl7pPr>
              <a:spcBef>
                <a:spcPts val="360"/>
              </a:spcBef>
              <a:buSzPct val="100000"/>
              <a:defRPr sz="1800"/>
            </a:lvl7pPr>
            <a:lvl8pPr>
              <a:spcBef>
                <a:spcPts val="360"/>
              </a:spcBef>
              <a:buSzPct val="100000"/>
              <a:defRPr sz="1800"/>
            </a:lvl8pPr>
            <a:lvl9pPr>
              <a:spcBef>
                <a:spcPts val="360"/>
              </a:spcBef>
              <a:buSzPct val="100000"/>
              <a:defRPr sz="1800"/>
            </a:lvl9pPr>
          </a:lstStyle>
          <a:p>
            <a:endParaRPr/>
          </a:p>
        </p:txBody>
      </p:sp>
      <p:sp>
        <p:nvSpPr>
          <p:cNvPr id="7" name="Shape 7"/>
          <p:cNvSpPr txBox="1">
            <a:spLocks noGrp="1"/>
          </p:cNvSpPr>
          <p:nvPr>
            <p:ph type="sldNum" idx="12"/>
          </p:nvPr>
        </p:nvSpPr>
        <p:spPr>
          <a:xfrm>
            <a:off x="8556791" y="4749850"/>
            <a:ext cx="548699" cy="393600"/>
          </a:xfrm>
          <a:prstGeom prst="rect">
            <a:avLst/>
          </a:prstGeom>
          <a:noFill/>
          <a:ln>
            <a:noFill/>
          </a:ln>
        </p:spPr>
        <p:txBody>
          <a:bodyPr lIns="91425" tIns="91425" rIns="91425" bIns="91425" anchor="ctr" anchorCtr="0">
            <a:noAutofit/>
          </a:bodyPr>
          <a:lstStyle>
            <a:lvl1pPr algn="r">
              <a:spcBef>
                <a:spcPts val="0"/>
              </a:spcBef>
              <a:buNone/>
              <a:defRPr sz="1300">
                <a:solidFill>
                  <a:schemeClr val="dk1"/>
                </a:solidFill>
              </a:defRPr>
            </a:lvl1pPr>
          </a:lstStyle>
          <a:p>
            <a:pPr>
              <a:spcBef>
                <a:spcPts val="0"/>
              </a:spcBef>
              <a:buNone/>
            </a:pPr>
            <a:fld id="{00000000-1234-1234-1234-123412341234}" type="slidenum">
              <a:rPr lang="en"/>
              <a:t>‹#›</a:t>
            </a:fld>
            <a:endParaRPr lang="en"/>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Lst>
  <p:hf sldNum="0" hdr="0" ftr="0" dt="0"/>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8.xml"/><Relationship Id="rId1" Type="http://schemas.openxmlformats.org/officeDocument/2006/relationships/slideLayout" Target="../slideLayouts/slideLayout2.xml"/><Relationship Id="rId5" Type="http://schemas.openxmlformats.org/officeDocument/2006/relationships/image" Target="../media/image99.png"/><Relationship Id="rId4" Type="http://schemas.openxmlformats.org/officeDocument/2006/relationships/image" Target="../media/image98.png"/></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14.xml"/><Relationship Id="rId1" Type="http://schemas.openxmlformats.org/officeDocument/2006/relationships/slideLayout" Target="../slideLayouts/slideLayout3.xml"/><Relationship Id="rId5" Type="http://schemas.openxmlformats.org/officeDocument/2006/relationships/image" Target="../media/image102.png"/><Relationship Id="rId4" Type="http://schemas.openxmlformats.org/officeDocument/2006/relationships/image" Target="../media/image101.png"/></Relationships>
</file>

<file path=ppt/slides/_rels/slide115.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118.xml"/><Relationship Id="rId1" Type="http://schemas.openxmlformats.org/officeDocument/2006/relationships/slideLayout" Target="../slideLayouts/slideLayout2.xml"/><Relationship Id="rId4" Type="http://schemas.openxmlformats.org/officeDocument/2006/relationships/hyperlink" Target="https://wiki.umn.edu/pub/Asteroid/WebHome/75901_11.pdf" TargetMode="External"/></Relationships>
</file>

<file path=ppt/slides/_rels/slide119.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122.xml"/><Relationship Id="rId1" Type="http://schemas.openxmlformats.org/officeDocument/2006/relationships/slideLayout" Target="../slideLayouts/slideLayout2.xml"/><Relationship Id="rId4" Type="http://schemas.openxmlformats.org/officeDocument/2006/relationships/hyperlink" Target="http://matthewwturner.com/uah/IPT2008_summer/baselines/LOW%20Files/Thermal/Spacecraft%20Thermal%20Control%20Handbook/05.pdf" TargetMode="External"/></Relationships>
</file>

<file path=ppt/slides/_rels/slide13.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comments" Target="../comments/commen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comments" Target="../comments/commen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gif"/><Relationship Id="rId4" Type="http://schemas.openxmlformats.org/officeDocument/2006/relationships/image" Target="../media/image12.png"/></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6.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32.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3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34.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37.jpg"/></Relationships>
</file>

<file path=ppt/slides/_rels/slide35.xml.rels><?xml version="1.0" encoding="UTF-8" standalone="yes"?>
<Relationships xmlns="http://schemas.openxmlformats.org/package/2006/relationships"><Relationship Id="rId3" Type="http://schemas.openxmlformats.org/officeDocument/2006/relationships/hyperlink" Target="http://youtube.com/v/uYguUz0_j7E" TargetMode="External"/><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38.jpg"/></Relationships>
</file>

<file path=ppt/slides/_rels/slide3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youtube.com/v/LxDFyqTMGV8" TargetMode="External"/><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41.jpg"/></Relationships>
</file>

<file path=ppt/slides/_rels/slide3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hyperlink" Target="http://www.asterlabs.com/publications/2013/Hisamoto_and_Sheikh,_AAS_23_SFMM_February_2013.pdf" TargetMode="External"/></Relationships>
</file>

<file path=ppt/slides/_rels/slide41.xml.rels><?xml version="1.0" encoding="UTF-8" standalone="yes"?>
<Relationships xmlns="http://schemas.openxmlformats.org/package/2006/relationships"><Relationship Id="rId3" Type="http://schemas.openxmlformats.org/officeDocument/2006/relationships/hyperlink" Target="http://www.asterlabs.com/publications/2013/Hisamoto_and_Sheikh,_AAS_23_SFMM_February_2013.pdf" TargetMode="External"/><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4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2.xml"/><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hyperlink" Target="http://www.asterlabs.com/publications/2013/Hisamoto_and_Sheikh,_AAS_23_SFMM_February_2013.pdf" TargetMode="External"/></Relationships>
</file>

<file path=ppt/slides/_rels/slide4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3.jpg"/></Relationships>
</file>

<file path=ppt/slides/_rels/slide50.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notesSlide" Target="../notesSlides/notesSlide50.xml"/><Relationship Id="rId1" Type="http://schemas.openxmlformats.org/officeDocument/2006/relationships/slideLayout" Target="../slideLayouts/slideLayout3.xml"/><Relationship Id="rId4" Type="http://schemas.openxmlformats.org/officeDocument/2006/relationships/image" Target="../media/image56.png"/></Relationships>
</file>

<file path=ppt/slides/_rels/slide51.xml.rels><?xml version="1.0" encoding="UTF-8" standalone="yes"?>
<Relationships xmlns="http://schemas.openxmlformats.org/package/2006/relationships"><Relationship Id="rId3" Type="http://schemas.openxmlformats.org/officeDocument/2006/relationships/comments" Target="../comments/comment4.xml"/><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7.gif"/><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58.jpg"/><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4.xml"/><Relationship Id="rId1" Type="http://schemas.openxmlformats.org/officeDocument/2006/relationships/slideLayout" Target="../slideLayouts/slideLayout3.xml"/><Relationship Id="rId4" Type="http://schemas.openxmlformats.org/officeDocument/2006/relationships/image" Target="../media/image60.png"/></Relationships>
</file>

<file path=ppt/slides/_rels/slide55.xml.rels><?xml version="1.0" encoding="UTF-8" standalone="yes"?>
<Relationships xmlns="http://schemas.openxmlformats.org/package/2006/relationships"><Relationship Id="rId3" Type="http://schemas.openxmlformats.org/officeDocument/2006/relationships/image" Target="../media/image61.jpg"/><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comments" Target="../comments/comment5.xml"/><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comments" Target="../comments/comment6.xml"/><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77.xml"/><Relationship Id="rId1" Type="http://schemas.openxmlformats.org/officeDocument/2006/relationships/slideLayout" Target="../slideLayouts/slideLayout2.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_rels/slide78.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78.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79.xml.rels><?xml version="1.0" encoding="UTF-8" standalone="yes"?>
<Relationships xmlns="http://schemas.openxmlformats.org/package/2006/relationships"><Relationship Id="rId8" Type="http://schemas.openxmlformats.org/officeDocument/2006/relationships/image" Target="../media/image75.png"/><Relationship Id="rId13" Type="http://schemas.openxmlformats.org/officeDocument/2006/relationships/image" Target="../media/image34.png"/><Relationship Id="rId3" Type="http://schemas.openxmlformats.org/officeDocument/2006/relationships/image" Target="../media/image70.png"/><Relationship Id="rId7" Type="http://schemas.openxmlformats.org/officeDocument/2006/relationships/image" Target="../media/image74.png"/><Relationship Id="rId12" Type="http://schemas.openxmlformats.org/officeDocument/2006/relationships/image" Target="../media/image79.png"/><Relationship Id="rId2" Type="http://schemas.openxmlformats.org/officeDocument/2006/relationships/notesSlide" Target="../notesSlides/notesSlide79.xml"/><Relationship Id="rId1" Type="http://schemas.openxmlformats.org/officeDocument/2006/relationships/slideLayout" Target="../slideLayouts/slideLayout2.xml"/><Relationship Id="rId6" Type="http://schemas.openxmlformats.org/officeDocument/2006/relationships/image" Target="../media/image73.png"/><Relationship Id="rId11" Type="http://schemas.openxmlformats.org/officeDocument/2006/relationships/image" Target="../media/image78.png"/><Relationship Id="rId5" Type="http://schemas.openxmlformats.org/officeDocument/2006/relationships/image" Target="../media/image72.png"/><Relationship Id="rId10" Type="http://schemas.openxmlformats.org/officeDocument/2006/relationships/image" Target="../media/image77.png"/><Relationship Id="rId4" Type="http://schemas.openxmlformats.org/officeDocument/2006/relationships/image" Target="../media/image71.png"/><Relationship Id="rId9" Type="http://schemas.openxmlformats.org/officeDocument/2006/relationships/image" Target="../media/image76.png"/><Relationship Id="rId14" Type="http://schemas.openxmlformats.org/officeDocument/2006/relationships/image" Target="../media/image80.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81.jp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82.jpg"/><Relationship Id="rId2" Type="http://schemas.openxmlformats.org/officeDocument/2006/relationships/notesSlide" Target="../notesSlides/notesSlide81.xml"/><Relationship Id="rId1" Type="http://schemas.openxmlformats.org/officeDocument/2006/relationships/slideLayout" Target="../slideLayouts/slideLayout2.xml"/><Relationship Id="rId6" Type="http://schemas.openxmlformats.org/officeDocument/2006/relationships/image" Target="../media/image84.gif"/><Relationship Id="rId5" Type="http://schemas.openxmlformats.org/officeDocument/2006/relationships/image" Target="../media/image6.png"/><Relationship Id="rId4" Type="http://schemas.openxmlformats.org/officeDocument/2006/relationships/image" Target="../media/image83.jpg"/></Relationships>
</file>

<file path=ppt/slides/_rels/slide8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82.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8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9"/>
        <p:cNvGrpSpPr/>
        <p:nvPr/>
      </p:nvGrpSpPr>
      <p:grpSpPr>
        <a:xfrm>
          <a:off x="0" y="0"/>
          <a:ext cx="0" cy="0"/>
          <a:chOff x="0" y="0"/>
          <a:chExt cx="0" cy="0"/>
        </a:xfrm>
      </p:grpSpPr>
      <p:sp>
        <p:nvSpPr>
          <p:cNvPr id="30" name="Shape 30"/>
          <p:cNvSpPr txBox="1">
            <a:spLocks noGrp="1"/>
          </p:cNvSpPr>
          <p:nvPr>
            <p:ph type="ctrTitle"/>
          </p:nvPr>
        </p:nvSpPr>
        <p:spPr>
          <a:xfrm>
            <a:off x="428625" y="1065800"/>
            <a:ext cx="8455500" cy="1677599"/>
          </a:xfrm>
          <a:prstGeom prst="rect">
            <a:avLst/>
          </a:prstGeom>
        </p:spPr>
        <p:txBody>
          <a:bodyPr lIns="91425" tIns="91425" rIns="91425" bIns="91425" anchor="b" anchorCtr="0">
            <a:noAutofit/>
          </a:bodyPr>
          <a:lstStyle/>
          <a:p>
            <a:pPr rtl="0">
              <a:spcBef>
                <a:spcPts val="0"/>
              </a:spcBef>
              <a:buNone/>
            </a:pPr>
            <a:r>
              <a:rPr lang="en"/>
              <a:t>Ice Scouting CubeSat</a:t>
            </a:r>
          </a:p>
          <a:p>
            <a:pPr>
              <a:spcBef>
                <a:spcPts val="0"/>
              </a:spcBef>
              <a:buNone/>
            </a:pPr>
            <a:r>
              <a:rPr lang="en"/>
              <a:t>ISCube </a:t>
            </a:r>
          </a:p>
        </p:txBody>
      </p:sp>
      <p:sp>
        <p:nvSpPr>
          <p:cNvPr id="31" name="Shape 31"/>
          <p:cNvSpPr txBox="1">
            <a:spLocks noGrp="1"/>
          </p:cNvSpPr>
          <p:nvPr>
            <p:ph type="subTitle" idx="1"/>
          </p:nvPr>
        </p:nvSpPr>
        <p:spPr>
          <a:xfrm>
            <a:off x="168000" y="3338950"/>
            <a:ext cx="8808000" cy="1273200"/>
          </a:xfrm>
          <a:prstGeom prst="rect">
            <a:avLst/>
          </a:prstGeom>
        </p:spPr>
        <p:txBody>
          <a:bodyPr lIns="91425" tIns="91425" rIns="91425" bIns="91425" anchor="t" anchorCtr="0">
            <a:noAutofit/>
          </a:bodyPr>
          <a:lstStyle/>
          <a:p>
            <a:pPr rtl="0">
              <a:spcBef>
                <a:spcPts val="0"/>
              </a:spcBef>
              <a:buNone/>
            </a:pPr>
            <a:r>
              <a:rPr lang="en" sz="2400" i="1">
                <a:latin typeface="Droid Serif"/>
                <a:ea typeface="Droid Serif"/>
                <a:cs typeface="Droid Serif"/>
                <a:sym typeface="Droid Serif"/>
              </a:rPr>
              <a:t>Josiah Delange, Seth Merrifield, Thomas Georgiou,</a:t>
            </a:r>
          </a:p>
          <a:p>
            <a:pPr rtl="0">
              <a:spcBef>
                <a:spcPts val="0"/>
              </a:spcBef>
              <a:buNone/>
            </a:pPr>
            <a:r>
              <a:rPr lang="en" sz="2400" i="1">
                <a:latin typeface="Droid Serif"/>
                <a:ea typeface="Droid Serif"/>
                <a:cs typeface="Droid Serif"/>
                <a:sym typeface="Droid Serif"/>
              </a:rPr>
              <a:t>Alec Forsman, Yunus Agamawi, Haley Rorvick,</a:t>
            </a:r>
          </a:p>
          <a:p>
            <a:pPr lvl="0" rtl="0">
              <a:spcBef>
                <a:spcPts val="0"/>
              </a:spcBef>
              <a:buNone/>
            </a:pPr>
            <a:r>
              <a:rPr lang="en" sz="2400" i="1">
                <a:latin typeface="Droid Serif"/>
                <a:ea typeface="Droid Serif"/>
                <a:cs typeface="Droid Serif"/>
                <a:sym typeface="Droid Serif"/>
              </a:rPr>
              <a:t>John Jackson, Keegan Clay</a:t>
            </a:r>
          </a:p>
        </p:txBody>
      </p:sp>
    </p:spTree>
  </p:cSld>
  <p:clrMapOvr>
    <a:masterClrMapping/>
  </p:clrMapOvr>
  <p:transition spd="slow">
    <p:cut/>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Shape 124"/>
          <p:cNvSpPr txBox="1">
            <a:spLocks noGrp="1"/>
          </p:cNvSpPr>
          <p:nvPr>
            <p:ph type="title"/>
          </p:nvPr>
        </p:nvSpPr>
        <p:spPr>
          <a:xfrm>
            <a:off x="457200" y="1577578"/>
            <a:ext cx="8229600" cy="857400"/>
          </a:xfrm>
          <a:prstGeom prst="rect">
            <a:avLst/>
          </a:prstGeom>
        </p:spPr>
        <p:txBody>
          <a:bodyPr lIns="91425" tIns="91425" rIns="91425" bIns="91425" anchor="b" anchorCtr="0">
            <a:noAutofit/>
          </a:bodyPr>
          <a:lstStyle/>
          <a:p>
            <a:pPr algn="ctr">
              <a:spcBef>
                <a:spcPts val="0"/>
              </a:spcBef>
              <a:buNone/>
            </a:pPr>
            <a:r>
              <a:rPr lang="en"/>
              <a:t>Project Plan and Budgets</a:t>
            </a:r>
          </a:p>
        </p:txBody>
      </p:sp>
      <p:sp>
        <p:nvSpPr>
          <p:cNvPr id="125" name="Shape 125"/>
          <p:cNvSpPr txBox="1"/>
          <p:nvPr/>
        </p:nvSpPr>
        <p:spPr>
          <a:xfrm>
            <a:off x="0" y="4729100"/>
            <a:ext cx="9144000" cy="409199"/>
          </a:xfrm>
          <a:prstGeom prst="rect">
            <a:avLst/>
          </a:prstGeom>
          <a:noFill/>
          <a:ln>
            <a:noFill/>
          </a:ln>
        </p:spPr>
        <p:txBody>
          <a:bodyPr lIns="91425" tIns="91425" rIns="91425" bIns="91425" anchor="t" anchorCtr="0">
            <a:noAutofit/>
          </a:bodyPr>
          <a:lstStyle/>
          <a:p>
            <a:pPr lvl="0" algn="ctr" rtl="0">
              <a:spcBef>
                <a:spcPts val="0"/>
              </a:spcBef>
              <a:buNone/>
            </a:pPr>
            <a:r>
              <a:rPr lang="en"/>
              <a:t>Overview | Approach | </a:t>
            </a:r>
            <a:r>
              <a:rPr lang="en">
                <a:solidFill>
                  <a:srgbClr val="9900FF"/>
                </a:solidFill>
              </a:rPr>
              <a:t>Project Plan</a:t>
            </a:r>
            <a:r>
              <a:rPr lang="en"/>
              <a:t> | Design Walkthrough | FMEA and Safety | Standards | Conclusions</a:t>
            </a:r>
          </a:p>
        </p:txBody>
      </p:sp>
    </p:spTree>
  </p:cSld>
  <p:clrMapOvr>
    <a:masterClrMapping/>
  </p:clrMapOvr>
  <p:transition spd="slow">
    <p:cut/>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1257"/>
        <p:cNvGrpSpPr/>
        <p:nvPr/>
      </p:nvGrpSpPr>
      <p:grpSpPr>
        <a:xfrm>
          <a:off x="0" y="0"/>
          <a:ext cx="0" cy="0"/>
          <a:chOff x="0" y="0"/>
          <a:chExt cx="0" cy="0"/>
        </a:xfrm>
      </p:grpSpPr>
      <p:sp>
        <p:nvSpPr>
          <p:cNvPr id="1258" name="Shape 1258"/>
          <p:cNvSpPr txBox="1">
            <a:spLocks noGrp="1"/>
          </p:cNvSpPr>
          <p:nvPr>
            <p:ph type="title"/>
          </p:nvPr>
        </p:nvSpPr>
        <p:spPr>
          <a:xfrm>
            <a:off x="0" y="0"/>
            <a:ext cx="8229600" cy="395099"/>
          </a:xfrm>
          <a:prstGeom prst="rect">
            <a:avLst/>
          </a:prstGeom>
        </p:spPr>
        <p:txBody>
          <a:bodyPr lIns="91425" tIns="91425" rIns="91425" bIns="91425" anchor="ctr" anchorCtr="0">
            <a:noAutofit/>
          </a:bodyPr>
          <a:lstStyle/>
          <a:p>
            <a:pPr lvl="0" rtl="0">
              <a:spcBef>
                <a:spcPts val="0"/>
              </a:spcBef>
              <a:buNone/>
            </a:pPr>
            <a:r>
              <a:rPr lang="en" sz="2400" b="0"/>
              <a:t>Optimization </a:t>
            </a:r>
          </a:p>
        </p:txBody>
      </p:sp>
      <p:pic>
        <p:nvPicPr>
          <p:cNvPr id="1259" name="Shape 1259"/>
          <p:cNvPicPr preferRelativeResize="0"/>
          <p:nvPr/>
        </p:nvPicPr>
        <p:blipFill>
          <a:blip r:embed="rId3">
            <a:alphaModFix/>
          </a:blip>
          <a:stretch>
            <a:fillRect/>
          </a:stretch>
        </p:blipFill>
        <p:spPr>
          <a:xfrm>
            <a:off x="0" y="470175"/>
            <a:ext cx="9143998" cy="4445501"/>
          </a:xfrm>
          <a:prstGeom prst="rect">
            <a:avLst/>
          </a:prstGeom>
          <a:noFill/>
          <a:ln>
            <a:noFill/>
          </a:ln>
        </p:spPr>
      </p:pic>
      <p:sp>
        <p:nvSpPr>
          <p:cNvPr id="1260" name="Shape 1260"/>
          <p:cNvSpPr txBox="1"/>
          <p:nvPr/>
        </p:nvSpPr>
        <p:spPr>
          <a:xfrm>
            <a:off x="7714800" y="4798200"/>
            <a:ext cx="1429199" cy="345299"/>
          </a:xfrm>
          <a:prstGeom prst="rect">
            <a:avLst/>
          </a:prstGeom>
          <a:noFill/>
          <a:ln>
            <a:noFill/>
          </a:ln>
        </p:spPr>
        <p:txBody>
          <a:bodyPr lIns="91425" tIns="91425" rIns="91425" bIns="91425" anchor="t" anchorCtr="0">
            <a:noAutofit/>
          </a:bodyPr>
          <a:lstStyle/>
          <a:p>
            <a:pPr lvl="0" rtl="0">
              <a:spcBef>
                <a:spcPts val="0"/>
              </a:spcBef>
              <a:buNone/>
            </a:pPr>
            <a:r>
              <a:rPr lang="en"/>
              <a:t>Seth Merrifield</a:t>
            </a:r>
          </a:p>
        </p:txBody>
      </p:sp>
    </p:spTree>
  </p:cSld>
  <p:clrMapOvr>
    <a:masterClrMapping/>
  </p:clrMapOvr>
  <p:transition spd="slow">
    <p:cut/>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1264"/>
        <p:cNvGrpSpPr/>
        <p:nvPr/>
      </p:nvGrpSpPr>
      <p:grpSpPr>
        <a:xfrm>
          <a:off x="0" y="0"/>
          <a:ext cx="0" cy="0"/>
          <a:chOff x="0" y="0"/>
          <a:chExt cx="0" cy="0"/>
        </a:xfrm>
      </p:grpSpPr>
      <p:sp>
        <p:nvSpPr>
          <p:cNvPr id="1265" name="Shape 1265"/>
          <p:cNvSpPr txBox="1">
            <a:spLocks noGrp="1"/>
          </p:cNvSpPr>
          <p:nvPr>
            <p:ph type="title"/>
          </p:nvPr>
        </p:nvSpPr>
        <p:spPr>
          <a:xfrm>
            <a:off x="457200" y="0"/>
            <a:ext cx="8229600" cy="600899"/>
          </a:xfrm>
          <a:prstGeom prst="rect">
            <a:avLst/>
          </a:prstGeom>
        </p:spPr>
        <p:txBody>
          <a:bodyPr lIns="91425" tIns="91425" rIns="91425" bIns="91425" anchor="b" anchorCtr="0">
            <a:noAutofit/>
          </a:bodyPr>
          <a:lstStyle/>
          <a:p>
            <a:pPr algn="ctr">
              <a:spcBef>
                <a:spcPts val="0"/>
              </a:spcBef>
              <a:buNone/>
            </a:pPr>
            <a:r>
              <a:rPr lang="en" sz="3000" b="0"/>
              <a:t>Example STK report - sun illumination times</a:t>
            </a:r>
          </a:p>
        </p:txBody>
      </p:sp>
      <p:sp>
        <p:nvSpPr>
          <p:cNvPr id="1266" name="Shape 1266"/>
          <p:cNvSpPr txBox="1">
            <a:spLocks noGrp="1"/>
          </p:cNvSpPr>
          <p:nvPr>
            <p:ph type="body" idx="1"/>
          </p:nvPr>
        </p:nvSpPr>
        <p:spPr>
          <a:xfrm>
            <a:off x="457200" y="1200150"/>
            <a:ext cx="8229600" cy="3725699"/>
          </a:xfrm>
          <a:prstGeom prst="rect">
            <a:avLst/>
          </a:prstGeom>
        </p:spPr>
        <p:txBody>
          <a:bodyPr lIns="91425" tIns="91425" rIns="91425" bIns="91425" anchor="t" anchorCtr="0">
            <a:noAutofit/>
          </a:bodyPr>
          <a:lstStyle/>
          <a:p>
            <a:pPr>
              <a:spcBef>
                <a:spcPts val="0"/>
              </a:spcBef>
              <a:buNone/>
            </a:pPr>
            <a:endParaRPr/>
          </a:p>
        </p:txBody>
      </p:sp>
      <p:pic>
        <p:nvPicPr>
          <p:cNvPr id="1267" name="Shape 1267"/>
          <p:cNvPicPr preferRelativeResize="0"/>
          <p:nvPr/>
        </p:nvPicPr>
        <p:blipFill>
          <a:blip r:embed="rId3">
            <a:alphaModFix/>
          </a:blip>
          <a:stretch>
            <a:fillRect/>
          </a:stretch>
        </p:blipFill>
        <p:spPr>
          <a:xfrm>
            <a:off x="0" y="600911"/>
            <a:ext cx="9143999" cy="4347963"/>
          </a:xfrm>
          <a:prstGeom prst="rect">
            <a:avLst/>
          </a:prstGeom>
          <a:noFill/>
          <a:ln>
            <a:noFill/>
          </a:ln>
        </p:spPr>
      </p:pic>
      <p:sp>
        <p:nvSpPr>
          <p:cNvPr id="1268" name="Shape 1268"/>
          <p:cNvSpPr txBox="1"/>
          <p:nvPr/>
        </p:nvSpPr>
        <p:spPr>
          <a:xfrm>
            <a:off x="7714800" y="4798200"/>
            <a:ext cx="1429199" cy="345299"/>
          </a:xfrm>
          <a:prstGeom prst="rect">
            <a:avLst/>
          </a:prstGeom>
          <a:noFill/>
          <a:ln>
            <a:noFill/>
          </a:ln>
        </p:spPr>
        <p:txBody>
          <a:bodyPr lIns="91425" tIns="91425" rIns="91425" bIns="91425" anchor="t" anchorCtr="0">
            <a:noAutofit/>
          </a:bodyPr>
          <a:lstStyle/>
          <a:p>
            <a:pPr lvl="0" rtl="0">
              <a:spcBef>
                <a:spcPts val="0"/>
              </a:spcBef>
              <a:buNone/>
            </a:pPr>
            <a:r>
              <a:rPr lang="en"/>
              <a:t>Seth Merrifield</a:t>
            </a:r>
          </a:p>
        </p:txBody>
      </p:sp>
    </p:spTree>
  </p:cSld>
  <p:clrMapOvr>
    <a:masterClrMapping/>
  </p:clrMapOvr>
  <p:transition spd="slow">
    <p:cut/>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1272"/>
        <p:cNvGrpSpPr/>
        <p:nvPr/>
      </p:nvGrpSpPr>
      <p:grpSpPr>
        <a:xfrm>
          <a:off x="0" y="0"/>
          <a:ext cx="0" cy="0"/>
          <a:chOff x="0" y="0"/>
          <a:chExt cx="0" cy="0"/>
        </a:xfrm>
      </p:grpSpPr>
      <p:sp>
        <p:nvSpPr>
          <p:cNvPr id="1273" name="Shape 1273"/>
          <p:cNvSpPr txBox="1">
            <a:spLocks noGrp="1"/>
          </p:cNvSpPr>
          <p:nvPr>
            <p:ph type="title"/>
          </p:nvPr>
        </p:nvSpPr>
        <p:spPr>
          <a:xfrm>
            <a:off x="457200" y="77949"/>
            <a:ext cx="8229600" cy="569999"/>
          </a:xfrm>
          <a:prstGeom prst="rect">
            <a:avLst/>
          </a:prstGeom>
        </p:spPr>
        <p:txBody>
          <a:bodyPr lIns="91425" tIns="91425" rIns="91425" bIns="91425" anchor="b" anchorCtr="0">
            <a:noAutofit/>
          </a:bodyPr>
          <a:lstStyle/>
          <a:p>
            <a:pPr algn="ctr">
              <a:spcBef>
                <a:spcPts val="0"/>
              </a:spcBef>
              <a:buNone/>
            </a:pPr>
            <a:r>
              <a:rPr lang="en"/>
              <a:t>STK report: solar intensity over time</a:t>
            </a:r>
          </a:p>
        </p:txBody>
      </p:sp>
      <p:sp>
        <p:nvSpPr>
          <p:cNvPr id="1274" name="Shape 1274"/>
          <p:cNvSpPr txBox="1">
            <a:spLocks noGrp="1"/>
          </p:cNvSpPr>
          <p:nvPr>
            <p:ph type="body" idx="1"/>
          </p:nvPr>
        </p:nvSpPr>
        <p:spPr>
          <a:xfrm>
            <a:off x="457200" y="1200150"/>
            <a:ext cx="8229600" cy="3725699"/>
          </a:xfrm>
          <a:prstGeom prst="rect">
            <a:avLst/>
          </a:prstGeom>
        </p:spPr>
        <p:txBody>
          <a:bodyPr lIns="91425" tIns="91425" rIns="91425" bIns="91425" anchor="t" anchorCtr="0">
            <a:noAutofit/>
          </a:bodyPr>
          <a:lstStyle/>
          <a:p>
            <a:pPr>
              <a:spcBef>
                <a:spcPts val="0"/>
              </a:spcBef>
              <a:buNone/>
            </a:pPr>
            <a:endParaRPr/>
          </a:p>
        </p:txBody>
      </p:sp>
      <p:pic>
        <p:nvPicPr>
          <p:cNvPr id="1275" name="Shape 1275"/>
          <p:cNvPicPr preferRelativeResize="0"/>
          <p:nvPr/>
        </p:nvPicPr>
        <p:blipFill>
          <a:blip r:embed="rId3">
            <a:alphaModFix/>
          </a:blip>
          <a:stretch>
            <a:fillRect/>
          </a:stretch>
        </p:blipFill>
        <p:spPr>
          <a:xfrm>
            <a:off x="0" y="795540"/>
            <a:ext cx="9143999" cy="4347959"/>
          </a:xfrm>
          <a:prstGeom prst="rect">
            <a:avLst/>
          </a:prstGeom>
          <a:noFill/>
          <a:ln>
            <a:noFill/>
          </a:ln>
        </p:spPr>
      </p:pic>
      <p:sp>
        <p:nvSpPr>
          <p:cNvPr id="1276" name="Shape 1276"/>
          <p:cNvSpPr txBox="1"/>
          <p:nvPr/>
        </p:nvSpPr>
        <p:spPr>
          <a:xfrm>
            <a:off x="7714800" y="4798200"/>
            <a:ext cx="1429199" cy="345299"/>
          </a:xfrm>
          <a:prstGeom prst="rect">
            <a:avLst/>
          </a:prstGeom>
          <a:noFill/>
          <a:ln>
            <a:noFill/>
          </a:ln>
        </p:spPr>
        <p:txBody>
          <a:bodyPr lIns="91425" tIns="91425" rIns="91425" bIns="91425" anchor="t" anchorCtr="0">
            <a:noAutofit/>
          </a:bodyPr>
          <a:lstStyle/>
          <a:p>
            <a:pPr lvl="0" rtl="0">
              <a:spcBef>
                <a:spcPts val="0"/>
              </a:spcBef>
              <a:buNone/>
            </a:pPr>
            <a:r>
              <a:rPr lang="en"/>
              <a:t>Seth Merrifield</a:t>
            </a:r>
          </a:p>
        </p:txBody>
      </p:sp>
    </p:spTree>
  </p:cSld>
  <p:clrMapOvr>
    <a:masterClrMapping/>
  </p:clrMapOvr>
  <p:transition spd="slow">
    <p:cut/>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1280"/>
        <p:cNvGrpSpPr/>
        <p:nvPr/>
      </p:nvGrpSpPr>
      <p:grpSpPr>
        <a:xfrm>
          <a:off x="0" y="0"/>
          <a:ext cx="0" cy="0"/>
          <a:chOff x="0" y="0"/>
          <a:chExt cx="0" cy="0"/>
        </a:xfrm>
      </p:grpSpPr>
      <p:sp>
        <p:nvSpPr>
          <p:cNvPr id="1281" name="Shape 1281"/>
          <p:cNvSpPr txBox="1">
            <a:spLocks noGrp="1"/>
          </p:cNvSpPr>
          <p:nvPr>
            <p:ph type="title"/>
          </p:nvPr>
        </p:nvSpPr>
        <p:spPr>
          <a:xfrm>
            <a:off x="457200" y="205978"/>
            <a:ext cx="8229600" cy="857400"/>
          </a:xfrm>
          <a:prstGeom prst="rect">
            <a:avLst/>
          </a:prstGeom>
        </p:spPr>
        <p:txBody>
          <a:bodyPr lIns="91425" tIns="91425" rIns="91425" bIns="91425" anchor="b" anchorCtr="0">
            <a:noAutofit/>
          </a:bodyPr>
          <a:lstStyle/>
          <a:p>
            <a:pPr lvl="0" rtl="0">
              <a:spcBef>
                <a:spcPts val="0"/>
              </a:spcBef>
              <a:buNone/>
            </a:pPr>
            <a:r>
              <a:rPr lang="en"/>
              <a:t>Life Long Learning</a:t>
            </a:r>
          </a:p>
        </p:txBody>
      </p:sp>
      <p:sp>
        <p:nvSpPr>
          <p:cNvPr id="1282" name="Shape 1282"/>
          <p:cNvSpPr txBox="1">
            <a:spLocks noGrp="1"/>
          </p:cNvSpPr>
          <p:nvPr>
            <p:ph type="body" idx="1"/>
          </p:nvPr>
        </p:nvSpPr>
        <p:spPr>
          <a:xfrm>
            <a:off x="457200" y="895350"/>
            <a:ext cx="8229600" cy="3850499"/>
          </a:xfrm>
          <a:prstGeom prst="rect">
            <a:avLst/>
          </a:prstGeom>
        </p:spPr>
        <p:txBody>
          <a:bodyPr lIns="91425" tIns="91425" rIns="91425" bIns="91425" anchor="t" anchorCtr="0">
            <a:noAutofit/>
          </a:bodyPr>
          <a:lstStyle/>
          <a:p>
            <a:pPr rtl="0">
              <a:spcBef>
                <a:spcPts val="0"/>
              </a:spcBef>
              <a:buNone/>
            </a:pPr>
            <a:r>
              <a:rPr lang="en" sz="2400"/>
              <a:t>Requirements, requirements, requirements</a:t>
            </a:r>
          </a:p>
          <a:p>
            <a:pPr marL="457200" lvl="0" indent="-381000" rtl="0">
              <a:spcBef>
                <a:spcPts val="0"/>
              </a:spcBef>
              <a:buClr>
                <a:srgbClr val="000000"/>
              </a:buClr>
              <a:buSzPct val="100000"/>
              <a:buFont typeface="Arial"/>
              <a:buChar char="●"/>
            </a:pPr>
            <a:r>
              <a:rPr lang="en" sz="2400"/>
              <a:t>The chicken and the egg</a:t>
            </a:r>
          </a:p>
          <a:p>
            <a:pPr marL="457200" lvl="0" indent="-381000" rtl="0">
              <a:spcBef>
                <a:spcPts val="0"/>
              </a:spcBef>
              <a:buClr>
                <a:srgbClr val="000000"/>
              </a:buClr>
              <a:buSzPct val="100000"/>
              <a:buFont typeface="Arial"/>
              <a:buChar char="●"/>
            </a:pPr>
            <a:r>
              <a:rPr lang="en" sz="2400"/>
              <a:t>Project suffered from lack of</a:t>
            </a:r>
          </a:p>
          <a:p>
            <a:pPr rtl="0">
              <a:spcBef>
                <a:spcPts val="0"/>
              </a:spcBef>
              <a:buNone/>
            </a:pPr>
            <a:r>
              <a:rPr lang="en" sz="2400">
                <a:solidFill>
                  <a:schemeClr val="dk1"/>
                </a:solidFill>
              </a:rPr>
              <a:t>Relationship Dynamics</a:t>
            </a:r>
          </a:p>
          <a:p>
            <a:pPr marL="457200" lvl="0" indent="-381000" rtl="0">
              <a:spcBef>
                <a:spcPts val="0"/>
              </a:spcBef>
              <a:buClr>
                <a:schemeClr val="dk1"/>
              </a:buClr>
              <a:buSzPct val="100000"/>
              <a:buFont typeface="Arial"/>
              <a:buChar char="●"/>
            </a:pPr>
            <a:r>
              <a:rPr lang="en" sz="2400">
                <a:solidFill>
                  <a:schemeClr val="dk1"/>
                </a:solidFill>
              </a:rPr>
              <a:t>Frustration is cumulative</a:t>
            </a:r>
          </a:p>
          <a:p>
            <a:pPr rtl="0">
              <a:spcBef>
                <a:spcPts val="0"/>
              </a:spcBef>
              <a:buNone/>
            </a:pPr>
            <a:r>
              <a:rPr lang="en" sz="2400">
                <a:solidFill>
                  <a:schemeClr val="dk1"/>
                </a:solidFill>
              </a:rPr>
              <a:t>Project Strategy</a:t>
            </a:r>
          </a:p>
          <a:p>
            <a:pPr marL="457200" lvl="0" indent="-381000" rtl="0">
              <a:spcBef>
                <a:spcPts val="0"/>
              </a:spcBef>
              <a:buClr>
                <a:schemeClr val="dk1"/>
              </a:buClr>
              <a:buSzPct val="100000"/>
              <a:buFont typeface="Arial"/>
              <a:buChar char="●"/>
            </a:pPr>
            <a:r>
              <a:rPr lang="en" sz="2400">
                <a:solidFill>
                  <a:schemeClr val="dk1"/>
                </a:solidFill>
              </a:rPr>
              <a:t>“Get your work done”</a:t>
            </a:r>
          </a:p>
          <a:p>
            <a:pPr rtl="0">
              <a:spcBef>
                <a:spcPts val="0"/>
              </a:spcBef>
              <a:buNone/>
            </a:pPr>
            <a:r>
              <a:rPr lang="en" sz="2400">
                <a:solidFill>
                  <a:schemeClr val="dk1"/>
                </a:solidFill>
              </a:rPr>
              <a:t>Time is Precious</a:t>
            </a:r>
          </a:p>
          <a:p>
            <a:pPr lvl="0" rtl="0">
              <a:spcBef>
                <a:spcPts val="0"/>
              </a:spcBef>
              <a:buNone/>
            </a:pPr>
            <a:r>
              <a:rPr lang="en" sz="2400">
                <a:solidFill>
                  <a:schemeClr val="dk1"/>
                </a:solidFill>
              </a:rPr>
              <a:t>Documentation</a:t>
            </a:r>
          </a:p>
        </p:txBody>
      </p:sp>
      <p:sp>
        <p:nvSpPr>
          <p:cNvPr id="1283" name="Shape 1283"/>
          <p:cNvSpPr txBox="1"/>
          <p:nvPr/>
        </p:nvSpPr>
        <p:spPr>
          <a:xfrm>
            <a:off x="7343275" y="4682950"/>
            <a:ext cx="1684500" cy="334200"/>
          </a:xfrm>
          <a:prstGeom prst="rect">
            <a:avLst/>
          </a:prstGeom>
          <a:noFill/>
          <a:ln>
            <a:noFill/>
          </a:ln>
        </p:spPr>
        <p:txBody>
          <a:bodyPr lIns="91425" tIns="91425" rIns="91425" bIns="91425" anchor="t" anchorCtr="0">
            <a:noAutofit/>
          </a:bodyPr>
          <a:lstStyle/>
          <a:p>
            <a:pPr algn="r">
              <a:spcBef>
                <a:spcPts val="0"/>
              </a:spcBef>
              <a:buNone/>
            </a:pPr>
            <a:r>
              <a:rPr lang="en"/>
              <a:t>John Jackson</a:t>
            </a:r>
          </a:p>
        </p:txBody>
      </p:sp>
      <p:pic>
        <p:nvPicPr>
          <p:cNvPr id="1284" name="Shape 1284"/>
          <p:cNvPicPr preferRelativeResize="0"/>
          <p:nvPr/>
        </p:nvPicPr>
        <p:blipFill>
          <a:blip r:embed="rId3">
            <a:alphaModFix/>
          </a:blip>
          <a:stretch>
            <a:fillRect/>
          </a:stretch>
        </p:blipFill>
        <p:spPr>
          <a:xfrm>
            <a:off x="6509125" y="1361349"/>
            <a:ext cx="2026624" cy="2864398"/>
          </a:xfrm>
          <a:prstGeom prst="rect">
            <a:avLst/>
          </a:prstGeom>
          <a:noFill/>
          <a:ln>
            <a:noFill/>
          </a:ln>
        </p:spPr>
      </p:pic>
    </p:spTree>
  </p:cSld>
  <p:clrMapOvr>
    <a:masterClrMapping/>
  </p:clrMapOvr>
  <p:transition spd="slow">
    <p:cut/>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1288"/>
        <p:cNvGrpSpPr/>
        <p:nvPr/>
      </p:nvGrpSpPr>
      <p:grpSpPr>
        <a:xfrm>
          <a:off x="0" y="0"/>
          <a:ext cx="0" cy="0"/>
          <a:chOff x="0" y="0"/>
          <a:chExt cx="0" cy="0"/>
        </a:xfrm>
      </p:grpSpPr>
      <p:sp>
        <p:nvSpPr>
          <p:cNvPr id="1289" name="Shape 1289"/>
          <p:cNvSpPr txBox="1">
            <a:spLocks noGrp="1"/>
          </p:cNvSpPr>
          <p:nvPr>
            <p:ph type="title"/>
          </p:nvPr>
        </p:nvSpPr>
        <p:spPr>
          <a:xfrm>
            <a:off x="272750" y="205975"/>
            <a:ext cx="8871299" cy="857400"/>
          </a:xfrm>
          <a:prstGeom prst="rect">
            <a:avLst/>
          </a:prstGeom>
        </p:spPr>
        <p:txBody>
          <a:bodyPr lIns="91425" tIns="91425" rIns="91425" bIns="91425" anchor="b" anchorCtr="0">
            <a:noAutofit/>
          </a:bodyPr>
          <a:lstStyle/>
          <a:p>
            <a:pPr lvl="0" rtl="0">
              <a:spcBef>
                <a:spcPts val="0"/>
              </a:spcBef>
              <a:buNone/>
            </a:pPr>
            <a:r>
              <a:rPr lang="en"/>
              <a:t>Individual Design Contributions</a:t>
            </a:r>
          </a:p>
        </p:txBody>
      </p:sp>
      <p:sp>
        <p:nvSpPr>
          <p:cNvPr id="1290" name="Shape 1290"/>
          <p:cNvSpPr txBox="1">
            <a:spLocks noGrp="1"/>
          </p:cNvSpPr>
          <p:nvPr>
            <p:ph type="body" idx="1"/>
          </p:nvPr>
        </p:nvSpPr>
        <p:spPr>
          <a:xfrm>
            <a:off x="457200" y="895350"/>
            <a:ext cx="8229600" cy="4028400"/>
          </a:xfrm>
          <a:prstGeom prst="rect">
            <a:avLst/>
          </a:prstGeom>
        </p:spPr>
        <p:txBody>
          <a:bodyPr lIns="91425" tIns="91425" rIns="91425" bIns="91425" anchor="t" anchorCtr="0">
            <a:noAutofit/>
          </a:bodyPr>
          <a:lstStyle/>
          <a:p>
            <a:pPr rtl="0">
              <a:spcBef>
                <a:spcPts val="0"/>
              </a:spcBef>
              <a:buNone/>
            </a:pPr>
            <a:r>
              <a:rPr lang="en" sz="1800"/>
              <a:t>Project Strategy</a:t>
            </a:r>
          </a:p>
          <a:p>
            <a:pPr marL="457200" lvl="0" indent="-342900" rtl="0">
              <a:spcBef>
                <a:spcPts val="0"/>
              </a:spcBef>
              <a:buClr>
                <a:srgbClr val="000000"/>
              </a:buClr>
              <a:buSzPct val="100000"/>
              <a:buFont typeface="Arial"/>
              <a:buChar char="●"/>
            </a:pPr>
            <a:r>
              <a:rPr lang="en" sz="1800">
                <a:solidFill>
                  <a:schemeClr val="dk1"/>
                </a:solidFill>
              </a:rPr>
              <a:t>Pushed to define requirements early</a:t>
            </a:r>
          </a:p>
          <a:p>
            <a:pPr marL="457200" lvl="0" indent="-342900" rtl="0">
              <a:spcBef>
                <a:spcPts val="0"/>
              </a:spcBef>
              <a:buClr>
                <a:schemeClr val="dk1"/>
              </a:buClr>
              <a:buSzPct val="100000"/>
              <a:buFont typeface="Arial"/>
              <a:buChar char="●"/>
            </a:pPr>
            <a:r>
              <a:rPr lang="en" sz="1800">
                <a:solidFill>
                  <a:schemeClr val="dk1"/>
                </a:solidFill>
              </a:rPr>
              <a:t>Tried to keep us on track</a:t>
            </a:r>
          </a:p>
          <a:p>
            <a:pPr marL="457200" lvl="0" indent="-342900" rtl="0">
              <a:spcBef>
                <a:spcPts val="0"/>
              </a:spcBef>
              <a:buClr>
                <a:schemeClr val="dk1"/>
              </a:buClr>
              <a:buSzPct val="100000"/>
              <a:buFont typeface="Arial"/>
              <a:buChar char="●"/>
            </a:pPr>
            <a:r>
              <a:rPr lang="en" sz="1800">
                <a:solidFill>
                  <a:schemeClr val="dk1"/>
                </a:solidFill>
              </a:rPr>
              <a:t>Provided literature - Space Systems Engineering</a:t>
            </a:r>
          </a:p>
          <a:p>
            <a:pPr rtl="0">
              <a:spcBef>
                <a:spcPts val="0"/>
              </a:spcBef>
              <a:buNone/>
            </a:pPr>
            <a:r>
              <a:rPr lang="en" sz="1800"/>
              <a:t>System Architecture Overview</a:t>
            </a:r>
          </a:p>
          <a:p>
            <a:pPr marL="457200" lvl="0" indent="-342900" rtl="0">
              <a:spcBef>
                <a:spcPts val="0"/>
              </a:spcBef>
              <a:buClr>
                <a:srgbClr val="000000"/>
              </a:buClr>
              <a:buSzPct val="100000"/>
              <a:buFont typeface="Arial"/>
              <a:buChar char="●"/>
            </a:pPr>
            <a:r>
              <a:rPr lang="en" sz="1800"/>
              <a:t>Subsystem breakdown</a:t>
            </a:r>
          </a:p>
          <a:p>
            <a:pPr rtl="0">
              <a:spcBef>
                <a:spcPts val="0"/>
              </a:spcBef>
              <a:buNone/>
            </a:pPr>
            <a:r>
              <a:rPr lang="en" sz="1800"/>
              <a:t>System modelling</a:t>
            </a:r>
          </a:p>
          <a:p>
            <a:pPr marL="457200" lvl="0" indent="-342900" rtl="0">
              <a:spcBef>
                <a:spcPts val="0"/>
              </a:spcBef>
              <a:buClr>
                <a:srgbClr val="000000"/>
              </a:buClr>
              <a:buSzPct val="100000"/>
              <a:buFont typeface="Arial"/>
              <a:buChar char="●"/>
            </a:pPr>
            <a:r>
              <a:rPr lang="en" sz="1800"/>
              <a:t>Began ADCS Modelling</a:t>
            </a:r>
          </a:p>
          <a:p>
            <a:pPr rtl="0">
              <a:spcBef>
                <a:spcPts val="0"/>
              </a:spcBef>
              <a:buNone/>
            </a:pPr>
            <a:r>
              <a:rPr lang="en" sz="1800"/>
              <a:t>CDR Planning</a:t>
            </a:r>
          </a:p>
          <a:p>
            <a:pPr marL="457200" lvl="0" indent="-342900" rtl="0">
              <a:spcBef>
                <a:spcPts val="0"/>
              </a:spcBef>
              <a:buClr>
                <a:srgbClr val="000000"/>
              </a:buClr>
              <a:buSzPct val="100000"/>
              <a:buFont typeface="Arial"/>
              <a:buChar char="●"/>
            </a:pPr>
            <a:r>
              <a:rPr lang="en" sz="1800"/>
              <a:t>FMEA and Standards</a:t>
            </a:r>
          </a:p>
          <a:p>
            <a:pPr lvl="0" rtl="0">
              <a:spcBef>
                <a:spcPts val="0"/>
              </a:spcBef>
              <a:buNone/>
            </a:pPr>
            <a:r>
              <a:rPr lang="en" sz="1800"/>
              <a:t>Next semester proposal and build plan</a:t>
            </a:r>
          </a:p>
        </p:txBody>
      </p:sp>
      <p:sp>
        <p:nvSpPr>
          <p:cNvPr id="1291" name="Shape 1291"/>
          <p:cNvSpPr txBox="1"/>
          <p:nvPr/>
        </p:nvSpPr>
        <p:spPr>
          <a:xfrm>
            <a:off x="7343275" y="4682950"/>
            <a:ext cx="1684500" cy="334200"/>
          </a:xfrm>
          <a:prstGeom prst="rect">
            <a:avLst/>
          </a:prstGeom>
          <a:noFill/>
          <a:ln>
            <a:noFill/>
          </a:ln>
        </p:spPr>
        <p:txBody>
          <a:bodyPr lIns="91425" tIns="91425" rIns="91425" bIns="91425" anchor="t" anchorCtr="0">
            <a:noAutofit/>
          </a:bodyPr>
          <a:lstStyle/>
          <a:p>
            <a:pPr lvl="0" algn="r" rtl="0">
              <a:spcBef>
                <a:spcPts val="0"/>
              </a:spcBef>
              <a:buNone/>
            </a:pPr>
            <a:r>
              <a:rPr lang="en"/>
              <a:t>John Jackson</a:t>
            </a:r>
          </a:p>
        </p:txBody>
      </p:sp>
      <p:pic>
        <p:nvPicPr>
          <p:cNvPr id="1292" name="Shape 1292"/>
          <p:cNvPicPr preferRelativeResize="0"/>
          <p:nvPr/>
        </p:nvPicPr>
        <p:blipFill>
          <a:blip r:embed="rId3">
            <a:alphaModFix/>
          </a:blip>
          <a:stretch>
            <a:fillRect/>
          </a:stretch>
        </p:blipFill>
        <p:spPr>
          <a:xfrm>
            <a:off x="6302550" y="1281412"/>
            <a:ext cx="2136577" cy="3183500"/>
          </a:xfrm>
          <a:prstGeom prst="rect">
            <a:avLst/>
          </a:prstGeom>
          <a:noFill/>
          <a:ln>
            <a:noFill/>
          </a:ln>
        </p:spPr>
      </p:pic>
    </p:spTree>
  </p:cSld>
  <p:clrMapOvr>
    <a:masterClrMapping/>
  </p:clrMapOvr>
  <p:transition spd="slow">
    <p:cut/>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1296"/>
        <p:cNvGrpSpPr/>
        <p:nvPr/>
      </p:nvGrpSpPr>
      <p:grpSpPr>
        <a:xfrm>
          <a:off x="0" y="0"/>
          <a:ext cx="0" cy="0"/>
          <a:chOff x="0" y="0"/>
          <a:chExt cx="0" cy="0"/>
        </a:xfrm>
      </p:grpSpPr>
      <p:sp>
        <p:nvSpPr>
          <p:cNvPr id="1297" name="Shape 1297"/>
          <p:cNvSpPr txBox="1">
            <a:spLocks noGrp="1"/>
          </p:cNvSpPr>
          <p:nvPr>
            <p:ph type="title"/>
          </p:nvPr>
        </p:nvSpPr>
        <p:spPr>
          <a:xfrm>
            <a:off x="457200" y="205975"/>
            <a:ext cx="8388000" cy="857400"/>
          </a:xfrm>
          <a:prstGeom prst="rect">
            <a:avLst/>
          </a:prstGeom>
        </p:spPr>
        <p:txBody>
          <a:bodyPr lIns="91425" tIns="91425" rIns="91425" bIns="91425" anchor="ctr" anchorCtr="0">
            <a:noAutofit/>
          </a:bodyPr>
          <a:lstStyle/>
          <a:p>
            <a:pPr lvl="0" rtl="0">
              <a:spcBef>
                <a:spcPts val="0"/>
              </a:spcBef>
              <a:buNone/>
            </a:pPr>
            <a:r>
              <a:rPr lang="en" sz="3000"/>
              <a:t>Design Requirements</a:t>
            </a:r>
          </a:p>
        </p:txBody>
      </p:sp>
      <p:sp>
        <p:nvSpPr>
          <p:cNvPr id="1298" name="Shape 1298"/>
          <p:cNvSpPr txBox="1">
            <a:spLocks noGrp="1"/>
          </p:cNvSpPr>
          <p:nvPr>
            <p:ph type="body" idx="1"/>
          </p:nvPr>
        </p:nvSpPr>
        <p:spPr>
          <a:xfrm>
            <a:off x="457200" y="1200150"/>
            <a:ext cx="8229600" cy="3725699"/>
          </a:xfrm>
          <a:prstGeom prst="rect">
            <a:avLst/>
          </a:prstGeom>
        </p:spPr>
        <p:txBody>
          <a:bodyPr lIns="91425" tIns="91425" rIns="91425" bIns="91425" anchor="t" anchorCtr="0">
            <a:noAutofit/>
          </a:bodyPr>
          <a:lstStyle/>
          <a:p>
            <a:pPr rtl="0">
              <a:spcBef>
                <a:spcPts val="0"/>
              </a:spcBef>
              <a:buNone/>
            </a:pPr>
            <a:r>
              <a:rPr lang="en" sz="2400"/>
              <a:t>CubeSat Standards</a:t>
            </a:r>
          </a:p>
          <a:p>
            <a:pPr marL="457200" lvl="0" indent="-381000" rtl="0">
              <a:spcBef>
                <a:spcPts val="0"/>
              </a:spcBef>
              <a:buClr>
                <a:srgbClr val="000000"/>
              </a:buClr>
              <a:buSzPct val="100000"/>
              <a:buFont typeface="Arial"/>
              <a:buChar char="●"/>
            </a:pPr>
            <a:r>
              <a:rPr lang="en" sz="2400"/>
              <a:t>No 6-Us currently launched</a:t>
            </a:r>
          </a:p>
          <a:p>
            <a:pPr marL="457200" lvl="0" indent="-381000" rtl="0">
              <a:spcBef>
                <a:spcPts val="0"/>
              </a:spcBef>
              <a:buClr>
                <a:srgbClr val="000000"/>
              </a:buClr>
              <a:buSzPct val="100000"/>
              <a:buFont typeface="Arial"/>
              <a:buChar char="●"/>
            </a:pPr>
            <a:r>
              <a:rPr lang="en" sz="2400"/>
              <a:t>Certain mass and geometry constraints</a:t>
            </a:r>
          </a:p>
          <a:p>
            <a:pPr rtl="0">
              <a:spcBef>
                <a:spcPts val="0"/>
              </a:spcBef>
              <a:buNone/>
            </a:pPr>
            <a:endParaRPr sz="2400"/>
          </a:p>
          <a:p>
            <a:pPr rtl="0">
              <a:spcBef>
                <a:spcPts val="0"/>
              </a:spcBef>
              <a:buNone/>
            </a:pPr>
            <a:r>
              <a:rPr lang="en" sz="2400"/>
              <a:t>Spring Semester Build</a:t>
            </a:r>
          </a:p>
          <a:p>
            <a:pPr marL="457200" lvl="0" indent="-381000" rtl="0">
              <a:spcBef>
                <a:spcPts val="0"/>
              </a:spcBef>
              <a:buClr>
                <a:srgbClr val="000000"/>
              </a:buClr>
              <a:buSzPct val="100000"/>
              <a:buFont typeface="Arial"/>
              <a:buChar char="●"/>
            </a:pPr>
            <a:r>
              <a:rPr lang="en" sz="2400"/>
              <a:t>Adapt our project for HASP requirements</a:t>
            </a:r>
          </a:p>
          <a:p>
            <a:pPr rtl="0">
              <a:spcBef>
                <a:spcPts val="0"/>
              </a:spcBef>
              <a:buNone/>
            </a:pPr>
            <a:endParaRPr sz="2400"/>
          </a:p>
          <a:p>
            <a:pPr lvl="0" rtl="0">
              <a:spcBef>
                <a:spcPts val="0"/>
              </a:spcBef>
              <a:buNone/>
            </a:pPr>
            <a:endParaRPr sz="2400"/>
          </a:p>
        </p:txBody>
      </p:sp>
      <p:sp>
        <p:nvSpPr>
          <p:cNvPr id="1299" name="Shape 1299"/>
          <p:cNvSpPr txBox="1"/>
          <p:nvPr/>
        </p:nvSpPr>
        <p:spPr>
          <a:xfrm>
            <a:off x="7343275" y="4682950"/>
            <a:ext cx="1684500" cy="334200"/>
          </a:xfrm>
          <a:prstGeom prst="rect">
            <a:avLst/>
          </a:prstGeom>
          <a:noFill/>
          <a:ln>
            <a:noFill/>
          </a:ln>
        </p:spPr>
        <p:txBody>
          <a:bodyPr lIns="91425" tIns="91425" rIns="91425" bIns="91425" anchor="t" anchorCtr="0">
            <a:noAutofit/>
          </a:bodyPr>
          <a:lstStyle/>
          <a:p>
            <a:pPr lvl="0" algn="r" rtl="0">
              <a:spcBef>
                <a:spcPts val="0"/>
              </a:spcBef>
              <a:buNone/>
            </a:pPr>
            <a:r>
              <a:rPr lang="en"/>
              <a:t>John Jackson</a:t>
            </a:r>
          </a:p>
        </p:txBody>
      </p:sp>
    </p:spTree>
  </p:cSld>
  <p:clrMapOvr>
    <a:masterClrMapping/>
  </p:clrMapOvr>
  <p:transition spd="slow">
    <p:cut/>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1303"/>
        <p:cNvGrpSpPr/>
        <p:nvPr/>
      </p:nvGrpSpPr>
      <p:grpSpPr>
        <a:xfrm>
          <a:off x="0" y="0"/>
          <a:ext cx="0" cy="0"/>
          <a:chOff x="0" y="0"/>
          <a:chExt cx="0" cy="0"/>
        </a:xfrm>
      </p:grpSpPr>
      <p:sp>
        <p:nvSpPr>
          <p:cNvPr id="1304" name="Shape 1304"/>
          <p:cNvSpPr txBox="1">
            <a:spLocks noGrp="1"/>
          </p:cNvSpPr>
          <p:nvPr>
            <p:ph type="title"/>
          </p:nvPr>
        </p:nvSpPr>
        <p:spPr>
          <a:xfrm>
            <a:off x="457200" y="205975"/>
            <a:ext cx="5906100" cy="857400"/>
          </a:xfrm>
          <a:prstGeom prst="rect">
            <a:avLst/>
          </a:prstGeom>
        </p:spPr>
        <p:txBody>
          <a:bodyPr lIns="91425" tIns="91425" rIns="91425" bIns="91425" anchor="b" anchorCtr="0">
            <a:noAutofit/>
          </a:bodyPr>
          <a:lstStyle/>
          <a:p>
            <a:pPr lvl="0" rtl="0">
              <a:spcBef>
                <a:spcPts val="0"/>
              </a:spcBef>
              <a:buNone/>
            </a:pPr>
            <a:r>
              <a:rPr lang="en"/>
              <a:t>Engineering Methodology</a:t>
            </a:r>
          </a:p>
        </p:txBody>
      </p:sp>
      <p:sp>
        <p:nvSpPr>
          <p:cNvPr id="1305" name="Shape 1305"/>
          <p:cNvSpPr txBox="1">
            <a:spLocks noGrp="1"/>
          </p:cNvSpPr>
          <p:nvPr>
            <p:ph type="body" idx="1"/>
          </p:nvPr>
        </p:nvSpPr>
        <p:spPr>
          <a:xfrm>
            <a:off x="457200" y="1200150"/>
            <a:ext cx="8229600" cy="3725699"/>
          </a:xfrm>
          <a:prstGeom prst="rect">
            <a:avLst/>
          </a:prstGeom>
        </p:spPr>
        <p:txBody>
          <a:bodyPr lIns="91425" tIns="91425" rIns="91425" bIns="91425" anchor="t" anchorCtr="0">
            <a:noAutofit/>
          </a:bodyPr>
          <a:lstStyle/>
          <a:p>
            <a:pPr rtl="0">
              <a:spcBef>
                <a:spcPts val="0"/>
              </a:spcBef>
              <a:buNone/>
            </a:pPr>
            <a:r>
              <a:rPr lang="en" sz="2400"/>
              <a:t>Engineering References</a:t>
            </a:r>
          </a:p>
          <a:p>
            <a:pPr marL="457200" lvl="0" indent="-381000" rtl="0">
              <a:spcBef>
                <a:spcPts val="0"/>
              </a:spcBef>
              <a:buClr>
                <a:srgbClr val="000000"/>
              </a:buClr>
              <a:buSzPct val="100000"/>
              <a:buFont typeface="Arial"/>
              <a:buChar char="●"/>
            </a:pPr>
            <a:r>
              <a:rPr lang="en" sz="2400"/>
              <a:t>Spacecraft Systems Engineering 4th</a:t>
            </a:r>
          </a:p>
          <a:p>
            <a:pPr rtl="0">
              <a:spcBef>
                <a:spcPts val="0"/>
              </a:spcBef>
              <a:buNone/>
            </a:pPr>
            <a:r>
              <a:rPr lang="en" sz="2400"/>
              <a:t>Previous / current CubeSat missions</a:t>
            </a:r>
          </a:p>
          <a:p>
            <a:pPr marL="457200" lvl="0" indent="-381000" rtl="0">
              <a:spcBef>
                <a:spcPts val="0"/>
              </a:spcBef>
              <a:buClr>
                <a:srgbClr val="000000"/>
              </a:buClr>
              <a:buSzPct val="100000"/>
              <a:buFont typeface="Arial"/>
              <a:buChar char="●"/>
            </a:pPr>
            <a:r>
              <a:rPr lang="en" sz="2400"/>
              <a:t>ARKYD testbeds</a:t>
            </a:r>
          </a:p>
          <a:p>
            <a:pPr rtl="0">
              <a:spcBef>
                <a:spcPts val="0"/>
              </a:spcBef>
              <a:buNone/>
            </a:pPr>
            <a:r>
              <a:rPr lang="en" sz="2400"/>
              <a:t>Simulation in Simulink</a:t>
            </a:r>
          </a:p>
          <a:p>
            <a:pPr rtl="0">
              <a:spcBef>
                <a:spcPts val="0"/>
              </a:spcBef>
              <a:buNone/>
            </a:pPr>
            <a:endParaRPr sz="2400"/>
          </a:p>
          <a:p>
            <a:pPr lvl="0" rtl="0">
              <a:spcBef>
                <a:spcPts val="0"/>
              </a:spcBef>
              <a:buNone/>
            </a:pPr>
            <a:r>
              <a:rPr lang="en" sz="2400"/>
              <a:t>Writing on a whiteboard</a:t>
            </a:r>
          </a:p>
          <a:p>
            <a:pPr rtl="0">
              <a:spcBef>
                <a:spcPts val="0"/>
              </a:spcBef>
              <a:buNone/>
            </a:pPr>
            <a:endParaRPr sz="2400"/>
          </a:p>
          <a:p>
            <a:pPr lvl="0" rtl="0">
              <a:spcBef>
                <a:spcPts val="0"/>
              </a:spcBef>
              <a:buNone/>
            </a:pPr>
            <a:endParaRPr sz="2400"/>
          </a:p>
          <a:p>
            <a:pPr lvl="0" rtl="0">
              <a:spcBef>
                <a:spcPts val="0"/>
              </a:spcBef>
              <a:buNone/>
            </a:pPr>
            <a:endParaRPr/>
          </a:p>
        </p:txBody>
      </p:sp>
      <p:sp>
        <p:nvSpPr>
          <p:cNvPr id="1306" name="Shape 1306"/>
          <p:cNvSpPr txBox="1"/>
          <p:nvPr/>
        </p:nvSpPr>
        <p:spPr>
          <a:xfrm>
            <a:off x="7343275" y="4682950"/>
            <a:ext cx="1684500" cy="334200"/>
          </a:xfrm>
          <a:prstGeom prst="rect">
            <a:avLst/>
          </a:prstGeom>
          <a:noFill/>
          <a:ln>
            <a:noFill/>
          </a:ln>
        </p:spPr>
        <p:txBody>
          <a:bodyPr lIns="91425" tIns="91425" rIns="91425" bIns="91425" anchor="t" anchorCtr="0">
            <a:noAutofit/>
          </a:bodyPr>
          <a:lstStyle/>
          <a:p>
            <a:pPr lvl="0" algn="r" rtl="0">
              <a:spcBef>
                <a:spcPts val="0"/>
              </a:spcBef>
              <a:buNone/>
            </a:pPr>
            <a:r>
              <a:rPr lang="en"/>
              <a:t>John Jackson</a:t>
            </a:r>
          </a:p>
        </p:txBody>
      </p:sp>
    </p:spTree>
  </p:cSld>
  <p:clrMapOvr>
    <a:masterClrMapping/>
  </p:clrMapOvr>
  <p:transition spd="slow">
    <p:cut/>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1310"/>
        <p:cNvGrpSpPr/>
        <p:nvPr/>
      </p:nvGrpSpPr>
      <p:grpSpPr>
        <a:xfrm>
          <a:off x="0" y="0"/>
          <a:ext cx="0" cy="0"/>
          <a:chOff x="0" y="0"/>
          <a:chExt cx="0" cy="0"/>
        </a:xfrm>
      </p:grpSpPr>
      <p:sp>
        <p:nvSpPr>
          <p:cNvPr id="1311" name="Shape 1311"/>
          <p:cNvSpPr txBox="1">
            <a:spLocks noGrp="1"/>
          </p:cNvSpPr>
          <p:nvPr>
            <p:ph type="title"/>
          </p:nvPr>
        </p:nvSpPr>
        <p:spPr>
          <a:xfrm>
            <a:off x="245525" y="144925"/>
            <a:ext cx="7440000" cy="583499"/>
          </a:xfrm>
          <a:prstGeom prst="rect">
            <a:avLst/>
          </a:prstGeom>
        </p:spPr>
        <p:txBody>
          <a:bodyPr lIns="91425" tIns="91425" rIns="91425" bIns="91425" anchor="t" anchorCtr="0">
            <a:noAutofit/>
          </a:bodyPr>
          <a:lstStyle/>
          <a:p>
            <a:pPr lvl="0" rtl="0">
              <a:spcBef>
                <a:spcPts val="0"/>
              </a:spcBef>
              <a:buNone/>
            </a:pPr>
            <a:r>
              <a:rPr lang="en" sz="3000">
                <a:solidFill>
                  <a:srgbClr val="000000"/>
                </a:solidFill>
              </a:rPr>
              <a:t>Lifelong Lessons</a:t>
            </a:r>
          </a:p>
        </p:txBody>
      </p:sp>
      <p:sp>
        <p:nvSpPr>
          <p:cNvPr id="1312" name="Shape 1312"/>
          <p:cNvSpPr txBox="1">
            <a:spLocks noGrp="1"/>
          </p:cNvSpPr>
          <p:nvPr>
            <p:ph type="body" idx="1"/>
          </p:nvPr>
        </p:nvSpPr>
        <p:spPr>
          <a:xfrm>
            <a:off x="360950" y="728425"/>
            <a:ext cx="7061099" cy="4286099"/>
          </a:xfrm>
          <a:prstGeom prst="rect">
            <a:avLst/>
          </a:prstGeom>
        </p:spPr>
        <p:txBody>
          <a:bodyPr lIns="91425" tIns="91425" rIns="91425" bIns="91425" anchor="t" anchorCtr="0">
            <a:noAutofit/>
          </a:bodyPr>
          <a:lstStyle/>
          <a:p>
            <a:pPr rtl="0">
              <a:spcBef>
                <a:spcPts val="0"/>
              </a:spcBef>
              <a:buNone/>
            </a:pPr>
            <a:r>
              <a:rPr lang="en" sz="1900" b="1"/>
              <a:t>Importance of openness</a:t>
            </a:r>
          </a:p>
          <a:p>
            <a:pPr marL="457200" lvl="0" indent="-342900" rtl="0">
              <a:spcBef>
                <a:spcPts val="0"/>
              </a:spcBef>
              <a:buClr>
                <a:srgbClr val="000000"/>
              </a:buClr>
              <a:buSzPct val="100000"/>
              <a:buFont typeface="Arial"/>
              <a:buChar char="●"/>
            </a:pPr>
            <a:r>
              <a:rPr lang="en" sz="1800"/>
              <a:t>Tell everyone what you did (and why)</a:t>
            </a:r>
          </a:p>
          <a:p>
            <a:pPr marL="457200" lvl="0" indent="-342900" rtl="0">
              <a:spcBef>
                <a:spcPts val="0"/>
              </a:spcBef>
              <a:buClr>
                <a:srgbClr val="000000"/>
              </a:buClr>
              <a:buSzPct val="100000"/>
              <a:buFont typeface="Arial"/>
              <a:buChar char="●"/>
            </a:pPr>
            <a:r>
              <a:rPr lang="en" sz="1800"/>
              <a:t>Tell everyone what you didn’t do (and why)</a:t>
            </a:r>
          </a:p>
          <a:p>
            <a:pPr rtl="0">
              <a:spcBef>
                <a:spcPts val="0"/>
              </a:spcBef>
              <a:buNone/>
            </a:pPr>
            <a:r>
              <a:rPr lang="en" sz="1900" b="1"/>
              <a:t>Important social conventions</a:t>
            </a:r>
          </a:p>
          <a:p>
            <a:pPr marL="457200" lvl="0" indent="-342900" rtl="0">
              <a:spcBef>
                <a:spcPts val="0"/>
              </a:spcBef>
              <a:buClr>
                <a:srgbClr val="000000"/>
              </a:buClr>
              <a:buSzPct val="100000"/>
              <a:buFont typeface="Arial"/>
              <a:buChar char="●"/>
            </a:pPr>
            <a:r>
              <a:rPr lang="en" sz="1800"/>
              <a:t>High-quality work follows from continued peer recognition</a:t>
            </a:r>
          </a:p>
          <a:p>
            <a:pPr marL="457200" lvl="0" indent="-342900" rtl="0">
              <a:spcBef>
                <a:spcPts val="0"/>
              </a:spcBef>
              <a:buClr>
                <a:srgbClr val="000000"/>
              </a:buClr>
              <a:buSzPct val="100000"/>
              <a:buFont typeface="Arial"/>
              <a:buChar char="●"/>
            </a:pPr>
            <a:r>
              <a:rPr lang="en" sz="1800"/>
              <a:t>Interpersonal skills can make or break a team’s cooperation</a:t>
            </a:r>
          </a:p>
          <a:p>
            <a:pPr marL="457200" lvl="0" indent="-342900" rtl="0">
              <a:spcBef>
                <a:spcPts val="0"/>
              </a:spcBef>
              <a:buClr>
                <a:srgbClr val="000000"/>
              </a:buClr>
              <a:buSzPct val="100000"/>
              <a:buFont typeface="Arial"/>
              <a:buChar char="●"/>
            </a:pPr>
            <a:r>
              <a:rPr lang="en" sz="1800"/>
              <a:t>Meetings as a way to communicate (but not simultaneously)</a:t>
            </a:r>
          </a:p>
          <a:p>
            <a:pPr marL="0" indent="0" rtl="0">
              <a:spcBef>
                <a:spcPts val="0"/>
              </a:spcBef>
              <a:buNone/>
            </a:pPr>
            <a:r>
              <a:rPr lang="en" sz="1900" b="1"/>
              <a:t>Miscellaneous</a:t>
            </a:r>
          </a:p>
          <a:p>
            <a:pPr marL="457200" lvl="0" indent="-342900" rtl="0">
              <a:spcBef>
                <a:spcPts val="0"/>
              </a:spcBef>
              <a:buClr>
                <a:srgbClr val="000000"/>
              </a:buClr>
              <a:buSzPct val="100000"/>
              <a:buFont typeface="Arial"/>
              <a:buChar char="●"/>
            </a:pPr>
            <a:r>
              <a:rPr lang="en" sz="1800"/>
              <a:t>Clear, logical objectives</a:t>
            </a:r>
          </a:p>
          <a:p>
            <a:pPr marL="457200" lvl="0" indent="-342900" rtl="0">
              <a:spcBef>
                <a:spcPts val="0"/>
              </a:spcBef>
              <a:buClr>
                <a:srgbClr val="000000"/>
              </a:buClr>
              <a:buSzPct val="100000"/>
              <a:buFont typeface="Arial"/>
              <a:buChar char="●"/>
            </a:pPr>
            <a:r>
              <a:rPr lang="en" sz="1800"/>
              <a:t>Positive attitude despite setbacks</a:t>
            </a:r>
          </a:p>
          <a:p>
            <a:pPr marL="457200" lvl="0" indent="-342900" rtl="0">
              <a:spcBef>
                <a:spcPts val="0"/>
              </a:spcBef>
              <a:buClr>
                <a:srgbClr val="000000"/>
              </a:buClr>
              <a:buSzPct val="100000"/>
              <a:buFont typeface="Arial"/>
              <a:buChar char="●"/>
            </a:pPr>
            <a:r>
              <a:rPr lang="en" sz="1800"/>
              <a:t>Accepting disagreement as being useful for progress</a:t>
            </a:r>
          </a:p>
          <a:p>
            <a:pPr marL="457200" lvl="0" indent="-342900" rtl="0">
              <a:spcBef>
                <a:spcPts val="0"/>
              </a:spcBef>
              <a:buClr>
                <a:srgbClr val="000000"/>
              </a:buClr>
              <a:buSzPct val="100000"/>
              <a:buFont typeface="Arial"/>
              <a:buChar char="●"/>
            </a:pPr>
            <a:r>
              <a:rPr lang="en" sz="1800"/>
              <a:t>Create enthusiasm and initiative</a:t>
            </a:r>
          </a:p>
        </p:txBody>
      </p:sp>
      <p:sp>
        <p:nvSpPr>
          <p:cNvPr id="1313" name="Shape 1313"/>
          <p:cNvSpPr txBox="1"/>
          <p:nvPr/>
        </p:nvSpPr>
        <p:spPr>
          <a:xfrm>
            <a:off x="7092900" y="4693800"/>
            <a:ext cx="2051100" cy="449700"/>
          </a:xfrm>
          <a:prstGeom prst="rect">
            <a:avLst/>
          </a:prstGeom>
          <a:noFill/>
          <a:ln>
            <a:noFill/>
          </a:ln>
        </p:spPr>
        <p:txBody>
          <a:bodyPr lIns="91425" tIns="91425" rIns="91425" bIns="91425" anchor="ctr" anchorCtr="0">
            <a:noAutofit/>
          </a:bodyPr>
          <a:lstStyle/>
          <a:p>
            <a:pPr lvl="0" algn="r" rtl="0">
              <a:spcBef>
                <a:spcPts val="0"/>
              </a:spcBef>
              <a:buNone/>
            </a:pPr>
            <a:r>
              <a:rPr lang="en" sz="1800" b="1">
                <a:solidFill>
                  <a:srgbClr val="000000"/>
                </a:solidFill>
              </a:rPr>
              <a:t>Josiah DeLange</a:t>
            </a:r>
          </a:p>
        </p:txBody>
      </p:sp>
    </p:spTree>
  </p:cSld>
  <p:clrMapOvr>
    <a:masterClrMapping/>
  </p:clrMapOvr>
  <p:transition spd="slow">
    <p:cut/>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1317"/>
        <p:cNvGrpSpPr/>
        <p:nvPr/>
      </p:nvGrpSpPr>
      <p:grpSpPr>
        <a:xfrm>
          <a:off x="0" y="0"/>
          <a:ext cx="0" cy="0"/>
          <a:chOff x="0" y="0"/>
          <a:chExt cx="0" cy="0"/>
        </a:xfrm>
      </p:grpSpPr>
      <p:cxnSp>
        <p:nvCxnSpPr>
          <p:cNvPr id="1318" name="Shape 1318"/>
          <p:cNvCxnSpPr/>
          <p:nvPr/>
        </p:nvCxnSpPr>
        <p:spPr>
          <a:xfrm>
            <a:off x="8058473" y="1665599"/>
            <a:ext cx="214200" cy="1500"/>
          </a:xfrm>
          <a:prstGeom prst="straightConnector1">
            <a:avLst/>
          </a:prstGeom>
          <a:noFill/>
          <a:ln w="19050" cap="flat">
            <a:solidFill>
              <a:srgbClr val="000000"/>
            </a:solidFill>
            <a:prstDash val="solid"/>
            <a:round/>
            <a:headEnd type="none" w="lg" len="lg"/>
            <a:tailEnd type="none" w="lg" len="lg"/>
          </a:ln>
        </p:spPr>
      </p:cxnSp>
      <p:cxnSp>
        <p:nvCxnSpPr>
          <p:cNvPr id="1319" name="Shape 1319"/>
          <p:cNvCxnSpPr/>
          <p:nvPr/>
        </p:nvCxnSpPr>
        <p:spPr>
          <a:xfrm>
            <a:off x="8061148" y="1616224"/>
            <a:ext cx="359999" cy="599"/>
          </a:xfrm>
          <a:prstGeom prst="straightConnector1">
            <a:avLst/>
          </a:prstGeom>
          <a:noFill/>
          <a:ln w="19050" cap="flat">
            <a:solidFill>
              <a:srgbClr val="000000"/>
            </a:solidFill>
            <a:prstDash val="solid"/>
            <a:round/>
            <a:headEnd type="none" w="lg" len="lg"/>
            <a:tailEnd type="none" w="lg" len="lg"/>
          </a:ln>
        </p:spPr>
      </p:cxnSp>
      <p:pic>
        <p:nvPicPr>
          <p:cNvPr id="1320" name="Shape 1320"/>
          <p:cNvPicPr preferRelativeResize="0"/>
          <p:nvPr/>
        </p:nvPicPr>
        <p:blipFill rotWithShape="1">
          <a:blip r:embed="rId3">
            <a:alphaModFix/>
          </a:blip>
          <a:srcRect l="22811" r="29891"/>
          <a:stretch/>
        </p:blipFill>
        <p:spPr>
          <a:xfrm>
            <a:off x="6018475" y="838800"/>
            <a:ext cx="2077201" cy="3393425"/>
          </a:xfrm>
          <a:prstGeom prst="rect">
            <a:avLst/>
          </a:prstGeom>
          <a:noFill/>
          <a:ln>
            <a:noFill/>
          </a:ln>
        </p:spPr>
      </p:pic>
      <p:sp>
        <p:nvSpPr>
          <p:cNvPr id="1321" name="Shape 1321"/>
          <p:cNvSpPr/>
          <p:nvPr/>
        </p:nvSpPr>
        <p:spPr>
          <a:xfrm rot="-5322059">
            <a:off x="7717750" y="2545626"/>
            <a:ext cx="264668" cy="94817"/>
          </a:xfrm>
          <a:prstGeom prst="trapezoid">
            <a:avLst>
              <a:gd name="adj" fmla="val 8106"/>
            </a:avLst>
          </a:prstGeom>
          <a:solidFill>
            <a:srgbClr val="DC9563">
              <a:alpha val="36150"/>
            </a:srgbClr>
          </a:solidFill>
          <a:ln w="9525" cap="flat">
            <a:solidFill>
              <a:srgbClr val="000000"/>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a:p>
        </p:txBody>
      </p:sp>
      <p:sp>
        <p:nvSpPr>
          <p:cNvPr id="1322" name="Shape 1322"/>
          <p:cNvSpPr txBox="1"/>
          <p:nvPr/>
        </p:nvSpPr>
        <p:spPr>
          <a:xfrm>
            <a:off x="7185725" y="3968912"/>
            <a:ext cx="1466100" cy="355200"/>
          </a:xfrm>
          <a:prstGeom prst="rect">
            <a:avLst/>
          </a:prstGeom>
          <a:noFill/>
          <a:ln>
            <a:noFill/>
          </a:ln>
        </p:spPr>
        <p:txBody>
          <a:bodyPr lIns="91425" tIns="91425" rIns="91425" bIns="91425" anchor="ctr" anchorCtr="0">
            <a:noAutofit/>
          </a:bodyPr>
          <a:lstStyle/>
          <a:p>
            <a:pPr lvl="0" algn="ctr" rtl="0">
              <a:spcBef>
                <a:spcPts val="0"/>
              </a:spcBef>
              <a:buNone/>
            </a:pPr>
            <a:r>
              <a:rPr lang="en"/>
              <a:t>Lithium-Glass</a:t>
            </a:r>
          </a:p>
        </p:txBody>
      </p:sp>
      <p:cxnSp>
        <p:nvCxnSpPr>
          <p:cNvPr id="1323" name="Shape 1323"/>
          <p:cNvCxnSpPr/>
          <p:nvPr/>
        </p:nvCxnSpPr>
        <p:spPr>
          <a:xfrm rot="10800000">
            <a:off x="7271825" y="3693962"/>
            <a:ext cx="638099" cy="371699"/>
          </a:xfrm>
          <a:prstGeom prst="straightConnector1">
            <a:avLst/>
          </a:prstGeom>
          <a:noFill/>
          <a:ln w="9525" cap="flat">
            <a:solidFill>
              <a:srgbClr val="000000"/>
            </a:solidFill>
            <a:prstDash val="solid"/>
            <a:round/>
            <a:headEnd type="none" w="lg" len="lg"/>
            <a:tailEnd type="triangle" w="lg" len="lg"/>
          </a:ln>
        </p:spPr>
      </p:cxnSp>
      <p:sp>
        <p:nvSpPr>
          <p:cNvPr id="1324" name="Shape 1324"/>
          <p:cNvSpPr txBox="1"/>
          <p:nvPr/>
        </p:nvSpPr>
        <p:spPr>
          <a:xfrm>
            <a:off x="4818450" y="1310400"/>
            <a:ext cx="1466100" cy="355200"/>
          </a:xfrm>
          <a:prstGeom prst="rect">
            <a:avLst/>
          </a:prstGeom>
          <a:noFill/>
          <a:ln>
            <a:noFill/>
          </a:ln>
        </p:spPr>
        <p:txBody>
          <a:bodyPr lIns="91425" tIns="91425" rIns="91425" bIns="91425" anchor="ctr" anchorCtr="0">
            <a:noAutofit/>
          </a:bodyPr>
          <a:lstStyle/>
          <a:p>
            <a:pPr lvl="0" algn="ctr" rtl="0">
              <a:spcBef>
                <a:spcPts val="0"/>
              </a:spcBef>
              <a:buNone/>
            </a:pPr>
            <a:r>
              <a:rPr lang="en"/>
              <a:t>Borated Plastic</a:t>
            </a:r>
          </a:p>
        </p:txBody>
      </p:sp>
      <p:sp>
        <p:nvSpPr>
          <p:cNvPr id="1325" name="Shape 1325"/>
          <p:cNvSpPr txBox="1"/>
          <p:nvPr/>
        </p:nvSpPr>
        <p:spPr>
          <a:xfrm>
            <a:off x="3424875" y="3528062"/>
            <a:ext cx="1927799" cy="355200"/>
          </a:xfrm>
          <a:prstGeom prst="rect">
            <a:avLst/>
          </a:prstGeom>
          <a:noFill/>
          <a:ln>
            <a:noFill/>
          </a:ln>
        </p:spPr>
        <p:txBody>
          <a:bodyPr lIns="91425" tIns="91425" rIns="91425" bIns="91425" anchor="ctr" anchorCtr="0">
            <a:noAutofit/>
          </a:bodyPr>
          <a:lstStyle/>
          <a:p>
            <a:pPr lvl="0" algn="ctr" rtl="0">
              <a:spcBef>
                <a:spcPts val="0"/>
              </a:spcBef>
              <a:buNone/>
            </a:pPr>
            <a:r>
              <a:rPr lang="en"/>
              <a:t>Fast Neutrons</a:t>
            </a:r>
          </a:p>
        </p:txBody>
      </p:sp>
      <p:sp>
        <p:nvSpPr>
          <p:cNvPr id="1326" name="Shape 1326"/>
          <p:cNvSpPr txBox="1"/>
          <p:nvPr/>
        </p:nvSpPr>
        <p:spPr>
          <a:xfrm>
            <a:off x="2722900" y="2223037"/>
            <a:ext cx="1828800" cy="355200"/>
          </a:xfrm>
          <a:prstGeom prst="rect">
            <a:avLst/>
          </a:prstGeom>
          <a:noFill/>
          <a:ln>
            <a:noFill/>
          </a:ln>
        </p:spPr>
        <p:txBody>
          <a:bodyPr lIns="91425" tIns="91425" rIns="91425" bIns="91425" anchor="ctr" anchorCtr="0">
            <a:noAutofit/>
          </a:bodyPr>
          <a:lstStyle/>
          <a:p>
            <a:pPr lvl="0" algn="ctr" rtl="0">
              <a:spcBef>
                <a:spcPts val="0"/>
              </a:spcBef>
              <a:buNone/>
            </a:pPr>
            <a:r>
              <a:rPr lang="en"/>
              <a:t>Thermal Neutrons</a:t>
            </a:r>
          </a:p>
        </p:txBody>
      </p:sp>
      <p:sp>
        <p:nvSpPr>
          <p:cNvPr id="1327" name="Shape 1327"/>
          <p:cNvSpPr/>
          <p:nvPr/>
        </p:nvSpPr>
        <p:spPr>
          <a:xfrm rot="349162">
            <a:off x="4440489" y="2368494"/>
            <a:ext cx="1975088" cy="187481"/>
          </a:xfrm>
          <a:custGeom>
            <a:avLst/>
            <a:gdLst/>
            <a:ahLst/>
            <a:cxnLst/>
            <a:rect l="0" t="0" r="0" b="0"/>
            <a:pathLst>
              <a:path w="46817" h="17330" extrusionOk="0">
                <a:moveTo>
                  <a:pt x="0" y="12160"/>
                </a:moveTo>
                <a:cubicBezTo>
                  <a:pt x="4591" y="7798"/>
                  <a:pt x="8304" y="-263"/>
                  <a:pt x="14630" y="38"/>
                </a:cubicBezTo>
                <a:cubicBezTo>
                  <a:pt x="18559" y="225"/>
                  <a:pt x="17203" y="7533"/>
                  <a:pt x="19228" y="10906"/>
                </a:cubicBezTo>
                <a:cubicBezTo>
                  <a:pt x="19626" y="11570"/>
                  <a:pt x="19058" y="6649"/>
                  <a:pt x="21319" y="2128"/>
                </a:cubicBezTo>
                <a:cubicBezTo>
                  <a:pt x="22110" y="544"/>
                  <a:pt x="25526" y="18403"/>
                  <a:pt x="26753" y="17177"/>
                </a:cubicBezTo>
                <a:cubicBezTo>
                  <a:pt x="44883" y="-953"/>
                  <a:pt x="16619" y="19126"/>
                  <a:pt x="30933" y="3382"/>
                </a:cubicBezTo>
                <a:cubicBezTo>
                  <a:pt x="33532" y="522"/>
                  <a:pt x="35011" y="17581"/>
                  <a:pt x="35949" y="13833"/>
                </a:cubicBezTo>
                <a:cubicBezTo>
                  <a:pt x="36962" y="9777"/>
                  <a:pt x="34627" y="5257"/>
                  <a:pt x="35949" y="1292"/>
                </a:cubicBezTo>
                <a:cubicBezTo>
                  <a:pt x="36895" y="-1546"/>
                  <a:pt x="36596" y="4213"/>
                  <a:pt x="37203" y="7144"/>
                </a:cubicBezTo>
                <a:cubicBezTo>
                  <a:pt x="37850" y="10275"/>
                  <a:pt x="36432" y="10940"/>
                  <a:pt x="38457" y="13415"/>
                </a:cubicBezTo>
                <a:cubicBezTo>
                  <a:pt x="40299" y="15666"/>
                  <a:pt x="43936" y="11317"/>
                  <a:pt x="46817" y="10906"/>
                </a:cubicBezTo>
              </a:path>
            </a:pathLst>
          </a:custGeom>
          <a:noFill/>
          <a:ln w="19050" cap="flat">
            <a:solidFill>
              <a:srgbClr val="A2C4C9"/>
            </a:solidFill>
            <a:prstDash val="solid"/>
            <a:round/>
            <a:headEnd type="oval" w="lg" len="lg"/>
            <a:tailEnd type="stealth" w="lg" len="lg"/>
          </a:ln>
        </p:spPr>
      </p:sp>
      <p:sp>
        <p:nvSpPr>
          <p:cNvPr id="1328" name="Shape 1328"/>
          <p:cNvSpPr/>
          <p:nvPr/>
        </p:nvSpPr>
        <p:spPr>
          <a:xfrm rot="-3167566">
            <a:off x="6881881" y="2355361"/>
            <a:ext cx="572535" cy="107966"/>
          </a:xfrm>
          <a:custGeom>
            <a:avLst/>
            <a:gdLst/>
            <a:ahLst/>
            <a:cxnLst/>
            <a:rect l="0" t="0" r="0" b="0"/>
            <a:pathLst>
              <a:path w="46817" h="17330" extrusionOk="0">
                <a:moveTo>
                  <a:pt x="0" y="12160"/>
                </a:moveTo>
                <a:cubicBezTo>
                  <a:pt x="4591" y="7798"/>
                  <a:pt x="8304" y="-263"/>
                  <a:pt x="14630" y="38"/>
                </a:cubicBezTo>
                <a:cubicBezTo>
                  <a:pt x="18559" y="225"/>
                  <a:pt x="17203" y="7533"/>
                  <a:pt x="19228" y="10906"/>
                </a:cubicBezTo>
                <a:cubicBezTo>
                  <a:pt x="19626" y="11570"/>
                  <a:pt x="19058" y="6649"/>
                  <a:pt x="21319" y="2128"/>
                </a:cubicBezTo>
                <a:cubicBezTo>
                  <a:pt x="22110" y="544"/>
                  <a:pt x="25526" y="18403"/>
                  <a:pt x="26753" y="17177"/>
                </a:cubicBezTo>
                <a:cubicBezTo>
                  <a:pt x="44883" y="-953"/>
                  <a:pt x="16619" y="19126"/>
                  <a:pt x="30933" y="3382"/>
                </a:cubicBezTo>
                <a:cubicBezTo>
                  <a:pt x="33532" y="522"/>
                  <a:pt x="35011" y="17581"/>
                  <a:pt x="35949" y="13833"/>
                </a:cubicBezTo>
                <a:cubicBezTo>
                  <a:pt x="36962" y="9777"/>
                  <a:pt x="34627" y="5257"/>
                  <a:pt x="35949" y="1292"/>
                </a:cubicBezTo>
                <a:cubicBezTo>
                  <a:pt x="36895" y="-1546"/>
                  <a:pt x="36596" y="4213"/>
                  <a:pt x="37203" y="7144"/>
                </a:cubicBezTo>
                <a:cubicBezTo>
                  <a:pt x="37850" y="10275"/>
                  <a:pt x="36432" y="10940"/>
                  <a:pt x="38457" y="13415"/>
                </a:cubicBezTo>
                <a:cubicBezTo>
                  <a:pt x="40299" y="15666"/>
                  <a:pt x="43936" y="11317"/>
                  <a:pt x="46817" y="10906"/>
                </a:cubicBezTo>
              </a:path>
            </a:pathLst>
          </a:custGeom>
          <a:noFill/>
          <a:ln w="19050" cap="flat">
            <a:solidFill>
              <a:srgbClr val="76A5AF"/>
            </a:solidFill>
            <a:prstDash val="solid"/>
            <a:round/>
            <a:headEnd type="oval" w="lg" len="lg"/>
            <a:tailEnd type="stealth" w="lg" len="lg"/>
          </a:ln>
        </p:spPr>
      </p:sp>
      <p:sp>
        <p:nvSpPr>
          <p:cNvPr id="1329" name="Shape 1329"/>
          <p:cNvSpPr/>
          <p:nvPr/>
        </p:nvSpPr>
        <p:spPr>
          <a:xfrm rot="6541860">
            <a:off x="7080423" y="3259826"/>
            <a:ext cx="565686" cy="119160"/>
          </a:xfrm>
          <a:custGeom>
            <a:avLst/>
            <a:gdLst/>
            <a:ahLst/>
            <a:cxnLst/>
            <a:rect l="0" t="0" r="0" b="0"/>
            <a:pathLst>
              <a:path w="46817" h="17330" extrusionOk="0">
                <a:moveTo>
                  <a:pt x="0" y="12160"/>
                </a:moveTo>
                <a:cubicBezTo>
                  <a:pt x="4591" y="7798"/>
                  <a:pt x="8304" y="-263"/>
                  <a:pt x="14630" y="38"/>
                </a:cubicBezTo>
                <a:cubicBezTo>
                  <a:pt x="18559" y="225"/>
                  <a:pt x="17203" y="7533"/>
                  <a:pt x="19228" y="10906"/>
                </a:cubicBezTo>
                <a:cubicBezTo>
                  <a:pt x="19626" y="11570"/>
                  <a:pt x="19058" y="6649"/>
                  <a:pt x="21319" y="2128"/>
                </a:cubicBezTo>
                <a:cubicBezTo>
                  <a:pt x="22110" y="544"/>
                  <a:pt x="25526" y="18403"/>
                  <a:pt x="26753" y="17177"/>
                </a:cubicBezTo>
                <a:cubicBezTo>
                  <a:pt x="44883" y="-953"/>
                  <a:pt x="16619" y="19126"/>
                  <a:pt x="30933" y="3382"/>
                </a:cubicBezTo>
                <a:cubicBezTo>
                  <a:pt x="33532" y="522"/>
                  <a:pt x="35011" y="17581"/>
                  <a:pt x="35949" y="13833"/>
                </a:cubicBezTo>
                <a:cubicBezTo>
                  <a:pt x="36962" y="9777"/>
                  <a:pt x="34627" y="5257"/>
                  <a:pt x="35949" y="1292"/>
                </a:cubicBezTo>
                <a:cubicBezTo>
                  <a:pt x="36895" y="-1546"/>
                  <a:pt x="36596" y="4213"/>
                  <a:pt x="37203" y="7144"/>
                </a:cubicBezTo>
                <a:cubicBezTo>
                  <a:pt x="37850" y="10275"/>
                  <a:pt x="36432" y="10940"/>
                  <a:pt x="38457" y="13415"/>
                </a:cubicBezTo>
                <a:cubicBezTo>
                  <a:pt x="40299" y="15666"/>
                  <a:pt x="43936" y="11317"/>
                  <a:pt x="46817" y="10906"/>
                </a:cubicBezTo>
              </a:path>
            </a:pathLst>
          </a:custGeom>
          <a:noFill/>
          <a:ln w="19050" cap="flat">
            <a:solidFill>
              <a:srgbClr val="A2C4C9"/>
            </a:solidFill>
            <a:prstDash val="solid"/>
            <a:round/>
            <a:headEnd type="oval" w="lg" len="lg"/>
            <a:tailEnd type="stealth" w="lg" len="lg"/>
          </a:ln>
        </p:spPr>
      </p:sp>
      <p:sp>
        <p:nvSpPr>
          <p:cNvPr id="1330" name="Shape 1330"/>
          <p:cNvSpPr/>
          <p:nvPr/>
        </p:nvSpPr>
        <p:spPr>
          <a:xfrm rot="-8383436" flipH="1">
            <a:off x="6930679" y="2835740"/>
            <a:ext cx="545679" cy="95137"/>
          </a:xfrm>
          <a:custGeom>
            <a:avLst/>
            <a:gdLst/>
            <a:ahLst/>
            <a:cxnLst/>
            <a:rect l="0" t="0" r="0" b="0"/>
            <a:pathLst>
              <a:path w="46817" h="17330" extrusionOk="0">
                <a:moveTo>
                  <a:pt x="0" y="12160"/>
                </a:moveTo>
                <a:cubicBezTo>
                  <a:pt x="4591" y="7798"/>
                  <a:pt x="8304" y="-263"/>
                  <a:pt x="14630" y="38"/>
                </a:cubicBezTo>
                <a:cubicBezTo>
                  <a:pt x="18559" y="225"/>
                  <a:pt x="17203" y="7533"/>
                  <a:pt x="19228" y="10906"/>
                </a:cubicBezTo>
                <a:cubicBezTo>
                  <a:pt x="19626" y="11570"/>
                  <a:pt x="19058" y="6649"/>
                  <a:pt x="21319" y="2128"/>
                </a:cubicBezTo>
                <a:cubicBezTo>
                  <a:pt x="22110" y="544"/>
                  <a:pt x="25526" y="18403"/>
                  <a:pt x="26753" y="17177"/>
                </a:cubicBezTo>
                <a:cubicBezTo>
                  <a:pt x="44883" y="-953"/>
                  <a:pt x="16619" y="19126"/>
                  <a:pt x="30933" y="3382"/>
                </a:cubicBezTo>
                <a:cubicBezTo>
                  <a:pt x="33532" y="522"/>
                  <a:pt x="35011" y="17581"/>
                  <a:pt x="35949" y="13833"/>
                </a:cubicBezTo>
                <a:cubicBezTo>
                  <a:pt x="36962" y="9777"/>
                  <a:pt x="34627" y="5257"/>
                  <a:pt x="35949" y="1292"/>
                </a:cubicBezTo>
                <a:cubicBezTo>
                  <a:pt x="36895" y="-1546"/>
                  <a:pt x="36596" y="4213"/>
                  <a:pt x="37203" y="7144"/>
                </a:cubicBezTo>
                <a:cubicBezTo>
                  <a:pt x="37850" y="10275"/>
                  <a:pt x="36432" y="10940"/>
                  <a:pt x="38457" y="13415"/>
                </a:cubicBezTo>
                <a:cubicBezTo>
                  <a:pt x="40299" y="15666"/>
                  <a:pt x="43936" y="11317"/>
                  <a:pt x="46817" y="10906"/>
                </a:cubicBezTo>
              </a:path>
            </a:pathLst>
          </a:custGeom>
          <a:noFill/>
          <a:ln w="19050" cap="flat">
            <a:solidFill>
              <a:srgbClr val="76A5AF"/>
            </a:solidFill>
            <a:prstDash val="solid"/>
            <a:round/>
            <a:headEnd type="oval" w="lg" len="lg"/>
            <a:tailEnd type="stealth" w="lg" len="lg"/>
          </a:ln>
        </p:spPr>
      </p:sp>
      <p:sp>
        <p:nvSpPr>
          <p:cNvPr id="1331" name="Shape 1331"/>
          <p:cNvSpPr/>
          <p:nvPr/>
        </p:nvSpPr>
        <p:spPr>
          <a:xfrm>
            <a:off x="6502975" y="1577037"/>
            <a:ext cx="1207184" cy="517354"/>
          </a:xfrm>
          <a:custGeom>
            <a:avLst/>
            <a:gdLst/>
            <a:ahLst/>
            <a:cxnLst/>
            <a:rect l="0" t="0" r="0" b="0"/>
            <a:pathLst>
              <a:path w="43810" h="19752" extrusionOk="0">
                <a:moveTo>
                  <a:pt x="885" y="19752"/>
                </a:moveTo>
                <a:cubicBezTo>
                  <a:pt x="646" y="18562"/>
                  <a:pt x="-428" y="17203"/>
                  <a:pt x="214" y="16175"/>
                </a:cubicBezTo>
                <a:cubicBezTo>
                  <a:pt x="368" y="15928"/>
                  <a:pt x="2597" y="16622"/>
                  <a:pt x="4685" y="15057"/>
                </a:cubicBezTo>
                <a:cubicBezTo>
                  <a:pt x="5579" y="14386"/>
                  <a:pt x="1814" y="11659"/>
                  <a:pt x="2673" y="12375"/>
                </a:cubicBezTo>
                <a:cubicBezTo>
                  <a:pt x="4135" y="13593"/>
                  <a:pt x="3900" y="13938"/>
                  <a:pt x="5580" y="14834"/>
                </a:cubicBezTo>
                <a:cubicBezTo>
                  <a:pt x="7098" y="15643"/>
                  <a:pt x="3414" y="9590"/>
                  <a:pt x="5132" y="9692"/>
                </a:cubicBezTo>
                <a:cubicBezTo>
                  <a:pt x="7278" y="9818"/>
                  <a:pt x="6870" y="11097"/>
                  <a:pt x="8933" y="11704"/>
                </a:cubicBezTo>
                <a:cubicBezTo>
                  <a:pt x="10112" y="12050"/>
                  <a:pt x="7740" y="9319"/>
                  <a:pt x="8039" y="8127"/>
                </a:cubicBezTo>
                <a:cubicBezTo>
                  <a:pt x="8767" y="5212"/>
                  <a:pt x="11671" y="2816"/>
                  <a:pt x="14522" y="1867"/>
                </a:cubicBezTo>
                <a:cubicBezTo>
                  <a:pt x="18311" y="604"/>
                  <a:pt x="22382" y="3853"/>
                  <a:pt x="26372" y="3655"/>
                </a:cubicBezTo>
                <a:cubicBezTo>
                  <a:pt x="34490" y="3250"/>
                  <a:pt x="25520" y="1033"/>
                  <a:pt x="31737" y="78"/>
                </a:cubicBezTo>
                <a:cubicBezTo>
                  <a:pt x="33763" y="-233"/>
                  <a:pt x="35676" y="1257"/>
                  <a:pt x="37550" y="2090"/>
                </a:cubicBezTo>
                <a:cubicBezTo>
                  <a:pt x="38286" y="2417"/>
                  <a:pt x="38320" y="4673"/>
                  <a:pt x="38891" y="4103"/>
                </a:cubicBezTo>
                <a:cubicBezTo>
                  <a:pt x="40107" y="2886"/>
                  <a:pt x="42140" y="2955"/>
                  <a:pt x="43810" y="2538"/>
                </a:cubicBezTo>
              </a:path>
            </a:pathLst>
          </a:custGeom>
          <a:noFill/>
          <a:ln w="19050" cap="flat">
            <a:solidFill>
              <a:srgbClr val="A61C00"/>
            </a:solidFill>
            <a:prstDash val="solid"/>
            <a:round/>
            <a:headEnd type="none" w="lg" len="lg"/>
            <a:tailEnd type="stealth" w="lg" len="lg"/>
          </a:ln>
        </p:spPr>
      </p:sp>
      <p:cxnSp>
        <p:nvCxnSpPr>
          <p:cNvPr id="1332" name="Shape 1332"/>
          <p:cNvCxnSpPr/>
          <p:nvPr/>
        </p:nvCxnSpPr>
        <p:spPr>
          <a:xfrm>
            <a:off x="5681325" y="1615900"/>
            <a:ext cx="1218900" cy="420900"/>
          </a:xfrm>
          <a:prstGeom prst="straightConnector1">
            <a:avLst/>
          </a:prstGeom>
          <a:noFill/>
          <a:ln w="9525" cap="flat">
            <a:solidFill>
              <a:srgbClr val="000000"/>
            </a:solidFill>
            <a:prstDash val="solid"/>
            <a:round/>
            <a:headEnd type="none" w="lg" len="lg"/>
            <a:tailEnd type="triangle" w="lg" len="lg"/>
          </a:ln>
        </p:spPr>
      </p:cxnSp>
      <p:sp>
        <p:nvSpPr>
          <p:cNvPr id="1333" name="Shape 1333"/>
          <p:cNvSpPr/>
          <p:nvPr/>
        </p:nvSpPr>
        <p:spPr>
          <a:xfrm rot="-5321436">
            <a:off x="7713740" y="2544929"/>
            <a:ext cx="262568" cy="98116"/>
          </a:xfrm>
          <a:prstGeom prst="trapezoid">
            <a:avLst>
              <a:gd name="adj" fmla="val 8106"/>
            </a:avLst>
          </a:prstGeom>
          <a:solidFill>
            <a:srgbClr val="DCB091"/>
          </a:solidFill>
          <a:ln>
            <a:noFill/>
          </a:ln>
        </p:spPr>
        <p:txBody>
          <a:bodyPr lIns="91425" tIns="91425" rIns="91425" bIns="91425" anchor="ctr" anchorCtr="0">
            <a:noAutofit/>
          </a:bodyPr>
          <a:lstStyle/>
          <a:p>
            <a:pPr lvl="0" rtl="0">
              <a:spcBef>
                <a:spcPts val="0"/>
              </a:spcBef>
              <a:buNone/>
            </a:pPr>
            <a:endParaRPr/>
          </a:p>
        </p:txBody>
      </p:sp>
      <p:sp>
        <p:nvSpPr>
          <p:cNvPr id="1334" name="Shape 1334"/>
          <p:cNvSpPr/>
          <p:nvPr/>
        </p:nvSpPr>
        <p:spPr>
          <a:xfrm rot="-5326627">
            <a:off x="7740254" y="2559626"/>
            <a:ext cx="182741" cy="70522"/>
          </a:xfrm>
          <a:prstGeom prst="trapezoid">
            <a:avLst>
              <a:gd name="adj" fmla="val 8106"/>
            </a:avLst>
          </a:prstGeom>
          <a:solidFill>
            <a:srgbClr val="999999"/>
          </a:solidFill>
          <a:ln>
            <a:noFill/>
          </a:ln>
        </p:spPr>
        <p:txBody>
          <a:bodyPr lIns="91425" tIns="91425" rIns="91425" bIns="91425" anchor="ctr" anchorCtr="0">
            <a:noAutofit/>
          </a:bodyPr>
          <a:lstStyle/>
          <a:p>
            <a:pPr>
              <a:spcBef>
                <a:spcPts val="0"/>
              </a:spcBef>
              <a:buNone/>
            </a:pPr>
            <a:endParaRPr/>
          </a:p>
        </p:txBody>
      </p:sp>
      <p:cxnSp>
        <p:nvCxnSpPr>
          <p:cNvPr id="1335" name="Shape 1335"/>
          <p:cNvCxnSpPr/>
          <p:nvPr/>
        </p:nvCxnSpPr>
        <p:spPr>
          <a:xfrm>
            <a:off x="8043048" y="2513224"/>
            <a:ext cx="359999" cy="599"/>
          </a:xfrm>
          <a:prstGeom prst="straightConnector1">
            <a:avLst/>
          </a:prstGeom>
          <a:noFill/>
          <a:ln w="19050" cap="flat">
            <a:solidFill>
              <a:srgbClr val="000000"/>
            </a:solidFill>
            <a:prstDash val="solid"/>
            <a:round/>
            <a:headEnd type="none" w="lg" len="lg"/>
            <a:tailEnd type="none" w="lg" len="lg"/>
          </a:ln>
        </p:spPr>
      </p:cxnSp>
      <p:cxnSp>
        <p:nvCxnSpPr>
          <p:cNvPr id="1336" name="Shape 1336"/>
          <p:cNvCxnSpPr/>
          <p:nvPr/>
        </p:nvCxnSpPr>
        <p:spPr>
          <a:xfrm>
            <a:off x="8043048" y="2687149"/>
            <a:ext cx="359999" cy="599"/>
          </a:xfrm>
          <a:prstGeom prst="straightConnector1">
            <a:avLst/>
          </a:prstGeom>
          <a:noFill/>
          <a:ln w="19050" cap="flat">
            <a:solidFill>
              <a:srgbClr val="000000"/>
            </a:solidFill>
            <a:prstDash val="solid"/>
            <a:round/>
            <a:headEnd type="none" w="lg" len="lg"/>
            <a:tailEnd type="none" w="lg" len="lg"/>
          </a:ln>
        </p:spPr>
      </p:cxnSp>
      <p:sp>
        <p:nvSpPr>
          <p:cNvPr id="1337" name="Shape 1337"/>
          <p:cNvSpPr/>
          <p:nvPr/>
        </p:nvSpPr>
        <p:spPr>
          <a:xfrm rot="-5317335">
            <a:off x="7662090" y="3400001"/>
            <a:ext cx="237068" cy="182171"/>
          </a:xfrm>
          <a:prstGeom prst="trapezoid">
            <a:avLst>
              <a:gd name="adj" fmla="val 8106"/>
            </a:avLst>
          </a:prstGeom>
          <a:solidFill>
            <a:srgbClr val="DCB091"/>
          </a:solidFill>
          <a:ln w="9525" cap="flat">
            <a:solidFill>
              <a:srgbClr val="00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338" name="Shape 1338"/>
          <p:cNvSpPr/>
          <p:nvPr/>
        </p:nvSpPr>
        <p:spPr>
          <a:xfrm rot="-5324381">
            <a:off x="7705575" y="3445618"/>
            <a:ext cx="150036" cy="90931"/>
          </a:xfrm>
          <a:prstGeom prst="trapezoid">
            <a:avLst>
              <a:gd name="adj" fmla="val 8106"/>
            </a:avLst>
          </a:prstGeom>
          <a:solidFill>
            <a:srgbClr val="999999"/>
          </a:solidFill>
          <a:ln>
            <a:noFill/>
          </a:ln>
        </p:spPr>
        <p:txBody>
          <a:bodyPr lIns="91425" tIns="91425" rIns="91425" bIns="91425" anchor="ctr" anchorCtr="0">
            <a:noAutofit/>
          </a:bodyPr>
          <a:lstStyle/>
          <a:p>
            <a:pPr>
              <a:spcBef>
                <a:spcPts val="0"/>
              </a:spcBef>
              <a:buNone/>
            </a:pPr>
            <a:endParaRPr/>
          </a:p>
        </p:txBody>
      </p:sp>
      <p:cxnSp>
        <p:nvCxnSpPr>
          <p:cNvPr id="1339" name="Shape 1339"/>
          <p:cNvCxnSpPr/>
          <p:nvPr/>
        </p:nvCxnSpPr>
        <p:spPr>
          <a:xfrm>
            <a:off x="8021923" y="3466149"/>
            <a:ext cx="214200" cy="1500"/>
          </a:xfrm>
          <a:prstGeom prst="straightConnector1">
            <a:avLst/>
          </a:prstGeom>
          <a:noFill/>
          <a:ln w="19050" cap="flat">
            <a:solidFill>
              <a:srgbClr val="000000"/>
            </a:solidFill>
            <a:prstDash val="solid"/>
            <a:round/>
            <a:headEnd type="none" w="lg" len="lg"/>
            <a:tailEnd type="none" w="lg" len="lg"/>
          </a:ln>
        </p:spPr>
      </p:cxnSp>
      <p:cxnSp>
        <p:nvCxnSpPr>
          <p:cNvPr id="1340" name="Shape 1340"/>
          <p:cNvCxnSpPr/>
          <p:nvPr/>
        </p:nvCxnSpPr>
        <p:spPr>
          <a:xfrm>
            <a:off x="8021923" y="3521474"/>
            <a:ext cx="359999" cy="599"/>
          </a:xfrm>
          <a:prstGeom prst="straightConnector1">
            <a:avLst/>
          </a:prstGeom>
          <a:noFill/>
          <a:ln w="19050" cap="flat">
            <a:solidFill>
              <a:srgbClr val="000000"/>
            </a:solidFill>
            <a:prstDash val="solid"/>
            <a:round/>
            <a:headEnd type="none" w="lg" len="lg"/>
            <a:tailEnd type="none" w="lg" len="lg"/>
          </a:ln>
        </p:spPr>
      </p:cxnSp>
      <p:sp>
        <p:nvSpPr>
          <p:cNvPr id="1341" name="Shape 1341"/>
          <p:cNvSpPr/>
          <p:nvPr/>
        </p:nvSpPr>
        <p:spPr>
          <a:xfrm rot="-5317335">
            <a:off x="7704990" y="1526264"/>
            <a:ext cx="237068" cy="182171"/>
          </a:xfrm>
          <a:prstGeom prst="trapezoid">
            <a:avLst>
              <a:gd name="adj" fmla="val 8106"/>
            </a:avLst>
          </a:prstGeom>
          <a:solidFill>
            <a:srgbClr val="DCB091"/>
          </a:solidFill>
          <a:ln w="9525" cap="flat">
            <a:solidFill>
              <a:srgbClr val="00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342" name="Shape 1342"/>
          <p:cNvSpPr/>
          <p:nvPr/>
        </p:nvSpPr>
        <p:spPr>
          <a:xfrm rot="-5324381">
            <a:off x="7745606" y="1568868"/>
            <a:ext cx="150036" cy="96937"/>
          </a:xfrm>
          <a:prstGeom prst="trapezoid">
            <a:avLst>
              <a:gd name="adj" fmla="val 8106"/>
            </a:avLst>
          </a:prstGeom>
          <a:solidFill>
            <a:srgbClr val="999999"/>
          </a:solidFill>
          <a:ln>
            <a:noFill/>
          </a:ln>
        </p:spPr>
        <p:txBody>
          <a:bodyPr lIns="91425" tIns="91425" rIns="91425" bIns="91425" anchor="ctr" anchorCtr="0">
            <a:noAutofit/>
          </a:bodyPr>
          <a:lstStyle/>
          <a:p>
            <a:pPr>
              <a:spcBef>
                <a:spcPts val="0"/>
              </a:spcBef>
              <a:buNone/>
            </a:pPr>
            <a:endParaRPr/>
          </a:p>
        </p:txBody>
      </p:sp>
      <p:sp>
        <p:nvSpPr>
          <p:cNvPr id="1343" name="Shape 1343"/>
          <p:cNvSpPr/>
          <p:nvPr/>
        </p:nvSpPr>
        <p:spPr>
          <a:xfrm rot="-776142">
            <a:off x="7142943" y="2560121"/>
            <a:ext cx="612936" cy="97730"/>
          </a:xfrm>
          <a:custGeom>
            <a:avLst/>
            <a:gdLst/>
            <a:ahLst/>
            <a:cxnLst/>
            <a:rect l="0" t="0" r="0" b="0"/>
            <a:pathLst>
              <a:path w="34671" h="18669" extrusionOk="0">
                <a:moveTo>
                  <a:pt x="0" y="0"/>
                </a:moveTo>
                <a:cubicBezTo>
                  <a:pt x="167" y="1841"/>
                  <a:pt x="-259" y="4847"/>
                  <a:pt x="1524" y="5334"/>
                </a:cubicBezTo>
                <a:cubicBezTo>
                  <a:pt x="3812" y="5958"/>
                  <a:pt x="8021" y="1084"/>
                  <a:pt x="8382" y="3429"/>
                </a:cubicBezTo>
                <a:cubicBezTo>
                  <a:pt x="9080" y="7969"/>
                  <a:pt x="7982" y="10413"/>
                  <a:pt x="8382" y="11811"/>
                </a:cubicBezTo>
                <a:cubicBezTo>
                  <a:pt x="8933" y="13741"/>
                  <a:pt x="11915" y="6962"/>
                  <a:pt x="13335" y="8382"/>
                </a:cubicBezTo>
                <a:cubicBezTo>
                  <a:pt x="14990" y="10037"/>
                  <a:pt x="14083" y="13908"/>
                  <a:pt x="15240" y="13716"/>
                </a:cubicBezTo>
                <a:cubicBezTo>
                  <a:pt x="16712" y="13470"/>
                  <a:pt x="17524" y="9649"/>
                  <a:pt x="17907" y="10287"/>
                </a:cubicBezTo>
                <a:cubicBezTo>
                  <a:pt x="18930" y="11992"/>
                  <a:pt x="17559" y="14798"/>
                  <a:pt x="18288" y="14859"/>
                </a:cubicBezTo>
                <a:cubicBezTo>
                  <a:pt x="20652" y="15056"/>
                  <a:pt x="22773" y="12954"/>
                  <a:pt x="25146" y="12954"/>
                </a:cubicBezTo>
                <a:cubicBezTo>
                  <a:pt x="25654" y="12954"/>
                  <a:pt x="23114" y="16002"/>
                  <a:pt x="23622" y="16002"/>
                </a:cubicBezTo>
                <a:cubicBezTo>
                  <a:pt x="27410" y="16002"/>
                  <a:pt x="31076" y="17470"/>
                  <a:pt x="34671" y="18669"/>
                </a:cubicBezTo>
              </a:path>
            </a:pathLst>
          </a:custGeom>
          <a:noFill/>
          <a:ln w="19050" cap="flat">
            <a:solidFill>
              <a:srgbClr val="351C75"/>
            </a:solidFill>
            <a:prstDash val="solid"/>
            <a:round/>
            <a:headEnd type="none" w="lg" len="lg"/>
            <a:tailEnd type="stealth" w="lg" len="lg"/>
          </a:ln>
        </p:spPr>
      </p:sp>
      <p:sp>
        <p:nvSpPr>
          <p:cNvPr id="1344" name="Shape 1344"/>
          <p:cNvSpPr/>
          <p:nvPr/>
        </p:nvSpPr>
        <p:spPr>
          <a:xfrm rot="-6517745">
            <a:off x="7052786" y="1918239"/>
            <a:ext cx="524316" cy="107975"/>
          </a:xfrm>
          <a:custGeom>
            <a:avLst/>
            <a:gdLst/>
            <a:ahLst/>
            <a:cxnLst/>
            <a:rect l="0" t="0" r="0" b="0"/>
            <a:pathLst>
              <a:path w="46817" h="17330" extrusionOk="0">
                <a:moveTo>
                  <a:pt x="0" y="12160"/>
                </a:moveTo>
                <a:cubicBezTo>
                  <a:pt x="4591" y="7798"/>
                  <a:pt x="8304" y="-263"/>
                  <a:pt x="14630" y="38"/>
                </a:cubicBezTo>
                <a:cubicBezTo>
                  <a:pt x="18559" y="225"/>
                  <a:pt x="17203" y="7533"/>
                  <a:pt x="19228" y="10906"/>
                </a:cubicBezTo>
                <a:cubicBezTo>
                  <a:pt x="19626" y="11570"/>
                  <a:pt x="19058" y="6649"/>
                  <a:pt x="21319" y="2128"/>
                </a:cubicBezTo>
                <a:cubicBezTo>
                  <a:pt x="22110" y="544"/>
                  <a:pt x="25526" y="18403"/>
                  <a:pt x="26753" y="17177"/>
                </a:cubicBezTo>
                <a:cubicBezTo>
                  <a:pt x="44883" y="-953"/>
                  <a:pt x="16619" y="19126"/>
                  <a:pt x="30933" y="3382"/>
                </a:cubicBezTo>
                <a:cubicBezTo>
                  <a:pt x="33532" y="522"/>
                  <a:pt x="35011" y="17581"/>
                  <a:pt x="35949" y="13833"/>
                </a:cubicBezTo>
                <a:cubicBezTo>
                  <a:pt x="36962" y="9777"/>
                  <a:pt x="34627" y="5257"/>
                  <a:pt x="35949" y="1292"/>
                </a:cubicBezTo>
                <a:cubicBezTo>
                  <a:pt x="36895" y="-1546"/>
                  <a:pt x="36596" y="4213"/>
                  <a:pt x="37203" y="7144"/>
                </a:cubicBezTo>
                <a:cubicBezTo>
                  <a:pt x="37850" y="10275"/>
                  <a:pt x="36432" y="10940"/>
                  <a:pt x="38457" y="13415"/>
                </a:cubicBezTo>
                <a:cubicBezTo>
                  <a:pt x="40299" y="15666"/>
                  <a:pt x="43936" y="11317"/>
                  <a:pt x="46817" y="10906"/>
                </a:cubicBezTo>
              </a:path>
            </a:pathLst>
          </a:custGeom>
          <a:noFill/>
          <a:ln w="19050" cap="flat">
            <a:solidFill>
              <a:srgbClr val="A2C4C9"/>
            </a:solidFill>
            <a:prstDash val="solid"/>
            <a:round/>
            <a:headEnd type="oval" w="lg" len="lg"/>
            <a:tailEnd type="stealth" w="lg" len="lg"/>
          </a:ln>
        </p:spPr>
      </p:sp>
      <p:sp>
        <p:nvSpPr>
          <p:cNvPr id="1345" name="Shape 1345"/>
          <p:cNvSpPr/>
          <p:nvPr/>
        </p:nvSpPr>
        <p:spPr>
          <a:xfrm rot="-10229666" flipH="1">
            <a:off x="6613862" y="3279438"/>
            <a:ext cx="1049864" cy="296746"/>
          </a:xfrm>
          <a:custGeom>
            <a:avLst/>
            <a:gdLst/>
            <a:ahLst/>
            <a:cxnLst/>
            <a:rect l="0" t="0" r="0" b="0"/>
            <a:pathLst>
              <a:path w="43810" h="19752" extrusionOk="0">
                <a:moveTo>
                  <a:pt x="885" y="19752"/>
                </a:moveTo>
                <a:cubicBezTo>
                  <a:pt x="646" y="18562"/>
                  <a:pt x="-428" y="17203"/>
                  <a:pt x="214" y="16175"/>
                </a:cubicBezTo>
                <a:cubicBezTo>
                  <a:pt x="368" y="15928"/>
                  <a:pt x="2597" y="16622"/>
                  <a:pt x="4685" y="15057"/>
                </a:cubicBezTo>
                <a:cubicBezTo>
                  <a:pt x="5579" y="14386"/>
                  <a:pt x="1814" y="11659"/>
                  <a:pt x="2673" y="12375"/>
                </a:cubicBezTo>
                <a:cubicBezTo>
                  <a:pt x="4135" y="13593"/>
                  <a:pt x="3900" y="13938"/>
                  <a:pt x="5580" y="14834"/>
                </a:cubicBezTo>
                <a:cubicBezTo>
                  <a:pt x="7098" y="15643"/>
                  <a:pt x="3414" y="9590"/>
                  <a:pt x="5132" y="9692"/>
                </a:cubicBezTo>
                <a:cubicBezTo>
                  <a:pt x="7278" y="9818"/>
                  <a:pt x="6870" y="11097"/>
                  <a:pt x="8933" y="11704"/>
                </a:cubicBezTo>
                <a:cubicBezTo>
                  <a:pt x="10112" y="12050"/>
                  <a:pt x="7740" y="9319"/>
                  <a:pt x="8039" y="8127"/>
                </a:cubicBezTo>
                <a:cubicBezTo>
                  <a:pt x="8767" y="5212"/>
                  <a:pt x="11671" y="2816"/>
                  <a:pt x="14522" y="1867"/>
                </a:cubicBezTo>
                <a:cubicBezTo>
                  <a:pt x="18311" y="604"/>
                  <a:pt x="22382" y="3853"/>
                  <a:pt x="26372" y="3655"/>
                </a:cubicBezTo>
                <a:cubicBezTo>
                  <a:pt x="34490" y="3250"/>
                  <a:pt x="25520" y="1033"/>
                  <a:pt x="31737" y="78"/>
                </a:cubicBezTo>
                <a:cubicBezTo>
                  <a:pt x="33763" y="-233"/>
                  <a:pt x="35676" y="1257"/>
                  <a:pt x="37550" y="2090"/>
                </a:cubicBezTo>
                <a:cubicBezTo>
                  <a:pt x="38286" y="2417"/>
                  <a:pt x="38320" y="4673"/>
                  <a:pt x="38891" y="4103"/>
                </a:cubicBezTo>
                <a:cubicBezTo>
                  <a:pt x="40107" y="2886"/>
                  <a:pt x="42140" y="2955"/>
                  <a:pt x="43810" y="2538"/>
                </a:cubicBezTo>
              </a:path>
            </a:pathLst>
          </a:custGeom>
          <a:noFill/>
          <a:ln w="19050" cap="flat">
            <a:solidFill>
              <a:srgbClr val="A61C00"/>
            </a:solidFill>
            <a:prstDash val="solid"/>
            <a:round/>
            <a:headEnd type="none" w="lg" len="lg"/>
            <a:tailEnd type="stealth" w="lg" len="lg"/>
          </a:ln>
        </p:spPr>
      </p:sp>
      <p:sp>
        <p:nvSpPr>
          <p:cNvPr id="1346" name="Shape 1346"/>
          <p:cNvSpPr/>
          <p:nvPr/>
        </p:nvSpPr>
        <p:spPr>
          <a:xfrm>
            <a:off x="6432636" y="2083562"/>
            <a:ext cx="81575" cy="276225"/>
          </a:xfrm>
          <a:custGeom>
            <a:avLst/>
            <a:gdLst/>
            <a:ahLst/>
            <a:cxnLst/>
            <a:rect l="0" t="0" r="0" b="0"/>
            <a:pathLst>
              <a:path w="3263" h="11049" extrusionOk="0">
                <a:moveTo>
                  <a:pt x="1944" y="11049"/>
                </a:moveTo>
                <a:cubicBezTo>
                  <a:pt x="816" y="9169"/>
                  <a:pt x="1126" y="5553"/>
                  <a:pt x="3087" y="4572"/>
                </a:cubicBezTo>
                <a:cubicBezTo>
                  <a:pt x="4102" y="4063"/>
                  <a:pt x="164" y="4176"/>
                  <a:pt x="39" y="3048"/>
                </a:cubicBezTo>
                <a:cubicBezTo>
                  <a:pt x="-115" y="1663"/>
                  <a:pt x="1523" y="228"/>
                  <a:pt x="2897" y="0"/>
                </a:cubicBezTo>
              </a:path>
            </a:pathLst>
          </a:custGeom>
          <a:noFill/>
          <a:ln w="19050" cap="flat">
            <a:solidFill>
              <a:srgbClr val="A61C00"/>
            </a:solidFill>
            <a:prstDash val="solid"/>
            <a:round/>
            <a:headEnd type="none" w="lg" len="lg"/>
            <a:tailEnd type="none" w="lg" len="lg"/>
          </a:ln>
        </p:spPr>
      </p:sp>
      <p:sp>
        <p:nvSpPr>
          <p:cNvPr id="1347" name="Shape 1347"/>
          <p:cNvSpPr/>
          <p:nvPr/>
        </p:nvSpPr>
        <p:spPr>
          <a:xfrm>
            <a:off x="6445829" y="2453920"/>
            <a:ext cx="256025" cy="750075"/>
          </a:xfrm>
          <a:custGeom>
            <a:avLst/>
            <a:gdLst/>
            <a:ahLst/>
            <a:cxnLst/>
            <a:rect l="0" t="0" r="0" b="0"/>
            <a:pathLst>
              <a:path w="10241" h="30003" extrusionOk="0">
                <a:moveTo>
                  <a:pt x="845" y="45"/>
                </a:moveTo>
                <a:cubicBezTo>
                  <a:pt x="2083" y="235"/>
                  <a:pt x="2342" y="-356"/>
                  <a:pt x="3321" y="426"/>
                </a:cubicBezTo>
                <a:cubicBezTo>
                  <a:pt x="4548" y="1408"/>
                  <a:pt x="786" y="2449"/>
                  <a:pt x="83" y="3855"/>
                </a:cubicBezTo>
                <a:cubicBezTo>
                  <a:pt x="-491" y="5003"/>
                  <a:pt x="2824" y="3713"/>
                  <a:pt x="3893" y="4426"/>
                </a:cubicBezTo>
                <a:cubicBezTo>
                  <a:pt x="5524" y="5513"/>
                  <a:pt x="573" y="7990"/>
                  <a:pt x="1416" y="9760"/>
                </a:cubicBezTo>
                <a:cubicBezTo>
                  <a:pt x="2042" y="11075"/>
                  <a:pt x="605" y="12156"/>
                  <a:pt x="1988" y="12618"/>
                </a:cubicBezTo>
                <a:cubicBezTo>
                  <a:pt x="3318" y="13062"/>
                  <a:pt x="2598" y="9418"/>
                  <a:pt x="1607" y="8427"/>
                </a:cubicBezTo>
                <a:cubicBezTo>
                  <a:pt x="1277" y="8097"/>
                  <a:pt x="3893" y="12805"/>
                  <a:pt x="3893" y="13570"/>
                </a:cubicBezTo>
                <a:cubicBezTo>
                  <a:pt x="3893" y="15052"/>
                  <a:pt x="-305" y="15874"/>
                  <a:pt x="845" y="16809"/>
                </a:cubicBezTo>
                <a:cubicBezTo>
                  <a:pt x="2870" y="18455"/>
                  <a:pt x="5727" y="18710"/>
                  <a:pt x="8274" y="19285"/>
                </a:cubicBezTo>
                <a:cubicBezTo>
                  <a:pt x="9130" y="19478"/>
                  <a:pt x="10804" y="19339"/>
                  <a:pt x="9989" y="19666"/>
                </a:cubicBezTo>
                <a:cubicBezTo>
                  <a:pt x="8007" y="20459"/>
                  <a:pt x="3636" y="20055"/>
                  <a:pt x="4083" y="22143"/>
                </a:cubicBezTo>
                <a:cubicBezTo>
                  <a:pt x="4678" y="24923"/>
                  <a:pt x="4697" y="30356"/>
                  <a:pt x="7512" y="29953"/>
                </a:cubicBezTo>
              </a:path>
            </a:pathLst>
          </a:custGeom>
          <a:noFill/>
          <a:ln w="19050" cap="flat">
            <a:solidFill>
              <a:srgbClr val="A61C00"/>
            </a:solidFill>
            <a:prstDash val="solid"/>
            <a:round/>
            <a:headEnd type="none" w="lg" len="lg"/>
            <a:tailEnd type="none" w="lg" len="lg"/>
          </a:ln>
        </p:spPr>
      </p:sp>
      <p:sp>
        <p:nvSpPr>
          <p:cNvPr id="1348" name="Shape 1348"/>
          <p:cNvSpPr/>
          <p:nvPr/>
        </p:nvSpPr>
        <p:spPr>
          <a:xfrm rot="-1709500">
            <a:off x="4907210" y="2933329"/>
            <a:ext cx="2156632" cy="446762"/>
          </a:xfrm>
          <a:custGeom>
            <a:avLst/>
            <a:gdLst/>
            <a:ahLst/>
            <a:cxnLst/>
            <a:rect l="0" t="0" r="0" b="0"/>
            <a:pathLst>
              <a:path w="69807" h="23329" extrusionOk="0">
                <a:moveTo>
                  <a:pt x="0" y="14456"/>
                </a:moveTo>
                <a:cubicBezTo>
                  <a:pt x="1222" y="10544"/>
                  <a:pt x="-335" y="2752"/>
                  <a:pt x="3762" y="2752"/>
                </a:cubicBezTo>
                <a:cubicBezTo>
                  <a:pt x="5156" y="2752"/>
                  <a:pt x="7579" y="21144"/>
                  <a:pt x="7942" y="21144"/>
                </a:cubicBezTo>
                <a:cubicBezTo>
                  <a:pt x="9665" y="21144"/>
                  <a:pt x="8360" y="19472"/>
                  <a:pt x="8778" y="17800"/>
                </a:cubicBezTo>
                <a:cubicBezTo>
                  <a:pt x="9196" y="16124"/>
                  <a:pt x="12325" y="2548"/>
                  <a:pt x="12540" y="2334"/>
                </a:cubicBezTo>
                <a:cubicBezTo>
                  <a:pt x="14402" y="471"/>
                  <a:pt x="12205" y="24573"/>
                  <a:pt x="13794" y="18218"/>
                </a:cubicBezTo>
                <a:cubicBezTo>
                  <a:pt x="14933" y="13658"/>
                  <a:pt x="15483" y="8958"/>
                  <a:pt x="16720" y="4424"/>
                </a:cubicBezTo>
                <a:cubicBezTo>
                  <a:pt x="17294" y="2318"/>
                  <a:pt x="16022" y="-731"/>
                  <a:pt x="17974" y="244"/>
                </a:cubicBezTo>
                <a:cubicBezTo>
                  <a:pt x="20224" y="1369"/>
                  <a:pt x="18135" y="2756"/>
                  <a:pt x="18392" y="5260"/>
                </a:cubicBezTo>
                <a:cubicBezTo>
                  <a:pt x="18971" y="10908"/>
                  <a:pt x="18885" y="10919"/>
                  <a:pt x="19646" y="16546"/>
                </a:cubicBezTo>
                <a:cubicBezTo>
                  <a:pt x="19931" y="18658"/>
                  <a:pt x="18974" y="22233"/>
                  <a:pt x="20482" y="20726"/>
                </a:cubicBezTo>
                <a:cubicBezTo>
                  <a:pt x="22125" y="19082"/>
                  <a:pt x="22909" y="10736"/>
                  <a:pt x="24662" y="5260"/>
                </a:cubicBezTo>
                <a:cubicBezTo>
                  <a:pt x="24863" y="4630"/>
                  <a:pt x="24943" y="3359"/>
                  <a:pt x="25080" y="4006"/>
                </a:cubicBezTo>
                <a:cubicBezTo>
                  <a:pt x="25614" y="6543"/>
                  <a:pt x="27002" y="19388"/>
                  <a:pt x="27170" y="19472"/>
                </a:cubicBezTo>
                <a:cubicBezTo>
                  <a:pt x="29628" y="20701"/>
                  <a:pt x="27208" y="16668"/>
                  <a:pt x="28006" y="14038"/>
                </a:cubicBezTo>
                <a:cubicBezTo>
                  <a:pt x="29311" y="9729"/>
                  <a:pt x="29554" y="9806"/>
                  <a:pt x="31350" y="5678"/>
                </a:cubicBezTo>
                <a:cubicBezTo>
                  <a:pt x="31650" y="4986"/>
                  <a:pt x="32025" y="3687"/>
                  <a:pt x="32186" y="4424"/>
                </a:cubicBezTo>
                <a:cubicBezTo>
                  <a:pt x="33504" y="10490"/>
                  <a:pt x="30060" y="19208"/>
                  <a:pt x="35113" y="22816"/>
                </a:cubicBezTo>
                <a:cubicBezTo>
                  <a:pt x="39430" y="25899"/>
                  <a:pt x="37630" y="12507"/>
                  <a:pt x="38875" y="7350"/>
                </a:cubicBezTo>
                <a:cubicBezTo>
                  <a:pt x="39125" y="6314"/>
                  <a:pt x="39012" y="4231"/>
                  <a:pt x="39293" y="5260"/>
                </a:cubicBezTo>
                <a:cubicBezTo>
                  <a:pt x="40408" y="9348"/>
                  <a:pt x="40042" y="13779"/>
                  <a:pt x="41383" y="17800"/>
                </a:cubicBezTo>
                <a:cubicBezTo>
                  <a:pt x="41713" y="18791"/>
                  <a:pt x="41192" y="16737"/>
                  <a:pt x="41383" y="15710"/>
                </a:cubicBezTo>
                <a:cubicBezTo>
                  <a:pt x="42241" y="11073"/>
                  <a:pt x="42289" y="11078"/>
                  <a:pt x="43473" y="6514"/>
                </a:cubicBezTo>
                <a:cubicBezTo>
                  <a:pt x="43755" y="5424"/>
                  <a:pt x="43241" y="4068"/>
                  <a:pt x="44309" y="4424"/>
                </a:cubicBezTo>
                <a:cubicBezTo>
                  <a:pt x="48294" y="5752"/>
                  <a:pt x="45130" y="12785"/>
                  <a:pt x="45563" y="16964"/>
                </a:cubicBezTo>
                <a:cubicBezTo>
                  <a:pt x="45672" y="18024"/>
                  <a:pt x="45067" y="19602"/>
                  <a:pt x="45981" y="19054"/>
                </a:cubicBezTo>
                <a:cubicBezTo>
                  <a:pt x="48528" y="17525"/>
                  <a:pt x="47185" y="15967"/>
                  <a:pt x="49743" y="14456"/>
                </a:cubicBezTo>
                <a:cubicBezTo>
                  <a:pt x="55505" y="11050"/>
                  <a:pt x="63113" y="13620"/>
                  <a:pt x="69807" y="13620"/>
                </a:cubicBezTo>
              </a:path>
            </a:pathLst>
          </a:custGeom>
          <a:noFill/>
          <a:ln w="19050" cap="flat">
            <a:solidFill>
              <a:srgbClr val="134F5C"/>
            </a:solidFill>
            <a:prstDash val="solid"/>
            <a:round/>
            <a:headEnd type="oval" w="lg" len="lg"/>
            <a:tailEnd type="stealth" w="lg" len="lg"/>
          </a:ln>
        </p:spPr>
      </p:sp>
      <p:sp>
        <p:nvSpPr>
          <p:cNvPr id="1349" name="Shape 1349"/>
          <p:cNvSpPr/>
          <p:nvPr/>
        </p:nvSpPr>
        <p:spPr>
          <a:xfrm rot="5055288">
            <a:off x="7430307" y="1355459"/>
            <a:ext cx="100802" cy="517344"/>
          </a:xfrm>
          <a:custGeom>
            <a:avLst/>
            <a:gdLst/>
            <a:ahLst/>
            <a:cxnLst/>
            <a:rect l="0" t="0" r="0" b="0"/>
            <a:pathLst>
              <a:path w="3263" h="11049" extrusionOk="0">
                <a:moveTo>
                  <a:pt x="1944" y="11049"/>
                </a:moveTo>
                <a:cubicBezTo>
                  <a:pt x="816" y="9169"/>
                  <a:pt x="1126" y="5553"/>
                  <a:pt x="3087" y="4572"/>
                </a:cubicBezTo>
                <a:cubicBezTo>
                  <a:pt x="4102" y="4063"/>
                  <a:pt x="164" y="4176"/>
                  <a:pt x="39" y="3048"/>
                </a:cubicBezTo>
                <a:cubicBezTo>
                  <a:pt x="-115" y="1663"/>
                  <a:pt x="1523" y="228"/>
                  <a:pt x="2897" y="0"/>
                </a:cubicBezTo>
              </a:path>
            </a:pathLst>
          </a:custGeom>
          <a:noFill/>
          <a:ln w="19050" cap="flat">
            <a:solidFill>
              <a:srgbClr val="A61C00"/>
            </a:solidFill>
            <a:prstDash val="solid"/>
            <a:round/>
            <a:headEnd type="none" w="lg" len="lg"/>
            <a:tailEnd type="stealth" w="lg" len="lg"/>
          </a:ln>
        </p:spPr>
      </p:sp>
      <p:sp>
        <p:nvSpPr>
          <p:cNvPr id="1350" name="Shape 1350"/>
          <p:cNvSpPr/>
          <p:nvPr/>
        </p:nvSpPr>
        <p:spPr>
          <a:xfrm rot="5400000">
            <a:off x="7452383" y="3301851"/>
            <a:ext cx="81778" cy="442153"/>
          </a:xfrm>
          <a:custGeom>
            <a:avLst/>
            <a:gdLst/>
            <a:ahLst/>
            <a:cxnLst/>
            <a:rect l="0" t="0" r="0" b="0"/>
            <a:pathLst>
              <a:path w="3263" h="11049" extrusionOk="0">
                <a:moveTo>
                  <a:pt x="1944" y="11049"/>
                </a:moveTo>
                <a:cubicBezTo>
                  <a:pt x="816" y="9169"/>
                  <a:pt x="1126" y="5553"/>
                  <a:pt x="3087" y="4572"/>
                </a:cubicBezTo>
                <a:cubicBezTo>
                  <a:pt x="4102" y="4063"/>
                  <a:pt x="164" y="4176"/>
                  <a:pt x="39" y="3048"/>
                </a:cubicBezTo>
                <a:cubicBezTo>
                  <a:pt x="-115" y="1663"/>
                  <a:pt x="1523" y="228"/>
                  <a:pt x="2897" y="0"/>
                </a:cubicBezTo>
              </a:path>
            </a:pathLst>
          </a:custGeom>
          <a:noFill/>
          <a:ln w="19050" cap="flat">
            <a:solidFill>
              <a:srgbClr val="A61C00"/>
            </a:solidFill>
            <a:prstDash val="solid"/>
            <a:round/>
            <a:headEnd type="none" w="lg" len="lg"/>
            <a:tailEnd type="stealth" w="lg" len="lg"/>
          </a:ln>
        </p:spPr>
      </p:sp>
      <p:sp>
        <p:nvSpPr>
          <p:cNvPr id="1351" name="Shape 1351"/>
          <p:cNvSpPr txBox="1">
            <a:spLocks noGrp="1"/>
          </p:cNvSpPr>
          <p:nvPr>
            <p:ph type="title"/>
          </p:nvPr>
        </p:nvSpPr>
        <p:spPr>
          <a:xfrm>
            <a:off x="207950" y="187800"/>
            <a:ext cx="6165899" cy="650999"/>
          </a:xfrm>
          <a:prstGeom prst="rect">
            <a:avLst/>
          </a:prstGeom>
        </p:spPr>
        <p:txBody>
          <a:bodyPr lIns="91425" tIns="91425" rIns="91425" bIns="91425" anchor="ctr" anchorCtr="0">
            <a:noAutofit/>
          </a:bodyPr>
          <a:lstStyle/>
          <a:p>
            <a:pPr lvl="0" rtl="0">
              <a:spcBef>
                <a:spcPts val="0"/>
              </a:spcBef>
              <a:buNone/>
            </a:pPr>
            <a:r>
              <a:rPr lang="en" sz="3000"/>
              <a:t>Individual Design Contributions</a:t>
            </a:r>
          </a:p>
        </p:txBody>
      </p:sp>
      <p:sp>
        <p:nvSpPr>
          <p:cNvPr id="1352" name="Shape 1352"/>
          <p:cNvSpPr txBox="1">
            <a:spLocks noGrp="1"/>
          </p:cNvSpPr>
          <p:nvPr>
            <p:ph type="title" idx="2"/>
          </p:nvPr>
        </p:nvSpPr>
        <p:spPr>
          <a:xfrm>
            <a:off x="7090650" y="4693800"/>
            <a:ext cx="2051100" cy="449700"/>
          </a:xfrm>
          <a:prstGeom prst="rect">
            <a:avLst/>
          </a:prstGeom>
        </p:spPr>
        <p:txBody>
          <a:bodyPr lIns="91425" tIns="91425" rIns="91425" bIns="91425" anchor="ctr" anchorCtr="0">
            <a:noAutofit/>
          </a:bodyPr>
          <a:lstStyle/>
          <a:p>
            <a:pPr lvl="0" algn="r" rtl="0">
              <a:spcBef>
                <a:spcPts val="0"/>
              </a:spcBef>
              <a:buNone/>
            </a:pPr>
            <a:r>
              <a:rPr lang="en" sz="1800"/>
              <a:t>Josiah DeLange</a:t>
            </a:r>
          </a:p>
        </p:txBody>
      </p:sp>
      <p:pic>
        <p:nvPicPr>
          <p:cNvPr id="1353" name="Shape 1353"/>
          <p:cNvPicPr preferRelativeResize="0"/>
          <p:nvPr/>
        </p:nvPicPr>
        <p:blipFill>
          <a:blip r:embed="rId4">
            <a:alphaModFix/>
          </a:blip>
          <a:stretch>
            <a:fillRect/>
          </a:stretch>
        </p:blipFill>
        <p:spPr>
          <a:xfrm>
            <a:off x="381098" y="2972098"/>
            <a:ext cx="4219324" cy="577999"/>
          </a:xfrm>
          <a:prstGeom prst="rect">
            <a:avLst/>
          </a:prstGeom>
          <a:noFill/>
          <a:ln>
            <a:noFill/>
          </a:ln>
        </p:spPr>
      </p:pic>
      <p:pic>
        <p:nvPicPr>
          <p:cNvPr id="1354" name="Shape 1354"/>
          <p:cNvPicPr preferRelativeResize="0"/>
          <p:nvPr/>
        </p:nvPicPr>
        <p:blipFill>
          <a:blip r:embed="rId5">
            <a:alphaModFix/>
          </a:blip>
          <a:stretch>
            <a:fillRect/>
          </a:stretch>
        </p:blipFill>
        <p:spPr>
          <a:xfrm>
            <a:off x="207950" y="1377786"/>
            <a:ext cx="4219325" cy="771001"/>
          </a:xfrm>
          <a:prstGeom prst="rect">
            <a:avLst/>
          </a:prstGeom>
          <a:noFill/>
          <a:ln>
            <a:noFill/>
          </a:ln>
        </p:spPr>
      </p:pic>
    </p:spTree>
  </p:cSld>
  <p:clrMapOvr>
    <a:masterClrMapping/>
  </p:clrMapOvr>
  <p:transition spd="slow">
    <p:cut/>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1358"/>
        <p:cNvGrpSpPr/>
        <p:nvPr/>
      </p:nvGrpSpPr>
      <p:grpSpPr>
        <a:xfrm>
          <a:off x="0" y="0"/>
          <a:ext cx="0" cy="0"/>
          <a:chOff x="0" y="0"/>
          <a:chExt cx="0" cy="0"/>
        </a:xfrm>
      </p:grpSpPr>
      <p:sp>
        <p:nvSpPr>
          <p:cNvPr id="1359" name="Shape 1359"/>
          <p:cNvSpPr txBox="1">
            <a:spLocks noGrp="1"/>
          </p:cNvSpPr>
          <p:nvPr>
            <p:ph type="title"/>
          </p:nvPr>
        </p:nvSpPr>
        <p:spPr>
          <a:xfrm>
            <a:off x="191650" y="179550"/>
            <a:ext cx="8229600" cy="606000"/>
          </a:xfrm>
          <a:prstGeom prst="rect">
            <a:avLst/>
          </a:prstGeom>
        </p:spPr>
        <p:txBody>
          <a:bodyPr lIns="91425" tIns="91425" rIns="91425" bIns="91425" anchor="b" anchorCtr="0">
            <a:noAutofit/>
          </a:bodyPr>
          <a:lstStyle/>
          <a:p>
            <a:pPr lvl="0" rtl="0">
              <a:spcBef>
                <a:spcPts val="0"/>
              </a:spcBef>
              <a:buNone/>
            </a:pPr>
            <a:r>
              <a:rPr lang="en" sz="3000"/>
              <a:t>Formulating Design Requirements</a:t>
            </a:r>
          </a:p>
        </p:txBody>
      </p:sp>
      <p:sp>
        <p:nvSpPr>
          <p:cNvPr id="1360" name="Shape 1360"/>
          <p:cNvSpPr txBox="1">
            <a:spLocks noGrp="1"/>
          </p:cNvSpPr>
          <p:nvPr>
            <p:ph type="body" idx="1"/>
          </p:nvPr>
        </p:nvSpPr>
        <p:spPr>
          <a:xfrm>
            <a:off x="354600" y="987900"/>
            <a:ext cx="8229600" cy="3167699"/>
          </a:xfrm>
          <a:prstGeom prst="rect">
            <a:avLst/>
          </a:prstGeom>
        </p:spPr>
        <p:txBody>
          <a:bodyPr lIns="91425" tIns="91425" rIns="91425" bIns="91425" anchor="t" anchorCtr="0">
            <a:noAutofit/>
          </a:bodyPr>
          <a:lstStyle/>
          <a:p>
            <a:pPr marL="457200" lvl="0" indent="-342900" rtl="0">
              <a:lnSpc>
                <a:spcPct val="150000"/>
              </a:lnSpc>
              <a:spcBef>
                <a:spcPts val="0"/>
              </a:spcBef>
              <a:buClr>
                <a:schemeClr val="dk1"/>
              </a:buClr>
              <a:buSzPct val="100000"/>
              <a:buFont typeface="Arial"/>
              <a:buAutoNum type="arabicPeriod"/>
            </a:pPr>
            <a:r>
              <a:rPr lang="en" sz="1800">
                <a:solidFill>
                  <a:schemeClr val="dk1"/>
                </a:solidFill>
              </a:rPr>
              <a:t>Examine previous missions/methods for remote sensing</a:t>
            </a:r>
          </a:p>
          <a:p>
            <a:pPr marL="457200" lvl="0" indent="-342900" rtl="0">
              <a:lnSpc>
                <a:spcPct val="150000"/>
              </a:lnSpc>
              <a:spcBef>
                <a:spcPts val="0"/>
              </a:spcBef>
              <a:buClr>
                <a:schemeClr val="dk1"/>
              </a:buClr>
              <a:buSzPct val="100000"/>
              <a:buFont typeface="Arial"/>
              <a:buAutoNum type="arabicPeriod"/>
            </a:pPr>
            <a:r>
              <a:rPr lang="en" sz="1800">
                <a:solidFill>
                  <a:schemeClr val="dk1"/>
                </a:solidFill>
              </a:rPr>
              <a:t>Define mission goals: locate water, detect gamma rays</a:t>
            </a:r>
          </a:p>
          <a:p>
            <a:pPr marL="457200" lvl="0" indent="-342900" rtl="0">
              <a:lnSpc>
                <a:spcPct val="150000"/>
              </a:lnSpc>
              <a:spcBef>
                <a:spcPts val="0"/>
              </a:spcBef>
              <a:buClr>
                <a:schemeClr val="dk1"/>
              </a:buClr>
              <a:buSzPct val="100000"/>
              <a:buFont typeface="Arial"/>
              <a:buAutoNum type="arabicPeriod"/>
            </a:pPr>
            <a:r>
              <a:rPr lang="en" sz="1800">
                <a:solidFill>
                  <a:schemeClr val="dk1"/>
                </a:solidFill>
              </a:rPr>
              <a:t>Research of basics of current technology</a:t>
            </a:r>
          </a:p>
          <a:p>
            <a:pPr marL="457200" lvl="0" indent="-342900" rtl="0">
              <a:lnSpc>
                <a:spcPct val="150000"/>
              </a:lnSpc>
              <a:spcBef>
                <a:spcPts val="0"/>
              </a:spcBef>
              <a:buClr>
                <a:schemeClr val="dk1"/>
              </a:buClr>
              <a:buSzPct val="100000"/>
              <a:buFont typeface="Arial"/>
              <a:buAutoNum type="arabicPeriod"/>
            </a:pPr>
            <a:r>
              <a:rPr lang="en" sz="1800">
                <a:solidFill>
                  <a:schemeClr val="dk1"/>
                </a:solidFill>
              </a:rPr>
              <a:t>Lots of reading on particle physics</a:t>
            </a:r>
          </a:p>
          <a:p>
            <a:pPr marL="457200" lvl="0" indent="-342900" rtl="0">
              <a:lnSpc>
                <a:spcPct val="150000"/>
              </a:lnSpc>
              <a:spcBef>
                <a:spcPts val="0"/>
              </a:spcBef>
              <a:buClr>
                <a:schemeClr val="dk1"/>
              </a:buClr>
              <a:buSzPct val="100000"/>
              <a:buFont typeface="Arial"/>
              <a:buAutoNum type="arabicPeriod"/>
            </a:pPr>
            <a:r>
              <a:rPr lang="en" sz="1800">
                <a:solidFill>
                  <a:schemeClr val="dk1"/>
                </a:solidFill>
              </a:rPr>
              <a:t>Produce technical summaries (or check datasheets, etc.)</a:t>
            </a:r>
          </a:p>
          <a:p>
            <a:pPr marL="457200" lvl="0" indent="-342900" rtl="0">
              <a:lnSpc>
                <a:spcPct val="150000"/>
              </a:lnSpc>
              <a:spcBef>
                <a:spcPts val="0"/>
              </a:spcBef>
              <a:buClr>
                <a:schemeClr val="dk1"/>
              </a:buClr>
              <a:buSzPct val="100000"/>
              <a:buFont typeface="Arial"/>
              <a:buAutoNum type="arabicPeriod"/>
            </a:pPr>
            <a:r>
              <a:rPr lang="en" sz="1800">
                <a:solidFill>
                  <a:schemeClr val="dk1"/>
                </a:solidFill>
              </a:rPr>
              <a:t>More reading on particle physics</a:t>
            </a:r>
          </a:p>
        </p:txBody>
      </p:sp>
      <p:sp>
        <p:nvSpPr>
          <p:cNvPr id="1361" name="Shape 1361"/>
          <p:cNvSpPr txBox="1">
            <a:spLocks noGrp="1"/>
          </p:cNvSpPr>
          <p:nvPr>
            <p:ph type="title" idx="2"/>
          </p:nvPr>
        </p:nvSpPr>
        <p:spPr>
          <a:xfrm>
            <a:off x="7092900" y="4693800"/>
            <a:ext cx="2051100" cy="449700"/>
          </a:xfrm>
          <a:prstGeom prst="rect">
            <a:avLst/>
          </a:prstGeom>
        </p:spPr>
        <p:txBody>
          <a:bodyPr lIns="91425" tIns="91425" rIns="91425" bIns="91425" anchor="ctr" anchorCtr="0">
            <a:noAutofit/>
          </a:bodyPr>
          <a:lstStyle/>
          <a:p>
            <a:pPr lvl="0" algn="r" rtl="0">
              <a:spcBef>
                <a:spcPts val="0"/>
              </a:spcBef>
              <a:buNone/>
            </a:pPr>
            <a:r>
              <a:rPr lang="en" sz="1800"/>
              <a:t>Josiah DeLange</a:t>
            </a:r>
          </a:p>
        </p:txBody>
      </p:sp>
    </p:spTree>
  </p:cSld>
  <p:clrMapOvr>
    <a:masterClrMapping/>
  </p:clrMapOvr>
  <p:transition spd="slow">
    <p:cut/>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Shape 130"/>
          <p:cNvSpPr txBox="1">
            <a:spLocks noGrp="1"/>
          </p:cNvSpPr>
          <p:nvPr>
            <p:ph type="title"/>
          </p:nvPr>
        </p:nvSpPr>
        <p:spPr>
          <a:xfrm>
            <a:off x="457200" y="205978"/>
            <a:ext cx="8229600" cy="857400"/>
          </a:xfrm>
          <a:prstGeom prst="rect">
            <a:avLst/>
          </a:prstGeom>
        </p:spPr>
        <p:txBody>
          <a:bodyPr lIns="91425" tIns="91425" rIns="91425" bIns="91425" anchor="b" anchorCtr="0">
            <a:noAutofit/>
          </a:bodyPr>
          <a:lstStyle/>
          <a:p>
            <a:pPr>
              <a:spcBef>
                <a:spcPts val="0"/>
              </a:spcBef>
              <a:buNone/>
            </a:pPr>
            <a:endParaRPr/>
          </a:p>
        </p:txBody>
      </p:sp>
      <p:sp>
        <p:nvSpPr>
          <p:cNvPr id="131" name="Shape 131"/>
          <p:cNvSpPr txBox="1">
            <a:spLocks noGrp="1"/>
          </p:cNvSpPr>
          <p:nvPr>
            <p:ph type="body" idx="1"/>
          </p:nvPr>
        </p:nvSpPr>
        <p:spPr>
          <a:xfrm>
            <a:off x="457200" y="1200150"/>
            <a:ext cx="8229600" cy="3725699"/>
          </a:xfrm>
          <a:prstGeom prst="rect">
            <a:avLst/>
          </a:prstGeom>
        </p:spPr>
        <p:txBody>
          <a:bodyPr lIns="91425" tIns="91425" rIns="91425" bIns="91425" anchor="t" anchorCtr="0">
            <a:noAutofit/>
          </a:bodyPr>
          <a:lstStyle/>
          <a:p>
            <a:pPr>
              <a:spcBef>
                <a:spcPts val="0"/>
              </a:spcBef>
              <a:buNone/>
            </a:pPr>
            <a:endParaRPr/>
          </a:p>
        </p:txBody>
      </p:sp>
      <p:pic>
        <p:nvPicPr>
          <p:cNvPr id="132" name="Shape 132"/>
          <p:cNvPicPr preferRelativeResize="0"/>
          <p:nvPr/>
        </p:nvPicPr>
        <p:blipFill>
          <a:blip r:embed="rId3">
            <a:alphaModFix/>
          </a:blip>
          <a:stretch>
            <a:fillRect/>
          </a:stretch>
        </p:blipFill>
        <p:spPr>
          <a:xfrm>
            <a:off x="0" y="-28750"/>
            <a:ext cx="9144002" cy="5172251"/>
          </a:xfrm>
          <a:prstGeom prst="rect">
            <a:avLst/>
          </a:prstGeom>
          <a:noFill/>
          <a:ln>
            <a:noFill/>
          </a:ln>
        </p:spPr>
      </p:pic>
      <p:sp>
        <p:nvSpPr>
          <p:cNvPr id="133" name="Shape 133"/>
          <p:cNvSpPr txBox="1"/>
          <p:nvPr/>
        </p:nvSpPr>
        <p:spPr>
          <a:xfrm>
            <a:off x="0" y="4729100"/>
            <a:ext cx="9144000" cy="409199"/>
          </a:xfrm>
          <a:prstGeom prst="rect">
            <a:avLst/>
          </a:prstGeom>
          <a:solidFill>
            <a:srgbClr val="FFFFFF"/>
          </a:solidFill>
          <a:ln>
            <a:noFill/>
          </a:ln>
        </p:spPr>
        <p:txBody>
          <a:bodyPr lIns="91425" tIns="91425" rIns="91425" bIns="91425" anchor="t" anchorCtr="0">
            <a:noAutofit/>
          </a:bodyPr>
          <a:lstStyle/>
          <a:p>
            <a:pPr lvl="0" algn="ctr" rtl="0">
              <a:spcBef>
                <a:spcPts val="0"/>
              </a:spcBef>
              <a:buNone/>
            </a:pPr>
            <a:r>
              <a:rPr lang="en"/>
              <a:t>Overview | Approach | </a:t>
            </a:r>
            <a:r>
              <a:rPr lang="en">
                <a:solidFill>
                  <a:srgbClr val="9900FF"/>
                </a:solidFill>
              </a:rPr>
              <a:t>Project Plan</a:t>
            </a:r>
            <a:r>
              <a:rPr lang="en"/>
              <a:t> | Design Walkthrough | FMEA and Safety | Standards | Conclusions</a:t>
            </a:r>
          </a:p>
        </p:txBody>
      </p:sp>
    </p:spTree>
  </p:cSld>
  <p:clrMapOvr>
    <a:masterClrMapping/>
  </p:clrMapOvr>
  <p:transition spd="slow">
    <p:cut/>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1365"/>
        <p:cNvGrpSpPr/>
        <p:nvPr/>
      </p:nvGrpSpPr>
      <p:grpSpPr>
        <a:xfrm>
          <a:off x="0" y="0"/>
          <a:ext cx="0" cy="0"/>
          <a:chOff x="0" y="0"/>
          <a:chExt cx="0" cy="0"/>
        </a:xfrm>
      </p:grpSpPr>
      <p:sp>
        <p:nvSpPr>
          <p:cNvPr id="1366" name="Shape 1366"/>
          <p:cNvSpPr txBox="1">
            <a:spLocks noGrp="1"/>
          </p:cNvSpPr>
          <p:nvPr>
            <p:ph type="title"/>
          </p:nvPr>
        </p:nvSpPr>
        <p:spPr>
          <a:xfrm>
            <a:off x="303300" y="158325"/>
            <a:ext cx="8229600" cy="517499"/>
          </a:xfrm>
          <a:prstGeom prst="rect">
            <a:avLst/>
          </a:prstGeom>
        </p:spPr>
        <p:txBody>
          <a:bodyPr lIns="91425" tIns="91425" rIns="91425" bIns="91425" anchor="t" anchorCtr="0">
            <a:noAutofit/>
          </a:bodyPr>
          <a:lstStyle/>
          <a:p>
            <a:pPr lvl="0" rtl="0">
              <a:spcBef>
                <a:spcPts val="0"/>
              </a:spcBef>
              <a:buNone/>
            </a:pPr>
            <a:r>
              <a:rPr lang="en" sz="2400"/>
              <a:t>Engineering Methodology: Photosensors</a:t>
            </a:r>
          </a:p>
        </p:txBody>
      </p:sp>
      <p:sp>
        <p:nvSpPr>
          <p:cNvPr id="1367" name="Shape 1367"/>
          <p:cNvSpPr txBox="1">
            <a:spLocks noGrp="1"/>
          </p:cNvSpPr>
          <p:nvPr>
            <p:ph type="body" idx="1"/>
          </p:nvPr>
        </p:nvSpPr>
        <p:spPr>
          <a:xfrm>
            <a:off x="457200" y="765600"/>
            <a:ext cx="7814699" cy="4056600"/>
          </a:xfrm>
          <a:prstGeom prst="rect">
            <a:avLst/>
          </a:prstGeom>
        </p:spPr>
        <p:txBody>
          <a:bodyPr lIns="91425" tIns="91425" rIns="91425" bIns="91425" anchor="t" anchorCtr="0">
            <a:noAutofit/>
          </a:bodyPr>
          <a:lstStyle/>
          <a:p>
            <a:pPr rtl="0">
              <a:spcBef>
                <a:spcPts val="0"/>
              </a:spcBef>
              <a:buNone/>
            </a:pPr>
            <a:r>
              <a:rPr lang="en" sz="1400" b="1"/>
              <a:t>Photoelectric Effect</a:t>
            </a:r>
          </a:p>
          <a:p>
            <a:pPr rtl="0">
              <a:spcBef>
                <a:spcPts val="0"/>
              </a:spcBef>
              <a:buNone/>
            </a:pPr>
            <a:r>
              <a:rPr lang="en" sz="1400" b="1"/>
              <a:t>	</a:t>
            </a:r>
            <a:r>
              <a:rPr lang="en" sz="1400"/>
              <a:t>Convert light into a detectable electronic signal</a:t>
            </a:r>
          </a:p>
          <a:p>
            <a:pPr indent="457200" rtl="0">
              <a:spcBef>
                <a:spcPts val="0"/>
              </a:spcBef>
              <a:buNone/>
            </a:pPr>
            <a:r>
              <a:rPr lang="en" sz="1400"/>
              <a:t>Photons -----&gt; photo-electrons</a:t>
            </a:r>
          </a:p>
          <a:p>
            <a:pPr rtl="0">
              <a:spcBef>
                <a:spcPts val="0"/>
              </a:spcBef>
              <a:buNone/>
            </a:pPr>
            <a:r>
              <a:rPr lang="en" sz="1400" b="1"/>
              <a:t>Terminology</a:t>
            </a:r>
          </a:p>
          <a:p>
            <a:pPr rtl="0">
              <a:spcBef>
                <a:spcPts val="0"/>
              </a:spcBef>
              <a:buNone/>
            </a:pPr>
            <a:r>
              <a:rPr lang="en" sz="1400"/>
              <a:t>	</a:t>
            </a:r>
            <a:r>
              <a:rPr lang="en" sz="1400" u="sng"/>
              <a:t>Photon Detection Efficiency (PDE)</a:t>
            </a:r>
            <a:r>
              <a:rPr lang="en" sz="1400"/>
              <a:t> - ratio of incident photons to output pulses</a:t>
            </a:r>
          </a:p>
          <a:p>
            <a:pPr rtl="0">
              <a:spcBef>
                <a:spcPts val="0"/>
              </a:spcBef>
              <a:buNone/>
            </a:pPr>
            <a:r>
              <a:rPr lang="en" sz="1400"/>
              <a:t>	</a:t>
            </a:r>
            <a:r>
              <a:rPr lang="en" sz="1400" u="sng"/>
              <a:t>Quantum Efficiency (QE)</a:t>
            </a:r>
            <a:r>
              <a:rPr lang="en" sz="1400"/>
              <a:t> - ratio of photo-electrons to absorbed photons</a:t>
            </a:r>
          </a:p>
          <a:p>
            <a:pPr rtl="0">
              <a:spcBef>
                <a:spcPts val="0"/>
              </a:spcBef>
              <a:buNone/>
            </a:pPr>
            <a:r>
              <a:rPr lang="en" sz="1400" b="1"/>
              <a:t>Available Devices</a:t>
            </a:r>
          </a:p>
          <a:p>
            <a:pPr rtl="0">
              <a:spcBef>
                <a:spcPts val="0"/>
              </a:spcBef>
              <a:buNone/>
            </a:pPr>
            <a:r>
              <a:rPr lang="en" sz="1400"/>
              <a:t>	Photomultiplier tubes [uses photocathode + dynode chain]</a:t>
            </a:r>
          </a:p>
          <a:p>
            <a:pPr rtl="0">
              <a:spcBef>
                <a:spcPts val="0"/>
              </a:spcBef>
              <a:buNone/>
            </a:pPr>
            <a:r>
              <a:rPr lang="en" sz="1400"/>
              <a:t>	Photodiodes [standard semiconductor device]</a:t>
            </a:r>
          </a:p>
          <a:p>
            <a:pPr rtl="0">
              <a:spcBef>
                <a:spcPts val="0"/>
              </a:spcBef>
              <a:buNone/>
            </a:pPr>
            <a:r>
              <a:rPr lang="en" sz="1400"/>
              <a:t>	Silicon photomultipliers [pixelated photodiodes; Geiger mode of operation]</a:t>
            </a:r>
          </a:p>
          <a:p>
            <a:pPr rtl="0">
              <a:spcBef>
                <a:spcPts val="0"/>
              </a:spcBef>
              <a:buNone/>
            </a:pPr>
            <a:r>
              <a:rPr lang="en" sz="1400"/>
              <a:t>	Micro channel plate [“continuous” dynode chain”]</a:t>
            </a:r>
          </a:p>
          <a:p>
            <a:pPr lvl="0" rtl="0">
              <a:spcBef>
                <a:spcPts val="0"/>
              </a:spcBef>
              <a:buNone/>
            </a:pPr>
            <a:r>
              <a:rPr lang="en" sz="1400"/>
              <a:t>	</a:t>
            </a:r>
          </a:p>
        </p:txBody>
      </p:sp>
      <p:sp>
        <p:nvSpPr>
          <p:cNvPr id="1368" name="Shape 1368"/>
          <p:cNvSpPr txBox="1">
            <a:spLocks noGrp="1"/>
          </p:cNvSpPr>
          <p:nvPr>
            <p:ph type="title" idx="2"/>
          </p:nvPr>
        </p:nvSpPr>
        <p:spPr>
          <a:xfrm>
            <a:off x="7092900" y="4693800"/>
            <a:ext cx="2051100" cy="449700"/>
          </a:xfrm>
          <a:prstGeom prst="rect">
            <a:avLst/>
          </a:prstGeom>
        </p:spPr>
        <p:txBody>
          <a:bodyPr lIns="91425" tIns="91425" rIns="91425" bIns="91425" anchor="ctr" anchorCtr="0">
            <a:noAutofit/>
          </a:bodyPr>
          <a:lstStyle/>
          <a:p>
            <a:pPr lvl="0" algn="r" rtl="0">
              <a:spcBef>
                <a:spcPts val="0"/>
              </a:spcBef>
              <a:buNone/>
            </a:pPr>
            <a:r>
              <a:rPr lang="en" sz="1800"/>
              <a:t>Josiah DeLange</a:t>
            </a:r>
          </a:p>
        </p:txBody>
      </p:sp>
    </p:spTree>
  </p:cSld>
  <p:clrMapOvr>
    <a:masterClrMapping/>
  </p:clrMapOvr>
  <p:transition spd="slow">
    <p:cut/>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1372"/>
        <p:cNvGrpSpPr/>
        <p:nvPr/>
      </p:nvGrpSpPr>
      <p:grpSpPr>
        <a:xfrm>
          <a:off x="0" y="0"/>
          <a:ext cx="0" cy="0"/>
          <a:chOff x="0" y="0"/>
          <a:chExt cx="0" cy="0"/>
        </a:xfrm>
      </p:grpSpPr>
      <p:sp>
        <p:nvSpPr>
          <p:cNvPr id="1373" name="Shape 1373"/>
          <p:cNvSpPr txBox="1">
            <a:spLocks noGrp="1"/>
          </p:cNvSpPr>
          <p:nvPr>
            <p:ph type="title"/>
          </p:nvPr>
        </p:nvSpPr>
        <p:spPr>
          <a:xfrm>
            <a:off x="191650" y="179550"/>
            <a:ext cx="8229600" cy="606000"/>
          </a:xfrm>
          <a:prstGeom prst="rect">
            <a:avLst/>
          </a:prstGeom>
        </p:spPr>
        <p:txBody>
          <a:bodyPr lIns="91425" tIns="91425" rIns="91425" bIns="91425" anchor="b" anchorCtr="0">
            <a:noAutofit/>
          </a:bodyPr>
          <a:lstStyle/>
          <a:p>
            <a:pPr lvl="0" rtl="0">
              <a:spcBef>
                <a:spcPts val="0"/>
              </a:spcBef>
              <a:buNone/>
            </a:pPr>
            <a:r>
              <a:rPr lang="en" sz="3000"/>
              <a:t>Refining Design Requirements</a:t>
            </a:r>
          </a:p>
        </p:txBody>
      </p:sp>
      <p:sp>
        <p:nvSpPr>
          <p:cNvPr id="1374" name="Shape 1374"/>
          <p:cNvSpPr txBox="1">
            <a:spLocks noGrp="1"/>
          </p:cNvSpPr>
          <p:nvPr>
            <p:ph type="body" idx="1"/>
          </p:nvPr>
        </p:nvSpPr>
        <p:spPr>
          <a:xfrm>
            <a:off x="354600" y="987900"/>
            <a:ext cx="8229600" cy="3167699"/>
          </a:xfrm>
          <a:prstGeom prst="rect">
            <a:avLst/>
          </a:prstGeom>
        </p:spPr>
        <p:txBody>
          <a:bodyPr lIns="91425" tIns="91425" rIns="91425" bIns="91425" anchor="t" anchorCtr="0">
            <a:noAutofit/>
          </a:bodyPr>
          <a:lstStyle/>
          <a:p>
            <a:pPr rtl="0">
              <a:lnSpc>
                <a:spcPct val="100000"/>
              </a:lnSpc>
              <a:spcBef>
                <a:spcPts val="0"/>
              </a:spcBef>
              <a:buNone/>
            </a:pPr>
            <a:r>
              <a:rPr lang="en" sz="1800" b="1">
                <a:solidFill>
                  <a:schemeClr val="dk1"/>
                </a:solidFill>
              </a:rPr>
              <a:t>Scintillation Material Requirements</a:t>
            </a:r>
          </a:p>
          <a:p>
            <a:pPr marL="457200" lvl="0" indent="-317500" rtl="0">
              <a:spcBef>
                <a:spcPts val="0"/>
              </a:spcBef>
              <a:buClr>
                <a:schemeClr val="dk1"/>
              </a:buClr>
              <a:buSzPct val="100000"/>
              <a:buFont typeface="Arial"/>
              <a:buChar char="●"/>
            </a:pPr>
            <a:r>
              <a:rPr lang="en" sz="1400">
                <a:solidFill>
                  <a:schemeClr val="dk1"/>
                </a:solidFill>
              </a:rPr>
              <a:t>High </a:t>
            </a:r>
            <a:r>
              <a:rPr lang="en" sz="1400" u="sng">
                <a:solidFill>
                  <a:schemeClr val="dk1"/>
                </a:solidFill>
              </a:rPr>
              <a:t>efficiency</a:t>
            </a:r>
            <a:r>
              <a:rPr lang="en" sz="1400">
                <a:solidFill>
                  <a:schemeClr val="dk1"/>
                </a:solidFill>
              </a:rPr>
              <a:t> for conversion of excitation energy fluorescent radiation</a:t>
            </a:r>
          </a:p>
          <a:p>
            <a:pPr marL="457200" lvl="0" indent="-317500" rtl="0">
              <a:spcBef>
                <a:spcPts val="0"/>
              </a:spcBef>
              <a:buClr>
                <a:schemeClr val="dk1"/>
              </a:buClr>
              <a:buSzPct val="100000"/>
              <a:buFont typeface="Arial"/>
              <a:buChar char="●"/>
            </a:pPr>
            <a:r>
              <a:rPr lang="en" sz="1400" u="sng">
                <a:solidFill>
                  <a:schemeClr val="dk1"/>
                </a:solidFill>
              </a:rPr>
              <a:t>Transparency</a:t>
            </a:r>
            <a:r>
              <a:rPr lang="en" sz="1400">
                <a:solidFill>
                  <a:schemeClr val="dk1"/>
                </a:solidFill>
              </a:rPr>
              <a:t> to its fluorescent radiation to allow transmission of light</a:t>
            </a:r>
          </a:p>
          <a:p>
            <a:pPr marL="457200" lvl="0" indent="-317500" rtl="0">
              <a:spcBef>
                <a:spcPts val="0"/>
              </a:spcBef>
              <a:buClr>
                <a:schemeClr val="dk1"/>
              </a:buClr>
              <a:buSzPct val="100000"/>
              <a:buFont typeface="Arial"/>
              <a:buChar char="●"/>
            </a:pPr>
            <a:r>
              <a:rPr lang="en" sz="1400" u="sng">
                <a:solidFill>
                  <a:schemeClr val="dk1"/>
                </a:solidFill>
              </a:rPr>
              <a:t>Emission of light</a:t>
            </a:r>
            <a:r>
              <a:rPr lang="en" sz="1400">
                <a:solidFill>
                  <a:schemeClr val="dk1"/>
                </a:solidFill>
              </a:rPr>
              <a:t> in a spectral range detectable for photosensors</a:t>
            </a:r>
          </a:p>
          <a:p>
            <a:pPr marL="457200" lvl="0" indent="-317500" rtl="0">
              <a:spcBef>
                <a:spcPts val="0"/>
              </a:spcBef>
              <a:buClr>
                <a:schemeClr val="dk1"/>
              </a:buClr>
              <a:buSzPct val="100000"/>
              <a:buFont typeface="Arial"/>
              <a:buChar char="●"/>
            </a:pPr>
            <a:r>
              <a:rPr lang="en" sz="1400" u="sng">
                <a:solidFill>
                  <a:schemeClr val="dk1"/>
                </a:solidFill>
              </a:rPr>
              <a:t>Short decay time</a:t>
            </a:r>
            <a:r>
              <a:rPr lang="en" sz="1400">
                <a:solidFill>
                  <a:schemeClr val="dk1"/>
                </a:solidFill>
              </a:rPr>
              <a:t> to allow fast response</a:t>
            </a:r>
          </a:p>
          <a:p>
            <a:pPr lvl="0" rtl="0">
              <a:spcBef>
                <a:spcPts val="0"/>
              </a:spcBef>
              <a:buNone/>
            </a:pPr>
            <a:endParaRPr sz="1400">
              <a:solidFill>
                <a:schemeClr val="dk1"/>
              </a:solidFill>
            </a:endParaRPr>
          </a:p>
          <a:p>
            <a:pPr lvl="0" rtl="0">
              <a:spcBef>
                <a:spcPts val="0"/>
              </a:spcBef>
              <a:buSzPct val="61111"/>
              <a:buNone/>
            </a:pPr>
            <a:r>
              <a:rPr lang="en" sz="1800" b="1">
                <a:solidFill>
                  <a:schemeClr val="dk1"/>
                </a:solidFill>
              </a:rPr>
              <a:t>Photosensor Requirements</a:t>
            </a:r>
          </a:p>
          <a:p>
            <a:pPr marL="457200" lvl="0" indent="-317500" rtl="0">
              <a:spcBef>
                <a:spcPts val="0"/>
              </a:spcBef>
              <a:buClr>
                <a:schemeClr val="dk1"/>
              </a:buClr>
              <a:buSzPct val="100000"/>
              <a:buFont typeface="Arial"/>
              <a:buChar char="●"/>
            </a:pPr>
            <a:r>
              <a:rPr lang="en" sz="1400">
                <a:solidFill>
                  <a:schemeClr val="dk1"/>
                </a:solidFill>
              </a:rPr>
              <a:t>High </a:t>
            </a:r>
            <a:r>
              <a:rPr lang="en" sz="1400" u="sng">
                <a:solidFill>
                  <a:schemeClr val="dk1"/>
                </a:solidFill>
              </a:rPr>
              <a:t>photon detection efficiency</a:t>
            </a:r>
            <a:r>
              <a:rPr lang="en" sz="1400">
                <a:solidFill>
                  <a:schemeClr val="dk1"/>
                </a:solidFill>
              </a:rPr>
              <a:t> </a:t>
            </a:r>
          </a:p>
          <a:p>
            <a:pPr marL="457200" lvl="0" indent="-317500" rtl="0">
              <a:spcBef>
                <a:spcPts val="0"/>
              </a:spcBef>
              <a:buClr>
                <a:schemeClr val="dk1"/>
              </a:buClr>
              <a:buSzPct val="100000"/>
              <a:buFont typeface="Arial"/>
              <a:buChar char="●"/>
            </a:pPr>
            <a:r>
              <a:rPr lang="en" sz="1400">
                <a:solidFill>
                  <a:schemeClr val="dk1"/>
                </a:solidFill>
              </a:rPr>
              <a:t>High </a:t>
            </a:r>
            <a:r>
              <a:rPr lang="en" sz="1400" u="sng">
                <a:solidFill>
                  <a:schemeClr val="dk1"/>
                </a:solidFill>
              </a:rPr>
              <a:t>quantum efficiency</a:t>
            </a:r>
          </a:p>
        </p:txBody>
      </p:sp>
      <p:sp>
        <p:nvSpPr>
          <p:cNvPr id="1375" name="Shape 1375"/>
          <p:cNvSpPr txBox="1">
            <a:spLocks noGrp="1"/>
          </p:cNvSpPr>
          <p:nvPr>
            <p:ph type="title" idx="2"/>
          </p:nvPr>
        </p:nvSpPr>
        <p:spPr>
          <a:xfrm>
            <a:off x="7092900" y="4693800"/>
            <a:ext cx="2051100" cy="449700"/>
          </a:xfrm>
          <a:prstGeom prst="rect">
            <a:avLst/>
          </a:prstGeom>
        </p:spPr>
        <p:txBody>
          <a:bodyPr lIns="91425" tIns="91425" rIns="91425" bIns="91425" anchor="ctr" anchorCtr="0">
            <a:noAutofit/>
          </a:bodyPr>
          <a:lstStyle/>
          <a:p>
            <a:pPr lvl="0" algn="r" rtl="0">
              <a:spcBef>
                <a:spcPts val="0"/>
              </a:spcBef>
              <a:buNone/>
            </a:pPr>
            <a:r>
              <a:rPr lang="en" sz="1800"/>
              <a:t>Josiah DeLange</a:t>
            </a:r>
          </a:p>
        </p:txBody>
      </p:sp>
    </p:spTree>
  </p:cSld>
  <p:clrMapOvr>
    <a:masterClrMapping/>
  </p:clrMapOvr>
  <p:transition spd="slow">
    <p:cut/>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1379"/>
        <p:cNvGrpSpPr/>
        <p:nvPr/>
      </p:nvGrpSpPr>
      <p:grpSpPr>
        <a:xfrm>
          <a:off x="0" y="0"/>
          <a:ext cx="0" cy="0"/>
          <a:chOff x="0" y="0"/>
          <a:chExt cx="0" cy="0"/>
        </a:xfrm>
      </p:grpSpPr>
      <p:sp>
        <p:nvSpPr>
          <p:cNvPr id="1380" name="Shape 1380"/>
          <p:cNvSpPr/>
          <p:nvPr/>
        </p:nvSpPr>
        <p:spPr>
          <a:xfrm>
            <a:off x="7466112" y="3223423"/>
            <a:ext cx="430199" cy="75000"/>
          </a:xfrm>
          <a:prstGeom prst="rect">
            <a:avLst/>
          </a:prstGeom>
          <a:solidFill>
            <a:srgbClr val="EFEFEF"/>
          </a:solidFill>
          <a:ln w="19050" cap="flat">
            <a:solidFill>
              <a:srgbClr val="999999"/>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a:p>
        </p:txBody>
      </p:sp>
      <p:sp>
        <p:nvSpPr>
          <p:cNvPr id="1381" name="Shape 1381"/>
          <p:cNvSpPr/>
          <p:nvPr/>
        </p:nvSpPr>
        <p:spPr>
          <a:xfrm>
            <a:off x="7458239" y="3023593"/>
            <a:ext cx="430199" cy="75000"/>
          </a:xfrm>
          <a:prstGeom prst="rect">
            <a:avLst/>
          </a:prstGeom>
          <a:solidFill>
            <a:srgbClr val="EFEFEF"/>
          </a:solidFill>
          <a:ln w="19050" cap="flat">
            <a:solidFill>
              <a:srgbClr val="999999"/>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a:p>
        </p:txBody>
      </p:sp>
      <p:sp>
        <p:nvSpPr>
          <p:cNvPr id="1382" name="Shape 1382"/>
          <p:cNvSpPr/>
          <p:nvPr/>
        </p:nvSpPr>
        <p:spPr>
          <a:xfrm>
            <a:off x="7466112" y="2853523"/>
            <a:ext cx="430199" cy="75000"/>
          </a:xfrm>
          <a:prstGeom prst="rect">
            <a:avLst/>
          </a:prstGeom>
          <a:solidFill>
            <a:srgbClr val="EFEFEF"/>
          </a:solidFill>
          <a:ln w="19050" cap="flat">
            <a:solidFill>
              <a:srgbClr val="999999"/>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a:p>
        </p:txBody>
      </p:sp>
      <p:sp>
        <p:nvSpPr>
          <p:cNvPr id="1383" name="Shape 1383"/>
          <p:cNvSpPr/>
          <p:nvPr/>
        </p:nvSpPr>
        <p:spPr>
          <a:xfrm>
            <a:off x="7466112" y="2678067"/>
            <a:ext cx="430199" cy="75000"/>
          </a:xfrm>
          <a:prstGeom prst="rect">
            <a:avLst/>
          </a:prstGeom>
          <a:solidFill>
            <a:srgbClr val="EFEFEF"/>
          </a:solidFill>
          <a:ln w="19050" cap="flat">
            <a:solidFill>
              <a:srgbClr val="999999"/>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a:p>
        </p:txBody>
      </p:sp>
      <p:sp>
        <p:nvSpPr>
          <p:cNvPr id="1384" name="Shape 1384"/>
          <p:cNvSpPr/>
          <p:nvPr/>
        </p:nvSpPr>
        <p:spPr>
          <a:xfrm>
            <a:off x="7466112" y="2487091"/>
            <a:ext cx="430199" cy="75000"/>
          </a:xfrm>
          <a:prstGeom prst="rect">
            <a:avLst/>
          </a:prstGeom>
          <a:solidFill>
            <a:srgbClr val="EFEFEF"/>
          </a:solidFill>
          <a:ln w="19050" cap="flat">
            <a:solidFill>
              <a:srgbClr val="999999"/>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a:p>
        </p:txBody>
      </p:sp>
      <p:sp>
        <p:nvSpPr>
          <p:cNvPr id="1385" name="Shape 1385"/>
          <p:cNvSpPr/>
          <p:nvPr/>
        </p:nvSpPr>
        <p:spPr>
          <a:xfrm>
            <a:off x="7466112" y="2296100"/>
            <a:ext cx="430199" cy="75000"/>
          </a:xfrm>
          <a:prstGeom prst="rect">
            <a:avLst/>
          </a:prstGeom>
          <a:solidFill>
            <a:srgbClr val="EFEFEF"/>
          </a:solidFill>
          <a:ln w="19050" cap="flat">
            <a:solidFill>
              <a:srgbClr val="999999"/>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a:p>
        </p:txBody>
      </p:sp>
      <p:sp>
        <p:nvSpPr>
          <p:cNvPr id="1386" name="Shape 1386"/>
          <p:cNvSpPr/>
          <p:nvPr/>
        </p:nvSpPr>
        <p:spPr>
          <a:xfrm>
            <a:off x="7466112" y="2108577"/>
            <a:ext cx="430199" cy="75000"/>
          </a:xfrm>
          <a:prstGeom prst="rect">
            <a:avLst/>
          </a:prstGeom>
          <a:solidFill>
            <a:srgbClr val="EFEFEF"/>
          </a:solidFill>
          <a:ln w="19050" cap="flat">
            <a:solidFill>
              <a:srgbClr val="999999"/>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a:p>
        </p:txBody>
      </p:sp>
      <p:sp>
        <p:nvSpPr>
          <p:cNvPr id="1387" name="Shape 1387"/>
          <p:cNvSpPr/>
          <p:nvPr/>
        </p:nvSpPr>
        <p:spPr>
          <a:xfrm>
            <a:off x="7466112" y="1921054"/>
            <a:ext cx="430199" cy="75000"/>
          </a:xfrm>
          <a:prstGeom prst="rect">
            <a:avLst/>
          </a:prstGeom>
          <a:solidFill>
            <a:srgbClr val="EFEFEF"/>
          </a:solidFill>
          <a:ln w="19050" cap="flat">
            <a:solidFill>
              <a:srgbClr val="999999"/>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388" name="Shape 1388"/>
          <p:cNvSpPr/>
          <p:nvPr/>
        </p:nvSpPr>
        <p:spPr>
          <a:xfrm>
            <a:off x="2958196" y="1855530"/>
            <a:ext cx="4504800" cy="1535399"/>
          </a:xfrm>
          <a:prstGeom prst="rect">
            <a:avLst/>
          </a:prstGeom>
          <a:solidFill>
            <a:schemeClr val="lt2"/>
          </a:solidFill>
          <a:ln w="19050" cap="flat">
            <a:solidFill>
              <a:srgbClr val="000000"/>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a:p>
        </p:txBody>
      </p:sp>
      <p:sp>
        <p:nvSpPr>
          <p:cNvPr id="1389" name="Shape 1389"/>
          <p:cNvSpPr txBox="1">
            <a:spLocks noGrp="1"/>
          </p:cNvSpPr>
          <p:nvPr>
            <p:ph type="title"/>
          </p:nvPr>
        </p:nvSpPr>
        <p:spPr>
          <a:xfrm>
            <a:off x="339450" y="163850"/>
            <a:ext cx="8465100" cy="583499"/>
          </a:xfrm>
          <a:prstGeom prst="rect">
            <a:avLst/>
          </a:prstGeom>
        </p:spPr>
        <p:txBody>
          <a:bodyPr lIns="91425" tIns="91425" rIns="91425" bIns="91425" anchor="t" anchorCtr="0">
            <a:noAutofit/>
          </a:bodyPr>
          <a:lstStyle/>
          <a:p>
            <a:pPr>
              <a:spcBef>
                <a:spcPts val="0"/>
              </a:spcBef>
              <a:buNone/>
            </a:pPr>
            <a:r>
              <a:rPr lang="en" sz="2400"/>
              <a:t>Engineering Methodology: High Gain Photosensors</a:t>
            </a:r>
          </a:p>
        </p:txBody>
      </p:sp>
      <p:sp>
        <p:nvSpPr>
          <p:cNvPr id="1390" name="Shape 1390"/>
          <p:cNvSpPr/>
          <p:nvPr/>
        </p:nvSpPr>
        <p:spPr>
          <a:xfrm>
            <a:off x="1750035" y="1946429"/>
            <a:ext cx="1217400" cy="1305299"/>
          </a:xfrm>
          <a:prstGeom prst="rect">
            <a:avLst/>
          </a:prstGeom>
          <a:solidFill>
            <a:schemeClr val="lt2"/>
          </a:solidFill>
          <a:ln w="19050" cap="flat">
            <a:solidFill>
              <a:srgbClr val="00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391" name="Shape 1391"/>
          <p:cNvSpPr/>
          <p:nvPr/>
        </p:nvSpPr>
        <p:spPr>
          <a:xfrm>
            <a:off x="1739680" y="1995645"/>
            <a:ext cx="1188600" cy="1206900"/>
          </a:xfrm>
          <a:prstGeom prst="rect">
            <a:avLst/>
          </a:prstGeom>
          <a:solidFill>
            <a:srgbClr val="B1B4C4">
              <a:alpha val="86920"/>
            </a:srgbClr>
          </a:solidFill>
          <a:ln w="9525" cap="flat">
            <a:solidFill>
              <a:srgbClr val="00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cxnSp>
        <p:nvCxnSpPr>
          <p:cNvPr id="1392" name="Shape 1392"/>
          <p:cNvCxnSpPr>
            <a:stCxn id="1393" idx="0"/>
            <a:endCxn id="1393" idx="0"/>
          </p:cNvCxnSpPr>
          <p:nvPr/>
        </p:nvCxnSpPr>
        <p:spPr>
          <a:xfrm>
            <a:off x="6761454" y="2362555"/>
            <a:ext cx="320100" cy="0"/>
          </a:xfrm>
          <a:prstGeom prst="straightConnector1">
            <a:avLst/>
          </a:prstGeom>
          <a:noFill/>
          <a:ln w="9525" cap="flat">
            <a:solidFill>
              <a:schemeClr val="dk2"/>
            </a:solidFill>
            <a:prstDash val="solid"/>
            <a:round/>
            <a:headEnd type="none" w="lg" len="lg"/>
            <a:tailEnd type="none" w="lg" len="lg"/>
          </a:ln>
        </p:spPr>
      </p:cxnSp>
      <p:cxnSp>
        <p:nvCxnSpPr>
          <p:cNvPr id="1394" name="Shape 1394"/>
          <p:cNvCxnSpPr>
            <a:stCxn id="1393" idx="0"/>
            <a:endCxn id="1393" idx="0"/>
          </p:cNvCxnSpPr>
          <p:nvPr/>
        </p:nvCxnSpPr>
        <p:spPr>
          <a:xfrm>
            <a:off x="7078725" y="2359848"/>
            <a:ext cx="7800" cy="921300"/>
          </a:xfrm>
          <a:prstGeom prst="straightConnector1">
            <a:avLst/>
          </a:prstGeom>
          <a:noFill/>
          <a:ln w="9525" cap="flat">
            <a:solidFill>
              <a:schemeClr val="dk2"/>
            </a:solidFill>
            <a:prstDash val="solid"/>
            <a:round/>
            <a:headEnd type="none" w="lg" len="lg"/>
            <a:tailEnd type="none" w="lg" len="lg"/>
          </a:ln>
        </p:spPr>
      </p:cxnSp>
      <p:cxnSp>
        <p:nvCxnSpPr>
          <p:cNvPr id="1395" name="Shape 1395"/>
          <p:cNvCxnSpPr>
            <a:stCxn id="1393" idx="0"/>
            <a:endCxn id="1393" idx="0"/>
          </p:cNvCxnSpPr>
          <p:nvPr/>
        </p:nvCxnSpPr>
        <p:spPr>
          <a:xfrm rot="10800000" flipH="1">
            <a:off x="7017115" y="3275773"/>
            <a:ext cx="136500" cy="600"/>
          </a:xfrm>
          <a:prstGeom prst="straightConnector1">
            <a:avLst/>
          </a:prstGeom>
          <a:noFill/>
          <a:ln w="9525" cap="flat">
            <a:solidFill>
              <a:schemeClr val="dk2"/>
            </a:solidFill>
            <a:prstDash val="solid"/>
            <a:round/>
            <a:headEnd type="none" w="lg" len="lg"/>
            <a:tailEnd type="none" w="lg" len="lg"/>
          </a:ln>
        </p:spPr>
      </p:cxnSp>
      <p:sp>
        <p:nvSpPr>
          <p:cNvPr id="1396" name="Shape 1396"/>
          <p:cNvSpPr/>
          <p:nvPr/>
        </p:nvSpPr>
        <p:spPr>
          <a:xfrm rot="-775883">
            <a:off x="3778771" y="2081793"/>
            <a:ext cx="611303" cy="547189"/>
          </a:xfrm>
          <a:prstGeom prst="arc">
            <a:avLst>
              <a:gd name="adj1" fmla="val 16371097"/>
              <a:gd name="adj2" fmla="val 20976304"/>
            </a:avLst>
          </a:prstGeom>
          <a:noFill/>
          <a:ln w="19050" cap="flat">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397" name="Shape 1397"/>
          <p:cNvSpPr/>
          <p:nvPr/>
        </p:nvSpPr>
        <p:spPr>
          <a:xfrm rot="607420">
            <a:off x="6210967" y="2245565"/>
            <a:ext cx="611013" cy="547451"/>
          </a:xfrm>
          <a:prstGeom prst="arc">
            <a:avLst>
              <a:gd name="adj1" fmla="val 16371097"/>
              <a:gd name="adj2" fmla="val 20976304"/>
            </a:avLst>
          </a:prstGeom>
          <a:noFill/>
          <a:ln w="19050" cap="flat">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398" name="Shape 1398"/>
          <p:cNvSpPr/>
          <p:nvPr/>
        </p:nvSpPr>
        <p:spPr>
          <a:xfrm rot="10424436">
            <a:off x="4020423" y="2340303"/>
            <a:ext cx="610841" cy="547773"/>
          </a:xfrm>
          <a:prstGeom prst="arc">
            <a:avLst>
              <a:gd name="adj1" fmla="val 16371097"/>
              <a:gd name="adj2" fmla="val 20976304"/>
            </a:avLst>
          </a:prstGeom>
          <a:noFill/>
          <a:ln w="19050" cap="flat">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cxnSp>
        <p:nvCxnSpPr>
          <p:cNvPr id="1399" name="Shape 1399"/>
          <p:cNvCxnSpPr>
            <a:stCxn id="1393" idx="0"/>
            <a:endCxn id="1393" idx="0"/>
          </p:cNvCxnSpPr>
          <p:nvPr/>
        </p:nvCxnSpPr>
        <p:spPr>
          <a:xfrm rot="10800000" flipH="1">
            <a:off x="7049985" y="3298286"/>
            <a:ext cx="71100" cy="600"/>
          </a:xfrm>
          <a:prstGeom prst="straightConnector1">
            <a:avLst/>
          </a:prstGeom>
          <a:noFill/>
          <a:ln w="9525" cap="flat">
            <a:solidFill>
              <a:schemeClr val="dk2"/>
            </a:solidFill>
            <a:prstDash val="solid"/>
            <a:round/>
            <a:headEnd type="none" w="lg" len="lg"/>
            <a:tailEnd type="none" w="lg" len="lg"/>
          </a:ln>
        </p:spPr>
      </p:cxnSp>
      <p:cxnSp>
        <p:nvCxnSpPr>
          <p:cNvPr id="1400" name="Shape 1400"/>
          <p:cNvCxnSpPr>
            <a:stCxn id="1393" idx="0"/>
            <a:endCxn id="1393" idx="0"/>
          </p:cNvCxnSpPr>
          <p:nvPr/>
        </p:nvCxnSpPr>
        <p:spPr>
          <a:xfrm flipH="1">
            <a:off x="6074301" y="2878179"/>
            <a:ext cx="5400" cy="378900"/>
          </a:xfrm>
          <a:prstGeom prst="straightConnector1">
            <a:avLst/>
          </a:prstGeom>
          <a:noFill/>
          <a:ln w="9525" cap="flat">
            <a:solidFill>
              <a:schemeClr val="dk2"/>
            </a:solidFill>
            <a:prstDash val="solid"/>
            <a:round/>
            <a:headEnd type="none" w="lg" len="lg"/>
            <a:tailEnd type="oval" w="lg" len="lg"/>
          </a:ln>
        </p:spPr>
      </p:cxnSp>
      <p:cxnSp>
        <p:nvCxnSpPr>
          <p:cNvPr id="1401" name="Shape 1401"/>
          <p:cNvCxnSpPr>
            <a:stCxn id="1393" idx="0"/>
            <a:endCxn id="1393" idx="0"/>
          </p:cNvCxnSpPr>
          <p:nvPr/>
        </p:nvCxnSpPr>
        <p:spPr>
          <a:xfrm rot="10800000" flipH="1">
            <a:off x="3665057" y="3221866"/>
            <a:ext cx="1253100" cy="4800"/>
          </a:xfrm>
          <a:prstGeom prst="straightConnector1">
            <a:avLst/>
          </a:prstGeom>
          <a:noFill/>
          <a:ln w="9525" cap="flat">
            <a:solidFill>
              <a:schemeClr val="dk2"/>
            </a:solidFill>
            <a:prstDash val="solid"/>
            <a:round/>
            <a:headEnd type="none" w="lg" len="lg"/>
            <a:tailEnd type="none" w="lg" len="lg"/>
          </a:ln>
        </p:spPr>
      </p:cxnSp>
      <p:cxnSp>
        <p:nvCxnSpPr>
          <p:cNvPr id="1402" name="Shape 1402"/>
          <p:cNvCxnSpPr>
            <a:stCxn id="1393" idx="0"/>
            <a:endCxn id="1393" idx="0"/>
          </p:cNvCxnSpPr>
          <p:nvPr/>
        </p:nvCxnSpPr>
        <p:spPr>
          <a:xfrm rot="5400000">
            <a:off x="3460886" y="2539044"/>
            <a:ext cx="1165500" cy="270000"/>
          </a:xfrm>
          <a:prstGeom prst="bentConnector3">
            <a:avLst>
              <a:gd name="adj1" fmla="val -7634"/>
            </a:avLst>
          </a:prstGeom>
          <a:noFill/>
          <a:ln w="9525" cap="flat">
            <a:solidFill>
              <a:schemeClr val="dk2"/>
            </a:solidFill>
            <a:prstDash val="solid"/>
            <a:round/>
            <a:headEnd type="none" w="lg" len="lg"/>
            <a:tailEnd type="oval" w="lg" len="lg"/>
          </a:ln>
        </p:spPr>
      </p:cxnSp>
      <p:cxnSp>
        <p:nvCxnSpPr>
          <p:cNvPr id="1403" name="Shape 1403"/>
          <p:cNvCxnSpPr>
            <a:stCxn id="1393" idx="0"/>
            <a:endCxn id="1393" idx="0"/>
          </p:cNvCxnSpPr>
          <p:nvPr/>
        </p:nvCxnSpPr>
        <p:spPr>
          <a:xfrm>
            <a:off x="4215387" y="2869354"/>
            <a:ext cx="600" cy="387000"/>
          </a:xfrm>
          <a:prstGeom prst="straightConnector1">
            <a:avLst/>
          </a:prstGeom>
          <a:noFill/>
          <a:ln w="9525" cap="flat">
            <a:solidFill>
              <a:schemeClr val="dk2"/>
            </a:solidFill>
            <a:prstDash val="solid"/>
            <a:round/>
            <a:headEnd type="none" w="lg" len="lg"/>
            <a:tailEnd type="oval" w="lg" len="lg"/>
          </a:ln>
        </p:spPr>
      </p:cxnSp>
      <p:cxnSp>
        <p:nvCxnSpPr>
          <p:cNvPr id="1404" name="Shape 1404"/>
          <p:cNvCxnSpPr>
            <a:stCxn id="1393" idx="0"/>
            <a:endCxn id="1393" idx="0"/>
          </p:cNvCxnSpPr>
          <p:nvPr/>
        </p:nvCxnSpPr>
        <p:spPr>
          <a:xfrm>
            <a:off x="4847286" y="2894278"/>
            <a:ext cx="3000" cy="362100"/>
          </a:xfrm>
          <a:prstGeom prst="straightConnector1">
            <a:avLst/>
          </a:prstGeom>
          <a:noFill/>
          <a:ln w="9525" cap="flat">
            <a:solidFill>
              <a:schemeClr val="dk2"/>
            </a:solidFill>
            <a:prstDash val="solid"/>
            <a:round/>
            <a:headEnd type="none" w="lg" len="lg"/>
            <a:tailEnd type="oval" w="lg" len="lg"/>
          </a:ln>
        </p:spPr>
      </p:cxnSp>
      <p:cxnSp>
        <p:nvCxnSpPr>
          <p:cNvPr id="1405" name="Shape 1405"/>
          <p:cNvCxnSpPr>
            <a:stCxn id="1393" idx="0"/>
            <a:endCxn id="1393" idx="0"/>
          </p:cNvCxnSpPr>
          <p:nvPr/>
        </p:nvCxnSpPr>
        <p:spPr>
          <a:xfrm rot="5400000">
            <a:off x="4078370" y="2550637"/>
            <a:ext cx="1173300" cy="243900"/>
          </a:xfrm>
          <a:prstGeom prst="bentConnector3">
            <a:avLst>
              <a:gd name="adj1" fmla="val -6178"/>
            </a:avLst>
          </a:prstGeom>
          <a:noFill/>
          <a:ln w="9525" cap="flat">
            <a:solidFill>
              <a:schemeClr val="dk2"/>
            </a:solidFill>
            <a:prstDash val="solid"/>
            <a:round/>
            <a:headEnd type="none" w="lg" len="lg"/>
            <a:tailEnd type="oval" w="lg" len="lg"/>
          </a:ln>
        </p:spPr>
      </p:cxnSp>
      <p:cxnSp>
        <p:nvCxnSpPr>
          <p:cNvPr id="1406" name="Shape 1406"/>
          <p:cNvCxnSpPr>
            <a:stCxn id="1393" idx="0"/>
            <a:endCxn id="1393" idx="0"/>
          </p:cNvCxnSpPr>
          <p:nvPr/>
        </p:nvCxnSpPr>
        <p:spPr>
          <a:xfrm>
            <a:off x="5995792" y="3224607"/>
            <a:ext cx="1093500" cy="0"/>
          </a:xfrm>
          <a:prstGeom prst="straightConnector1">
            <a:avLst/>
          </a:prstGeom>
          <a:noFill/>
          <a:ln w="9525" cap="flat">
            <a:solidFill>
              <a:schemeClr val="dk2"/>
            </a:solidFill>
            <a:prstDash val="solid"/>
            <a:round/>
            <a:headEnd type="none" w="lg" len="lg"/>
            <a:tailEnd type="none" w="lg" len="lg"/>
          </a:ln>
        </p:spPr>
      </p:cxnSp>
      <p:sp>
        <p:nvSpPr>
          <p:cNvPr id="1407" name="Shape 1407"/>
          <p:cNvSpPr/>
          <p:nvPr/>
        </p:nvSpPr>
        <p:spPr>
          <a:xfrm>
            <a:off x="3968866" y="3184317"/>
            <a:ext cx="196499" cy="75000"/>
          </a:xfrm>
          <a:prstGeom prst="rect">
            <a:avLst/>
          </a:prstGeom>
          <a:solidFill>
            <a:srgbClr val="EFEFEF"/>
          </a:solidFill>
          <a:ln w="9525" cap="flat">
            <a:solidFill>
              <a:srgbClr val="00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408" name="Shape 1408"/>
          <p:cNvSpPr txBox="1"/>
          <p:nvPr/>
        </p:nvSpPr>
        <p:spPr>
          <a:xfrm>
            <a:off x="3916423" y="2978228"/>
            <a:ext cx="270000" cy="212399"/>
          </a:xfrm>
          <a:prstGeom prst="rect">
            <a:avLst/>
          </a:prstGeom>
          <a:noFill/>
          <a:ln>
            <a:noFill/>
          </a:ln>
        </p:spPr>
        <p:txBody>
          <a:bodyPr lIns="91425" tIns="91425" rIns="91425" bIns="91425" anchor="t" anchorCtr="0">
            <a:noAutofit/>
          </a:bodyPr>
          <a:lstStyle/>
          <a:p>
            <a:pPr>
              <a:spcBef>
                <a:spcPts val="0"/>
              </a:spcBef>
              <a:buNone/>
            </a:pPr>
            <a:r>
              <a:rPr lang="en" sz="600" i="1"/>
              <a:t>R</a:t>
            </a:r>
          </a:p>
        </p:txBody>
      </p:sp>
      <p:sp>
        <p:nvSpPr>
          <p:cNvPr id="1409" name="Shape 1409"/>
          <p:cNvSpPr/>
          <p:nvPr/>
        </p:nvSpPr>
        <p:spPr>
          <a:xfrm>
            <a:off x="4281319" y="3184317"/>
            <a:ext cx="196499" cy="75000"/>
          </a:xfrm>
          <a:prstGeom prst="rect">
            <a:avLst/>
          </a:prstGeom>
          <a:solidFill>
            <a:srgbClr val="EFEFEF"/>
          </a:solidFill>
          <a:ln w="9525" cap="flat">
            <a:solidFill>
              <a:srgbClr val="000000"/>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a:p>
        </p:txBody>
      </p:sp>
      <p:sp>
        <p:nvSpPr>
          <p:cNvPr id="1410" name="Shape 1410"/>
          <p:cNvSpPr/>
          <p:nvPr/>
        </p:nvSpPr>
        <p:spPr>
          <a:xfrm>
            <a:off x="4605362" y="3184317"/>
            <a:ext cx="196499" cy="75000"/>
          </a:xfrm>
          <a:prstGeom prst="rect">
            <a:avLst/>
          </a:prstGeom>
          <a:solidFill>
            <a:srgbClr val="EFEFEF"/>
          </a:solidFill>
          <a:ln w="9525" cap="flat">
            <a:solidFill>
              <a:srgbClr val="000000"/>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a:p>
        </p:txBody>
      </p:sp>
      <p:sp>
        <p:nvSpPr>
          <p:cNvPr id="1411" name="Shape 1411"/>
          <p:cNvSpPr txBox="1"/>
          <p:nvPr/>
        </p:nvSpPr>
        <p:spPr>
          <a:xfrm>
            <a:off x="4244485" y="2978228"/>
            <a:ext cx="270000" cy="212399"/>
          </a:xfrm>
          <a:prstGeom prst="rect">
            <a:avLst/>
          </a:prstGeom>
          <a:noFill/>
          <a:ln>
            <a:noFill/>
          </a:ln>
        </p:spPr>
        <p:txBody>
          <a:bodyPr lIns="91425" tIns="91425" rIns="91425" bIns="91425" anchor="t" anchorCtr="0">
            <a:noAutofit/>
          </a:bodyPr>
          <a:lstStyle/>
          <a:p>
            <a:pPr lvl="0" rtl="0">
              <a:spcBef>
                <a:spcPts val="0"/>
              </a:spcBef>
              <a:buNone/>
            </a:pPr>
            <a:r>
              <a:rPr lang="en" sz="600" i="1"/>
              <a:t>R</a:t>
            </a:r>
          </a:p>
        </p:txBody>
      </p:sp>
      <p:sp>
        <p:nvSpPr>
          <p:cNvPr id="1412" name="Shape 1412"/>
          <p:cNvSpPr txBox="1"/>
          <p:nvPr/>
        </p:nvSpPr>
        <p:spPr>
          <a:xfrm>
            <a:off x="4559801" y="2978228"/>
            <a:ext cx="270000" cy="212399"/>
          </a:xfrm>
          <a:prstGeom prst="rect">
            <a:avLst/>
          </a:prstGeom>
          <a:noFill/>
          <a:ln>
            <a:noFill/>
          </a:ln>
        </p:spPr>
        <p:txBody>
          <a:bodyPr lIns="91425" tIns="91425" rIns="91425" bIns="91425" anchor="t" anchorCtr="0">
            <a:noAutofit/>
          </a:bodyPr>
          <a:lstStyle/>
          <a:p>
            <a:pPr lvl="0" rtl="0">
              <a:spcBef>
                <a:spcPts val="0"/>
              </a:spcBef>
              <a:buNone/>
            </a:pPr>
            <a:r>
              <a:rPr lang="en" sz="600" i="1"/>
              <a:t>R</a:t>
            </a:r>
          </a:p>
        </p:txBody>
      </p:sp>
      <p:sp>
        <p:nvSpPr>
          <p:cNvPr id="1413" name="Shape 1413"/>
          <p:cNvSpPr/>
          <p:nvPr/>
        </p:nvSpPr>
        <p:spPr>
          <a:xfrm>
            <a:off x="6164820" y="3184317"/>
            <a:ext cx="196499" cy="75000"/>
          </a:xfrm>
          <a:prstGeom prst="rect">
            <a:avLst/>
          </a:prstGeom>
          <a:solidFill>
            <a:srgbClr val="EFEFEF"/>
          </a:solidFill>
          <a:ln w="9525" cap="flat">
            <a:solidFill>
              <a:srgbClr val="000000"/>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a:p>
        </p:txBody>
      </p:sp>
      <p:sp>
        <p:nvSpPr>
          <p:cNvPr id="1414" name="Shape 1414"/>
          <p:cNvSpPr txBox="1"/>
          <p:nvPr/>
        </p:nvSpPr>
        <p:spPr>
          <a:xfrm>
            <a:off x="6128083" y="2978228"/>
            <a:ext cx="270000" cy="212399"/>
          </a:xfrm>
          <a:prstGeom prst="rect">
            <a:avLst/>
          </a:prstGeom>
          <a:noFill/>
          <a:ln>
            <a:noFill/>
          </a:ln>
        </p:spPr>
        <p:txBody>
          <a:bodyPr lIns="91425" tIns="91425" rIns="91425" bIns="91425" anchor="t" anchorCtr="0">
            <a:noAutofit/>
          </a:bodyPr>
          <a:lstStyle/>
          <a:p>
            <a:pPr lvl="0" rtl="0">
              <a:spcBef>
                <a:spcPts val="0"/>
              </a:spcBef>
              <a:buNone/>
            </a:pPr>
            <a:r>
              <a:rPr lang="en" sz="600" i="1"/>
              <a:t>R</a:t>
            </a:r>
          </a:p>
        </p:txBody>
      </p:sp>
      <p:cxnSp>
        <p:nvCxnSpPr>
          <p:cNvPr id="1415" name="Shape 1415"/>
          <p:cNvCxnSpPr>
            <a:stCxn id="1393" idx="0"/>
            <a:endCxn id="1393" idx="0"/>
          </p:cNvCxnSpPr>
          <p:nvPr/>
        </p:nvCxnSpPr>
        <p:spPr>
          <a:xfrm>
            <a:off x="7064190" y="3315958"/>
            <a:ext cx="36900" cy="0"/>
          </a:xfrm>
          <a:prstGeom prst="straightConnector1">
            <a:avLst/>
          </a:prstGeom>
          <a:noFill/>
          <a:ln w="9525" cap="flat">
            <a:solidFill>
              <a:schemeClr val="dk2"/>
            </a:solidFill>
            <a:prstDash val="solid"/>
            <a:round/>
            <a:headEnd type="none" w="lg" len="lg"/>
            <a:tailEnd type="none" w="lg" len="lg"/>
          </a:ln>
        </p:spPr>
      </p:cxnSp>
      <p:sp>
        <p:nvSpPr>
          <p:cNvPr id="1416" name="Shape 1416"/>
          <p:cNvSpPr/>
          <p:nvPr/>
        </p:nvSpPr>
        <p:spPr>
          <a:xfrm>
            <a:off x="3419553" y="1967181"/>
            <a:ext cx="36899" cy="1305299"/>
          </a:xfrm>
          <a:prstGeom prst="rect">
            <a:avLst/>
          </a:prstGeom>
          <a:solidFill>
            <a:srgbClr val="999999"/>
          </a:solidFill>
          <a:ln>
            <a:noFill/>
          </a:ln>
        </p:spPr>
        <p:txBody>
          <a:bodyPr lIns="91425" tIns="91425" rIns="91425" bIns="91425" anchor="ctr" anchorCtr="0">
            <a:noAutofit/>
          </a:bodyPr>
          <a:lstStyle/>
          <a:p>
            <a:pPr>
              <a:spcBef>
                <a:spcPts val="0"/>
              </a:spcBef>
              <a:buNone/>
            </a:pPr>
            <a:endParaRPr/>
          </a:p>
        </p:txBody>
      </p:sp>
      <p:cxnSp>
        <p:nvCxnSpPr>
          <p:cNvPr id="1417" name="Shape 1417"/>
          <p:cNvCxnSpPr>
            <a:stCxn id="1393" idx="0"/>
            <a:endCxn id="1393" idx="0"/>
          </p:cNvCxnSpPr>
          <p:nvPr/>
        </p:nvCxnSpPr>
        <p:spPr>
          <a:xfrm flipH="1">
            <a:off x="3453577" y="2333148"/>
            <a:ext cx="1200" cy="531900"/>
          </a:xfrm>
          <a:prstGeom prst="straightConnector1">
            <a:avLst/>
          </a:prstGeom>
          <a:noFill/>
          <a:ln w="9525" cap="flat">
            <a:solidFill>
              <a:srgbClr val="000000"/>
            </a:solidFill>
            <a:prstDash val="solid"/>
            <a:round/>
            <a:headEnd type="none" w="lg" len="lg"/>
            <a:tailEnd type="none" w="lg" len="lg"/>
          </a:ln>
        </p:spPr>
      </p:cxnSp>
      <p:sp>
        <p:nvSpPr>
          <p:cNvPr id="1418" name="Shape 1418"/>
          <p:cNvSpPr txBox="1"/>
          <p:nvPr/>
        </p:nvSpPr>
        <p:spPr>
          <a:xfrm>
            <a:off x="4950079" y="1359021"/>
            <a:ext cx="1009200" cy="386999"/>
          </a:xfrm>
          <a:prstGeom prst="rect">
            <a:avLst/>
          </a:prstGeom>
          <a:noFill/>
          <a:ln>
            <a:noFill/>
          </a:ln>
        </p:spPr>
        <p:txBody>
          <a:bodyPr lIns="91425" tIns="91425" rIns="91425" bIns="91425" anchor="ctr" anchorCtr="0">
            <a:noAutofit/>
          </a:bodyPr>
          <a:lstStyle/>
          <a:p>
            <a:pPr algn="ctr">
              <a:spcBef>
                <a:spcPts val="0"/>
              </a:spcBef>
              <a:buNone/>
            </a:pPr>
            <a:r>
              <a:rPr lang="en"/>
              <a:t>Dynodes</a:t>
            </a:r>
          </a:p>
        </p:txBody>
      </p:sp>
      <p:sp>
        <p:nvSpPr>
          <p:cNvPr id="1419" name="Shape 1419"/>
          <p:cNvSpPr txBox="1"/>
          <p:nvPr/>
        </p:nvSpPr>
        <p:spPr>
          <a:xfrm>
            <a:off x="6500645" y="1369425"/>
            <a:ext cx="841800" cy="337799"/>
          </a:xfrm>
          <a:prstGeom prst="rect">
            <a:avLst/>
          </a:prstGeom>
          <a:noFill/>
          <a:ln>
            <a:noFill/>
          </a:ln>
        </p:spPr>
        <p:txBody>
          <a:bodyPr lIns="91425" tIns="91425" rIns="91425" bIns="91425" anchor="ctr" anchorCtr="0">
            <a:noAutofit/>
          </a:bodyPr>
          <a:lstStyle/>
          <a:p>
            <a:pPr lvl="0" algn="ctr" rtl="0">
              <a:spcBef>
                <a:spcPts val="0"/>
              </a:spcBef>
              <a:buNone/>
            </a:pPr>
            <a:r>
              <a:rPr lang="en"/>
              <a:t>Anode</a:t>
            </a:r>
          </a:p>
        </p:txBody>
      </p:sp>
      <p:cxnSp>
        <p:nvCxnSpPr>
          <p:cNvPr id="1420" name="Shape 1420"/>
          <p:cNvCxnSpPr>
            <a:stCxn id="1418" idx="2"/>
            <a:endCxn id="1393" idx="0"/>
          </p:cNvCxnSpPr>
          <p:nvPr/>
        </p:nvCxnSpPr>
        <p:spPr>
          <a:xfrm flipH="1">
            <a:off x="4323079" y="1746021"/>
            <a:ext cx="1131600" cy="260400"/>
          </a:xfrm>
          <a:prstGeom prst="straightConnector1">
            <a:avLst/>
          </a:prstGeom>
          <a:noFill/>
          <a:ln w="9525" cap="flat">
            <a:solidFill>
              <a:srgbClr val="000000"/>
            </a:solidFill>
            <a:prstDash val="solid"/>
            <a:round/>
            <a:headEnd type="none" w="lg" len="lg"/>
            <a:tailEnd type="triangle" w="lg" len="lg"/>
          </a:ln>
        </p:spPr>
      </p:cxnSp>
      <p:cxnSp>
        <p:nvCxnSpPr>
          <p:cNvPr id="1421" name="Shape 1421"/>
          <p:cNvCxnSpPr>
            <a:stCxn id="1418" idx="2"/>
            <a:endCxn id="1393" idx="0"/>
          </p:cNvCxnSpPr>
          <p:nvPr/>
        </p:nvCxnSpPr>
        <p:spPr>
          <a:xfrm flipH="1">
            <a:off x="4906279" y="1746021"/>
            <a:ext cx="548400" cy="309300"/>
          </a:xfrm>
          <a:prstGeom prst="straightConnector1">
            <a:avLst/>
          </a:prstGeom>
          <a:noFill/>
          <a:ln w="9525" cap="flat">
            <a:solidFill>
              <a:srgbClr val="000000"/>
            </a:solidFill>
            <a:prstDash val="solid"/>
            <a:round/>
            <a:headEnd type="none" w="lg" len="lg"/>
            <a:tailEnd type="triangle" w="lg" len="lg"/>
          </a:ln>
        </p:spPr>
      </p:cxnSp>
      <p:sp>
        <p:nvSpPr>
          <p:cNvPr id="1422" name="Shape 1422"/>
          <p:cNvSpPr/>
          <p:nvPr/>
        </p:nvSpPr>
        <p:spPr>
          <a:xfrm>
            <a:off x="2958196" y="1946429"/>
            <a:ext cx="71100" cy="1305299"/>
          </a:xfrm>
          <a:prstGeom prst="rect">
            <a:avLst/>
          </a:prstGeom>
          <a:solidFill>
            <a:srgbClr val="DC9563">
              <a:alpha val="76150"/>
            </a:srgbClr>
          </a:solidFill>
          <a:ln>
            <a:noFill/>
          </a:ln>
        </p:spPr>
        <p:txBody>
          <a:bodyPr lIns="91425" tIns="91425" rIns="91425" bIns="91425" anchor="ctr" anchorCtr="0">
            <a:noAutofit/>
          </a:bodyPr>
          <a:lstStyle/>
          <a:p>
            <a:pPr>
              <a:spcBef>
                <a:spcPts val="0"/>
              </a:spcBef>
              <a:buNone/>
            </a:pPr>
            <a:endParaRPr/>
          </a:p>
        </p:txBody>
      </p:sp>
      <p:cxnSp>
        <p:nvCxnSpPr>
          <p:cNvPr id="1423" name="Shape 1423"/>
          <p:cNvCxnSpPr>
            <a:stCxn id="1418" idx="2"/>
            <a:endCxn id="1393" idx="0"/>
          </p:cNvCxnSpPr>
          <p:nvPr/>
        </p:nvCxnSpPr>
        <p:spPr>
          <a:xfrm>
            <a:off x="5454679" y="1746021"/>
            <a:ext cx="900" cy="326400"/>
          </a:xfrm>
          <a:prstGeom prst="straightConnector1">
            <a:avLst/>
          </a:prstGeom>
          <a:noFill/>
          <a:ln w="9525" cap="flat">
            <a:solidFill>
              <a:srgbClr val="000000"/>
            </a:solidFill>
            <a:prstDash val="solid"/>
            <a:round/>
            <a:headEnd type="none" w="lg" len="lg"/>
            <a:tailEnd type="triangle" w="lg" len="lg"/>
          </a:ln>
        </p:spPr>
      </p:cxnSp>
      <p:cxnSp>
        <p:nvCxnSpPr>
          <p:cNvPr id="1424" name="Shape 1424"/>
          <p:cNvCxnSpPr>
            <a:stCxn id="1418" idx="2"/>
            <a:endCxn id="1393" idx="0"/>
          </p:cNvCxnSpPr>
          <p:nvPr/>
        </p:nvCxnSpPr>
        <p:spPr>
          <a:xfrm>
            <a:off x="5454679" y="1746021"/>
            <a:ext cx="558000" cy="285000"/>
          </a:xfrm>
          <a:prstGeom prst="straightConnector1">
            <a:avLst/>
          </a:prstGeom>
          <a:noFill/>
          <a:ln w="9525" cap="flat">
            <a:solidFill>
              <a:srgbClr val="000000"/>
            </a:solidFill>
            <a:prstDash val="solid"/>
            <a:round/>
            <a:headEnd type="none" w="lg" len="lg"/>
            <a:tailEnd type="triangle" w="lg" len="lg"/>
          </a:ln>
        </p:spPr>
      </p:cxnSp>
      <p:cxnSp>
        <p:nvCxnSpPr>
          <p:cNvPr id="1425" name="Shape 1425"/>
          <p:cNvCxnSpPr>
            <a:stCxn id="1419" idx="2"/>
            <a:endCxn id="1393" idx="0"/>
          </p:cNvCxnSpPr>
          <p:nvPr/>
        </p:nvCxnSpPr>
        <p:spPr>
          <a:xfrm flipH="1">
            <a:off x="6715445" y="1707225"/>
            <a:ext cx="206100" cy="575100"/>
          </a:xfrm>
          <a:prstGeom prst="straightConnector1">
            <a:avLst/>
          </a:prstGeom>
          <a:noFill/>
          <a:ln w="9525" cap="flat">
            <a:solidFill>
              <a:srgbClr val="000000"/>
            </a:solidFill>
            <a:prstDash val="solid"/>
            <a:round/>
            <a:headEnd type="none" w="lg" len="lg"/>
            <a:tailEnd type="triangle" w="lg" len="lg"/>
          </a:ln>
        </p:spPr>
      </p:cxnSp>
      <p:cxnSp>
        <p:nvCxnSpPr>
          <p:cNvPr id="1426" name="Shape 1426"/>
          <p:cNvCxnSpPr>
            <a:stCxn id="1393" idx="0"/>
            <a:endCxn id="1393" idx="0"/>
          </p:cNvCxnSpPr>
          <p:nvPr/>
        </p:nvCxnSpPr>
        <p:spPr>
          <a:xfrm>
            <a:off x="2968423" y="1946429"/>
            <a:ext cx="0" cy="1305300"/>
          </a:xfrm>
          <a:prstGeom prst="straightConnector1">
            <a:avLst/>
          </a:prstGeom>
          <a:noFill/>
          <a:ln w="19050" cap="flat">
            <a:solidFill>
              <a:srgbClr val="000000"/>
            </a:solidFill>
            <a:prstDash val="solid"/>
            <a:round/>
            <a:headEnd type="none" w="lg" len="lg"/>
            <a:tailEnd type="none" w="lg" len="lg"/>
          </a:ln>
        </p:spPr>
      </p:cxnSp>
      <p:cxnSp>
        <p:nvCxnSpPr>
          <p:cNvPr id="1427" name="Shape 1427"/>
          <p:cNvCxnSpPr>
            <a:endCxn id="1393" idx="0"/>
          </p:cNvCxnSpPr>
          <p:nvPr/>
        </p:nvCxnSpPr>
        <p:spPr>
          <a:xfrm rot="10800000" flipH="1">
            <a:off x="2987405" y="2577249"/>
            <a:ext cx="428099" cy="42300"/>
          </a:xfrm>
          <a:prstGeom prst="straightConnector1">
            <a:avLst/>
          </a:prstGeom>
          <a:noFill/>
          <a:ln w="9525" cap="flat">
            <a:solidFill>
              <a:srgbClr val="FFFF00"/>
            </a:solidFill>
            <a:prstDash val="dash"/>
            <a:round/>
            <a:headEnd type="none" w="lg" len="lg"/>
            <a:tailEnd type="none" w="lg" len="lg"/>
          </a:ln>
        </p:spPr>
      </p:cxnSp>
      <p:cxnSp>
        <p:nvCxnSpPr>
          <p:cNvPr id="1428" name="Shape 1428"/>
          <p:cNvCxnSpPr>
            <a:stCxn id="1393" idx="0"/>
            <a:endCxn id="1393" idx="0"/>
          </p:cNvCxnSpPr>
          <p:nvPr/>
        </p:nvCxnSpPr>
        <p:spPr>
          <a:xfrm flipH="1">
            <a:off x="3419414" y="2333148"/>
            <a:ext cx="1200" cy="531900"/>
          </a:xfrm>
          <a:prstGeom prst="straightConnector1">
            <a:avLst/>
          </a:prstGeom>
          <a:noFill/>
          <a:ln w="9525" cap="flat">
            <a:solidFill>
              <a:srgbClr val="000000"/>
            </a:solidFill>
            <a:prstDash val="solid"/>
            <a:round/>
            <a:headEnd type="none" w="lg" len="lg"/>
            <a:tailEnd type="none" w="lg" len="lg"/>
          </a:ln>
        </p:spPr>
      </p:cxnSp>
      <p:cxnSp>
        <p:nvCxnSpPr>
          <p:cNvPr id="1429" name="Shape 1429"/>
          <p:cNvCxnSpPr>
            <a:stCxn id="1393" idx="0"/>
            <a:endCxn id="1393" idx="0"/>
          </p:cNvCxnSpPr>
          <p:nvPr/>
        </p:nvCxnSpPr>
        <p:spPr>
          <a:xfrm>
            <a:off x="5028426" y="3224607"/>
            <a:ext cx="867900" cy="1500"/>
          </a:xfrm>
          <a:prstGeom prst="straightConnector1">
            <a:avLst/>
          </a:prstGeom>
          <a:noFill/>
          <a:ln w="9525" cap="flat">
            <a:solidFill>
              <a:schemeClr val="dk2"/>
            </a:solidFill>
            <a:prstDash val="dot"/>
            <a:round/>
            <a:headEnd type="none" w="lg" len="lg"/>
            <a:tailEnd type="none" w="lg" len="lg"/>
          </a:ln>
        </p:spPr>
      </p:cxnSp>
      <p:sp>
        <p:nvSpPr>
          <p:cNvPr id="1430" name="Shape 1430"/>
          <p:cNvSpPr/>
          <p:nvPr/>
        </p:nvSpPr>
        <p:spPr>
          <a:xfrm>
            <a:off x="909574" y="2008050"/>
            <a:ext cx="1093523" cy="583499"/>
          </a:xfrm>
          <a:custGeom>
            <a:avLst/>
            <a:gdLst/>
            <a:ahLst/>
            <a:cxnLst/>
            <a:rect l="0" t="0" r="0" b="0"/>
            <a:pathLst>
              <a:path w="34671" h="18669" extrusionOk="0">
                <a:moveTo>
                  <a:pt x="0" y="0"/>
                </a:moveTo>
                <a:cubicBezTo>
                  <a:pt x="167" y="1841"/>
                  <a:pt x="-259" y="4847"/>
                  <a:pt x="1524" y="5334"/>
                </a:cubicBezTo>
                <a:cubicBezTo>
                  <a:pt x="3812" y="5958"/>
                  <a:pt x="8021" y="1084"/>
                  <a:pt x="8382" y="3429"/>
                </a:cubicBezTo>
                <a:cubicBezTo>
                  <a:pt x="9080" y="7969"/>
                  <a:pt x="7982" y="10413"/>
                  <a:pt x="8382" y="11811"/>
                </a:cubicBezTo>
                <a:cubicBezTo>
                  <a:pt x="8933" y="13741"/>
                  <a:pt x="11915" y="6962"/>
                  <a:pt x="13335" y="8382"/>
                </a:cubicBezTo>
                <a:cubicBezTo>
                  <a:pt x="14990" y="10037"/>
                  <a:pt x="14083" y="13908"/>
                  <a:pt x="15240" y="13716"/>
                </a:cubicBezTo>
                <a:cubicBezTo>
                  <a:pt x="16712" y="13470"/>
                  <a:pt x="17524" y="9649"/>
                  <a:pt x="17907" y="10287"/>
                </a:cubicBezTo>
                <a:cubicBezTo>
                  <a:pt x="18930" y="11992"/>
                  <a:pt x="17559" y="14798"/>
                  <a:pt x="18288" y="14859"/>
                </a:cubicBezTo>
                <a:cubicBezTo>
                  <a:pt x="20652" y="15056"/>
                  <a:pt x="22773" y="12954"/>
                  <a:pt x="25146" y="12954"/>
                </a:cubicBezTo>
                <a:cubicBezTo>
                  <a:pt x="25654" y="12954"/>
                  <a:pt x="23114" y="16002"/>
                  <a:pt x="23622" y="16002"/>
                </a:cubicBezTo>
                <a:cubicBezTo>
                  <a:pt x="27410" y="16002"/>
                  <a:pt x="31076" y="17470"/>
                  <a:pt x="34671" y="18669"/>
                </a:cubicBezTo>
              </a:path>
            </a:pathLst>
          </a:custGeom>
          <a:noFill/>
          <a:ln w="19050" cap="flat">
            <a:solidFill>
              <a:srgbClr val="38761D"/>
            </a:solidFill>
            <a:prstDash val="solid"/>
            <a:round/>
            <a:headEnd type="none" w="lg" len="lg"/>
            <a:tailEnd type="stealth" w="lg" len="lg"/>
          </a:ln>
        </p:spPr>
      </p:sp>
      <p:sp>
        <p:nvSpPr>
          <p:cNvPr id="1431" name="Shape 1431"/>
          <p:cNvSpPr/>
          <p:nvPr/>
        </p:nvSpPr>
        <p:spPr>
          <a:xfrm rot="4107567">
            <a:off x="1968238" y="2668962"/>
            <a:ext cx="275736" cy="303023"/>
          </a:xfrm>
          <a:custGeom>
            <a:avLst/>
            <a:gdLst/>
            <a:ahLst/>
            <a:cxnLst/>
            <a:rect l="0" t="0" r="0" b="0"/>
            <a:pathLst>
              <a:path w="34671" h="18669" extrusionOk="0">
                <a:moveTo>
                  <a:pt x="0" y="0"/>
                </a:moveTo>
                <a:cubicBezTo>
                  <a:pt x="167" y="1841"/>
                  <a:pt x="-259" y="4847"/>
                  <a:pt x="1524" y="5334"/>
                </a:cubicBezTo>
                <a:cubicBezTo>
                  <a:pt x="3812" y="5958"/>
                  <a:pt x="8021" y="1084"/>
                  <a:pt x="8382" y="3429"/>
                </a:cubicBezTo>
                <a:cubicBezTo>
                  <a:pt x="9080" y="7969"/>
                  <a:pt x="7982" y="10413"/>
                  <a:pt x="8382" y="11811"/>
                </a:cubicBezTo>
                <a:cubicBezTo>
                  <a:pt x="8933" y="13741"/>
                  <a:pt x="11915" y="6962"/>
                  <a:pt x="13335" y="8382"/>
                </a:cubicBezTo>
                <a:cubicBezTo>
                  <a:pt x="14990" y="10037"/>
                  <a:pt x="14083" y="13908"/>
                  <a:pt x="15240" y="13716"/>
                </a:cubicBezTo>
                <a:cubicBezTo>
                  <a:pt x="16712" y="13470"/>
                  <a:pt x="17524" y="9649"/>
                  <a:pt x="17907" y="10287"/>
                </a:cubicBezTo>
                <a:cubicBezTo>
                  <a:pt x="18930" y="11992"/>
                  <a:pt x="17559" y="14798"/>
                  <a:pt x="18288" y="14859"/>
                </a:cubicBezTo>
                <a:cubicBezTo>
                  <a:pt x="20652" y="15056"/>
                  <a:pt x="22773" y="12954"/>
                  <a:pt x="25146" y="12954"/>
                </a:cubicBezTo>
                <a:cubicBezTo>
                  <a:pt x="25654" y="12954"/>
                  <a:pt x="23114" y="16002"/>
                  <a:pt x="23622" y="16002"/>
                </a:cubicBezTo>
                <a:cubicBezTo>
                  <a:pt x="27410" y="16002"/>
                  <a:pt x="31076" y="17470"/>
                  <a:pt x="34671" y="18669"/>
                </a:cubicBezTo>
              </a:path>
            </a:pathLst>
          </a:custGeom>
          <a:noFill/>
          <a:ln w="19050" cap="flat">
            <a:solidFill>
              <a:srgbClr val="351C75"/>
            </a:solidFill>
            <a:prstDash val="solid"/>
            <a:round/>
            <a:headEnd type="none" w="lg" len="lg"/>
            <a:tailEnd type="none" w="lg" len="lg"/>
          </a:ln>
        </p:spPr>
      </p:sp>
      <p:sp>
        <p:nvSpPr>
          <p:cNvPr id="1432" name="Shape 1432"/>
          <p:cNvSpPr/>
          <p:nvPr/>
        </p:nvSpPr>
        <p:spPr>
          <a:xfrm rot="2823960">
            <a:off x="1993638" y="2126692"/>
            <a:ext cx="273716" cy="305462"/>
          </a:xfrm>
          <a:custGeom>
            <a:avLst/>
            <a:gdLst/>
            <a:ahLst/>
            <a:cxnLst/>
            <a:rect l="0" t="0" r="0" b="0"/>
            <a:pathLst>
              <a:path w="34671" h="18669" extrusionOk="0">
                <a:moveTo>
                  <a:pt x="0" y="0"/>
                </a:moveTo>
                <a:cubicBezTo>
                  <a:pt x="167" y="1841"/>
                  <a:pt x="-259" y="4847"/>
                  <a:pt x="1524" y="5334"/>
                </a:cubicBezTo>
                <a:cubicBezTo>
                  <a:pt x="3812" y="5958"/>
                  <a:pt x="8021" y="1084"/>
                  <a:pt x="8382" y="3429"/>
                </a:cubicBezTo>
                <a:cubicBezTo>
                  <a:pt x="9080" y="7969"/>
                  <a:pt x="7982" y="10413"/>
                  <a:pt x="8382" y="11811"/>
                </a:cubicBezTo>
                <a:cubicBezTo>
                  <a:pt x="8933" y="13741"/>
                  <a:pt x="11915" y="6962"/>
                  <a:pt x="13335" y="8382"/>
                </a:cubicBezTo>
                <a:cubicBezTo>
                  <a:pt x="14990" y="10037"/>
                  <a:pt x="14083" y="13908"/>
                  <a:pt x="15240" y="13716"/>
                </a:cubicBezTo>
                <a:cubicBezTo>
                  <a:pt x="16712" y="13470"/>
                  <a:pt x="17524" y="9649"/>
                  <a:pt x="17907" y="10287"/>
                </a:cubicBezTo>
                <a:cubicBezTo>
                  <a:pt x="18930" y="11992"/>
                  <a:pt x="17559" y="14798"/>
                  <a:pt x="18288" y="14859"/>
                </a:cubicBezTo>
                <a:cubicBezTo>
                  <a:pt x="20652" y="15056"/>
                  <a:pt x="22773" y="12954"/>
                  <a:pt x="25146" y="12954"/>
                </a:cubicBezTo>
                <a:cubicBezTo>
                  <a:pt x="25654" y="12954"/>
                  <a:pt x="23114" y="16002"/>
                  <a:pt x="23622" y="16002"/>
                </a:cubicBezTo>
                <a:cubicBezTo>
                  <a:pt x="27410" y="16002"/>
                  <a:pt x="31076" y="17470"/>
                  <a:pt x="34671" y="18669"/>
                </a:cubicBezTo>
              </a:path>
            </a:pathLst>
          </a:custGeom>
          <a:noFill/>
          <a:ln w="19050" cap="flat">
            <a:solidFill>
              <a:srgbClr val="351C75"/>
            </a:solidFill>
            <a:prstDash val="solid"/>
            <a:round/>
            <a:headEnd type="none" w="lg" len="lg"/>
            <a:tailEnd type="none" w="lg" len="lg"/>
          </a:ln>
        </p:spPr>
      </p:sp>
      <p:sp>
        <p:nvSpPr>
          <p:cNvPr id="1433" name="Shape 1433"/>
          <p:cNvSpPr/>
          <p:nvPr/>
        </p:nvSpPr>
        <p:spPr>
          <a:xfrm rot="5939926">
            <a:off x="2537081" y="2211493"/>
            <a:ext cx="276524" cy="302143"/>
          </a:xfrm>
          <a:custGeom>
            <a:avLst/>
            <a:gdLst/>
            <a:ahLst/>
            <a:cxnLst/>
            <a:rect l="0" t="0" r="0" b="0"/>
            <a:pathLst>
              <a:path w="34671" h="18669" extrusionOk="0">
                <a:moveTo>
                  <a:pt x="0" y="0"/>
                </a:moveTo>
                <a:cubicBezTo>
                  <a:pt x="167" y="1841"/>
                  <a:pt x="-259" y="4847"/>
                  <a:pt x="1524" y="5334"/>
                </a:cubicBezTo>
                <a:cubicBezTo>
                  <a:pt x="3812" y="5958"/>
                  <a:pt x="8021" y="1084"/>
                  <a:pt x="8382" y="3429"/>
                </a:cubicBezTo>
                <a:cubicBezTo>
                  <a:pt x="9080" y="7969"/>
                  <a:pt x="7982" y="10413"/>
                  <a:pt x="8382" y="11811"/>
                </a:cubicBezTo>
                <a:cubicBezTo>
                  <a:pt x="8933" y="13741"/>
                  <a:pt x="11915" y="6962"/>
                  <a:pt x="13335" y="8382"/>
                </a:cubicBezTo>
                <a:cubicBezTo>
                  <a:pt x="14990" y="10037"/>
                  <a:pt x="14083" y="13908"/>
                  <a:pt x="15240" y="13716"/>
                </a:cubicBezTo>
                <a:cubicBezTo>
                  <a:pt x="16712" y="13470"/>
                  <a:pt x="17524" y="9649"/>
                  <a:pt x="17907" y="10287"/>
                </a:cubicBezTo>
                <a:cubicBezTo>
                  <a:pt x="18930" y="11992"/>
                  <a:pt x="17559" y="14798"/>
                  <a:pt x="18288" y="14859"/>
                </a:cubicBezTo>
                <a:cubicBezTo>
                  <a:pt x="20652" y="15056"/>
                  <a:pt x="22773" y="12954"/>
                  <a:pt x="25146" y="12954"/>
                </a:cubicBezTo>
                <a:cubicBezTo>
                  <a:pt x="25654" y="12954"/>
                  <a:pt x="23114" y="16002"/>
                  <a:pt x="23622" y="16002"/>
                </a:cubicBezTo>
                <a:cubicBezTo>
                  <a:pt x="27410" y="16002"/>
                  <a:pt x="31076" y="17470"/>
                  <a:pt x="34671" y="18669"/>
                </a:cubicBezTo>
              </a:path>
            </a:pathLst>
          </a:custGeom>
          <a:noFill/>
          <a:ln w="19050" cap="flat">
            <a:solidFill>
              <a:srgbClr val="351C75"/>
            </a:solidFill>
            <a:prstDash val="solid"/>
            <a:round/>
            <a:headEnd type="none" w="lg" len="lg"/>
            <a:tailEnd type="none" w="lg" len="lg"/>
          </a:ln>
        </p:spPr>
      </p:sp>
      <p:sp>
        <p:nvSpPr>
          <p:cNvPr id="1434" name="Shape 1434"/>
          <p:cNvSpPr/>
          <p:nvPr/>
        </p:nvSpPr>
        <p:spPr>
          <a:xfrm rot="-1260908">
            <a:off x="2492019" y="2601408"/>
            <a:ext cx="270946" cy="308373"/>
          </a:xfrm>
          <a:custGeom>
            <a:avLst/>
            <a:gdLst/>
            <a:ahLst/>
            <a:cxnLst/>
            <a:rect l="0" t="0" r="0" b="0"/>
            <a:pathLst>
              <a:path w="34671" h="18669" extrusionOk="0">
                <a:moveTo>
                  <a:pt x="0" y="0"/>
                </a:moveTo>
                <a:cubicBezTo>
                  <a:pt x="167" y="1841"/>
                  <a:pt x="-259" y="4847"/>
                  <a:pt x="1524" y="5334"/>
                </a:cubicBezTo>
                <a:cubicBezTo>
                  <a:pt x="3812" y="5958"/>
                  <a:pt x="8021" y="1084"/>
                  <a:pt x="8382" y="3429"/>
                </a:cubicBezTo>
                <a:cubicBezTo>
                  <a:pt x="9080" y="7969"/>
                  <a:pt x="7982" y="10413"/>
                  <a:pt x="8382" y="11811"/>
                </a:cubicBezTo>
                <a:cubicBezTo>
                  <a:pt x="8933" y="13741"/>
                  <a:pt x="11915" y="6962"/>
                  <a:pt x="13335" y="8382"/>
                </a:cubicBezTo>
                <a:cubicBezTo>
                  <a:pt x="14990" y="10037"/>
                  <a:pt x="14083" y="13908"/>
                  <a:pt x="15240" y="13716"/>
                </a:cubicBezTo>
                <a:cubicBezTo>
                  <a:pt x="16712" y="13470"/>
                  <a:pt x="17524" y="9649"/>
                  <a:pt x="17907" y="10287"/>
                </a:cubicBezTo>
                <a:cubicBezTo>
                  <a:pt x="18930" y="11992"/>
                  <a:pt x="17559" y="14798"/>
                  <a:pt x="18288" y="14859"/>
                </a:cubicBezTo>
                <a:cubicBezTo>
                  <a:pt x="20652" y="15056"/>
                  <a:pt x="22773" y="12954"/>
                  <a:pt x="25146" y="12954"/>
                </a:cubicBezTo>
                <a:cubicBezTo>
                  <a:pt x="25654" y="12954"/>
                  <a:pt x="23114" y="16002"/>
                  <a:pt x="23622" y="16002"/>
                </a:cubicBezTo>
                <a:cubicBezTo>
                  <a:pt x="27410" y="16002"/>
                  <a:pt x="31076" y="17470"/>
                  <a:pt x="34671" y="18669"/>
                </a:cubicBezTo>
              </a:path>
            </a:pathLst>
          </a:custGeom>
          <a:noFill/>
          <a:ln w="19050" cap="flat">
            <a:solidFill>
              <a:srgbClr val="351C75"/>
            </a:solidFill>
            <a:prstDash val="solid"/>
            <a:round/>
            <a:headEnd type="none" w="lg" len="lg"/>
            <a:tailEnd type="none" w="lg" len="lg"/>
          </a:ln>
        </p:spPr>
      </p:sp>
      <p:sp>
        <p:nvSpPr>
          <p:cNvPr id="1435" name="Shape 1435"/>
          <p:cNvSpPr/>
          <p:nvPr/>
        </p:nvSpPr>
        <p:spPr>
          <a:xfrm rot="4657976">
            <a:off x="2330659" y="2128286"/>
            <a:ext cx="276414" cy="302235"/>
          </a:xfrm>
          <a:custGeom>
            <a:avLst/>
            <a:gdLst/>
            <a:ahLst/>
            <a:cxnLst/>
            <a:rect l="0" t="0" r="0" b="0"/>
            <a:pathLst>
              <a:path w="34671" h="18669" extrusionOk="0">
                <a:moveTo>
                  <a:pt x="0" y="0"/>
                </a:moveTo>
                <a:cubicBezTo>
                  <a:pt x="167" y="1841"/>
                  <a:pt x="-259" y="4847"/>
                  <a:pt x="1524" y="5334"/>
                </a:cubicBezTo>
                <a:cubicBezTo>
                  <a:pt x="3812" y="5958"/>
                  <a:pt x="8021" y="1084"/>
                  <a:pt x="8382" y="3429"/>
                </a:cubicBezTo>
                <a:cubicBezTo>
                  <a:pt x="9080" y="7969"/>
                  <a:pt x="7982" y="10413"/>
                  <a:pt x="8382" y="11811"/>
                </a:cubicBezTo>
                <a:cubicBezTo>
                  <a:pt x="8933" y="13741"/>
                  <a:pt x="11915" y="6962"/>
                  <a:pt x="13335" y="8382"/>
                </a:cubicBezTo>
                <a:cubicBezTo>
                  <a:pt x="14990" y="10037"/>
                  <a:pt x="14083" y="13908"/>
                  <a:pt x="15240" y="13716"/>
                </a:cubicBezTo>
                <a:cubicBezTo>
                  <a:pt x="16712" y="13470"/>
                  <a:pt x="17524" y="9649"/>
                  <a:pt x="17907" y="10287"/>
                </a:cubicBezTo>
                <a:cubicBezTo>
                  <a:pt x="18930" y="11992"/>
                  <a:pt x="17559" y="14798"/>
                  <a:pt x="18288" y="14859"/>
                </a:cubicBezTo>
                <a:cubicBezTo>
                  <a:pt x="20652" y="15056"/>
                  <a:pt x="22773" y="12954"/>
                  <a:pt x="25146" y="12954"/>
                </a:cubicBezTo>
                <a:cubicBezTo>
                  <a:pt x="25654" y="12954"/>
                  <a:pt x="23114" y="16002"/>
                  <a:pt x="23622" y="16002"/>
                </a:cubicBezTo>
                <a:cubicBezTo>
                  <a:pt x="27410" y="16002"/>
                  <a:pt x="31076" y="17470"/>
                  <a:pt x="34671" y="18669"/>
                </a:cubicBezTo>
              </a:path>
            </a:pathLst>
          </a:custGeom>
          <a:noFill/>
          <a:ln w="19050" cap="flat">
            <a:solidFill>
              <a:srgbClr val="351C75"/>
            </a:solidFill>
            <a:prstDash val="solid"/>
            <a:round/>
            <a:headEnd type="none" w="lg" len="lg"/>
            <a:tailEnd type="none" w="lg" len="lg"/>
          </a:ln>
        </p:spPr>
      </p:sp>
      <p:sp>
        <p:nvSpPr>
          <p:cNvPr id="1436" name="Shape 1436"/>
          <p:cNvSpPr/>
          <p:nvPr/>
        </p:nvSpPr>
        <p:spPr>
          <a:xfrm rot="743">
            <a:off x="2157298" y="2531866"/>
            <a:ext cx="802026" cy="94465"/>
          </a:xfrm>
          <a:custGeom>
            <a:avLst/>
            <a:gdLst/>
            <a:ahLst/>
            <a:cxnLst/>
            <a:rect l="0" t="0" r="0" b="0"/>
            <a:pathLst>
              <a:path w="34671" h="18669" extrusionOk="0">
                <a:moveTo>
                  <a:pt x="0" y="0"/>
                </a:moveTo>
                <a:cubicBezTo>
                  <a:pt x="167" y="1841"/>
                  <a:pt x="-259" y="4847"/>
                  <a:pt x="1524" y="5334"/>
                </a:cubicBezTo>
                <a:cubicBezTo>
                  <a:pt x="3812" y="5958"/>
                  <a:pt x="8021" y="1084"/>
                  <a:pt x="8382" y="3429"/>
                </a:cubicBezTo>
                <a:cubicBezTo>
                  <a:pt x="9080" y="7969"/>
                  <a:pt x="7982" y="10413"/>
                  <a:pt x="8382" y="11811"/>
                </a:cubicBezTo>
                <a:cubicBezTo>
                  <a:pt x="8933" y="13741"/>
                  <a:pt x="11915" y="6962"/>
                  <a:pt x="13335" y="8382"/>
                </a:cubicBezTo>
                <a:cubicBezTo>
                  <a:pt x="14990" y="10037"/>
                  <a:pt x="14083" y="13908"/>
                  <a:pt x="15240" y="13716"/>
                </a:cubicBezTo>
                <a:cubicBezTo>
                  <a:pt x="16712" y="13470"/>
                  <a:pt x="17524" y="9649"/>
                  <a:pt x="17907" y="10287"/>
                </a:cubicBezTo>
                <a:cubicBezTo>
                  <a:pt x="18930" y="11992"/>
                  <a:pt x="17559" y="14798"/>
                  <a:pt x="18288" y="14859"/>
                </a:cubicBezTo>
                <a:cubicBezTo>
                  <a:pt x="20652" y="15056"/>
                  <a:pt x="22773" y="12954"/>
                  <a:pt x="25146" y="12954"/>
                </a:cubicBezTo>
                <a:cubicBezTo>
                  <a:pt x="25654" y="12954"/>
                  <a:pt x="23114" y="16002"/>
                  <a:pt x="23622" y="16002"/>
                </a:cubicBezTo>
                <a:cubicBezTo>
                  <a:pt x="27410" y="16002"/>
                  <a:pt x="31076" y="17470"/>
                  <a:pt x="34671" y="18669"/>
                </a:cubicBezTo>
              </a:path>
            </a:pathLst>
          </a:custGeom>
          <a:noFill/>
          <a:ln w="19050" cap="flat">
            <a:solidFill>
              <a:srgbClr val="351C75"/>
            </a:solidFill>
            <a:prstDash val="solid"/>
            <a:round/>
            <a:headEnd type="none" w="lg" len="lg"/>
            <a:tailEnd type="stealth" w="lg" len="lg"/>
          </a:ln>
        </p:spPr>
      </p:sp>
      <p:cxnSp>
        <p:nvCxnSpPr>
          <p:cNvPr id="1437" name="Shape 1437"/>
          <p:cNvCxnSpPr>
            <a:stCxn id="1393" idx="0"/>
            <a:endCxn id="1393" idx="0"/>
          </p:cNvCxnSpPr>
          <p:nvPr/>
        </p:nvCxnSpPr>
        <p:spPr>
          <a:xfrm rot="10800000" flipH="1">
            <a:off x="3473290" y="2120835"/>
            <a:ext cx="744600" cy="448500"/>
          </a:xfrm>
          <a:prstGeom prst="straightConnector1">
            <a:avLst/>
          </a:prstGeom>
          <a:noFill/>
          <a:ln w="9525" cap="flat">
            <a:solidFill>
              <a:srgbClr val="FFFF00"/>
            </a:solidFill>
            <a:prstDash val="dash"/>
            <a:round/>
            <a:headEnd type="none" w="lg" len="lg"/>
            <a:tailEnd type="stealth" w="lg" len="lg"/>
          </a:ln>
        </p:spPr>
      </p:cxnSp>
      <p:cxnSp>
        <p:nvCxnSpPr>
          <p:cNvPr id="1438" name="Shape 1438"/>
          <p:cNvCxnSpPr>
            <a:stCxn id="1393" idx="0"/>
            <a:endCxn id="1393" idx="0"/>
          </p:cNvCxnSpPr>
          <p:nvPr/>
        </p:nvCxnSpPr>
        <p:spPr>
          <a:xfrm flipH="1">
            <a:off x="4166008" y="2120701"/>
            <a:ext cx="49200" cy="711900"/>
          </a:xfrm>
          <a:prstGeom prst="straightConnector1">
            <a:avLst/>
          </a:prstGeom>
          <a:noFill/>
          <a:ln w="9525" cap="flat">
            <a:solidFill>
              <a:srgbClr val="FFFF00"/>
            </a:solidFill>
            <a:prstDash val="dash"/>
            <a:round/>
            <a:headEnd type="none" w="lg" len="lg"/>
            <a:tailEnd type="stealth" w="lg" len="lg"/>
          </a:ln>
        </p:spPr>
      </p:cxnSp>
      <p:cxnSp>
        <p:nvCxnSpPr>
          <p:cNvPr id="1439" name="Shape 1439"/>
          <p:cNvCxnSpPr>
            <a:stCxn id="1393" idx="0"/>
            <a:endCxn id="1393" idx="0"/>
          </p:cNvCxnSpPr>
          <p:nvPr/>
        </p:nvCxnSpPr>
        <p:spPr>
          <a:xfrm flipH="1">
            <a:off x="4194666" y="2120701"/>
            <a:ext cx="49200" cy="722700"/>
          </a:xfrm>
          <a:prstGeom prst="straightConnector1">
            <a:avLst/>
          </a:prstGeom>
          <a:noFill/>
          <a:ln w="9525" cap="flat">
            <a:solidFill>
              <a:srgbClr val="FFFF00"/>
            </a:solidFill>
            <a:prstDash val="dash"/>
            <a:round/>
            <a:headEnd type="none" w="lg" len="lg"/>
            <a:tailEnd type="stealth" w="lg" len="lg"/>
          </a:ln>
        </p:spPr>
      </p:cxnSp>
      <p:cxnSp>
        <p:nvCxnSpPr>
          <p:cNvPr id="1440" name="Shape 1440"/>
          <p:cNvCxnSpPr>
            <a:stCxn id="1393" idx="0"/>
            <a:endCxn id="1393" idx="0"/>
          </p:cNvCxnSpPr>
          <p:nvPr/>
        </p:nvCxnSpPr>
        <p:spPr>
          <a:xfrm rot="10800000" flipH="1">
            <a:off x="4165670" y="2094074"/>
            <a:ext cx="587100" cy="725700"/>
          </a:xfrm>
          <a:prstGeom prst="straightConnector1">
            <a:avLst/>
          </a:prstGeom>
          <a:noFill/>
          <a:ln w="9525" cap="flat">
            <a:solidFill>
              <a:srgbClr val="FFFF00"/>
            </a:solidFill>
            <a:prstDash val="dash"/>
            <a:round/>
            <a:headEnd type="none" w="lg" len="lg"/>
            <a:tailEnd type="stealth" w="lg" len="lg"/>
          </a:ln>
        </p:spPr>
      </p:cxnSp>
      <p:cxnSp>
        <p:nvCxnSpPr>
          <p:cNvPr id="1441" name="Shape 1441"/>
          <p:cNvCxnSpPr>
            <a:stCxn id="1393" idx="0"/>
            <a:endCxn id="1393" idx="0"/>
          </p:cNvCxnSpPr>
          <p:nvPr/>
        </p:nvCxnSpPr>
        <p:spPr>
          <a:xfrm rot="10800000" flipH="1">
            <a:off x="4194658" y="2119195"/>
            <a:ext cx="587100" cy="725700"/>
          </a:xfrm>
          <a:prstGeom prst="straightConnector1">
            <a:avLst/>
          </a:prstGeom>
          <a:noFill/>
          <a:ln w="9525" cap="flat">
            <a:solidFill>
              <a:srgbClr val="FFFF00"/>
            </a:solidFill>
            <a:prstDash val="dash"/>
            <a:round/>
            <a:headEnd type="none" w="lg" len="lg"/>
            <a:tailEnd type="stealth" w="lg" len="lg"/>
          </a:ln>
        </p:spPr>
      </p:cxnSp>
      <p:cxnSp>
        <p:nvCxnSpPr>
          <p:cNvPr id="1442" name="Shape 1442"/>
          <p:cNvCxnSpPr>
            <a:stCxn id="1393" idx="0"/>
            <a:endCxn id="1393" idx="0"/>
          </p:cNvCxnSpPr>
          <p:nvPr/>
        </p:nvCxnSpPr>
        <p:spPr>
          <a:xfrm rot="10800000" flipH="1">
            <a:off x="4230707" y="2129571"/>
            <a:ext cx="587100" cy="725700"/>
          </a:xfrm>
          <a:prstGeom prst="straightConnector1">
            <a:avLst/>
          </a:prstGeom>
          <a:noFill/>
          <a:ln w="9525" cap="flat">
            <a:solidFill>
              <a:srgbClr val="FFFF00"/>
            </a:solidFill>
            <a:prstDash val="dash"/>
            <a:round/>
            <a:headEnd type="none" w="lg" len="lg"/>
            <a:tailEnd type="stealth" w="lg" len="lg"/>
          </a:ln>
        </p:spPr>
      </p:cxnSp>
      <p:cxnSp>
        <p:nvCxnSpPr>
          <p:cNvPr id="1443" name="Shape 1443"/>
          <p:cNvCxnSpPr>
            <a:stCxn id="1393" idx="0"/>
            <a:endCxn id="1393" idx="0"/>
          </p:cNvCxnSpPr>
          <p:nvPr/>
        </p:nvCxnSpPr>
        <p:spPr>
          <a:xfrm flipH="1">
            <a:off x="4734074" y="2107421"/>
            <a:ext cx="16200" cy="687600"/>
          </a:xfrm>
          <a:prstGeom prst="straightConnector1">
            <a:avLst/>
          </a:prstGeom>
          <a:noFill/>
          <a:ln w="9525" cap="flat">
            <a:solidFill>
              <a:srgbClr val="FFFF00"/>
            </a:solidFill>
            <a:prstDash val="dash"/>
            <a:round/>
            <a:headEnd type="none" w="lg" len="lg"/>
            <a:tailEnd type="stealth" w="lg" len="lg"/>
          </a:ln>
        </p:spPr>
      </p:cxnSp>
      <p:cxnSp>
        <p:nvCxnSpPr>
          <p:cNvPr id="1444" name="Shape 1444"/>
          <p:cNvCxnSpPr>
            <a:stCxn id="1393" idx="0"/>
            <a:endCxn id="1393" idx="0"/>
          </p:cNvCxnSpPr>
          <p:nvPr/>
        </p:nvCxnSpPr>
        <p:spPr>
          <a:xfrm flipH="1">
            <a:off x="4763349" y="2094057"/>
            <a:ext cx="5700" cy="730500"/>
          </a:xfrm>
          <a:prstGeom prst="straightConnector1">
            <a:avLst/>
          </a:prstGeom>
          <a:noFill/>
          <a:ln w="9525" cap="flat">
            <a:solidFill>
              <a:srgbClr val="FFFF00"/>
            </a:solidFill>
            <a:prstDash val="dash"/>
            <a:round/>
            <a:headEnd type="none" w="lg" len="lg"/>
            <a:tailEnd type="stealth" w="lg" len="lg"/>
          </a:ln>
        </p:spPr>
      </p:cxnSp>
      <p:cxnSp>
        <p:nvCxnSpPr>
          <p:cNvPr id="1445" name="Shape 1445"/>
          <p:cNvCxnSpPr>
            <a:stCxn id="1393" idx="0"/>
            <a:endCxn id="1393" idx="0"/>
          </p:cNvCxnSpPr>
          <p:nvPr/>
        </p:nvCxnSpPr>
        <p:spPr>
          <a:xfrm flipH="1">
            <a:off x="4794863" y="2094057"/>
            <a:ext cx="600" cy="744000"/>
          </a:xfrm>
          <a:prstGeom prst="straightConnector1">
            <a:avLst/>
          </a:prstGeom>
          <a:noFill/>
          <a:ln w="9525" cap="flat">
            <a:solidFill>
              <a:srgbClr val="FFFF00"/>
            </a:solidFill>
            <a:prstDash val="dash"/>
            <a:round/>
            <a:headEnd type="none" w="lg" len="lg"/>
            <a:tailEnd type="stealth" w="lg" len="lg"/>
          </a:ln>
        </p:spPr>
      </p:cxnSp>
      <p:cxnSp>
        <p:nvCxnSpPr>
          <p:cNvPr id="1446" name="Shape 1446"/>
          <p:cNvCxnSpPr>
            <a:stCxn id="1393" idx="0"/>
            <a:endCxn id="1393" idx="0"/>
          </p:cNvCxnSpPr>
          <p:nvPr/>
        </p:nvCxnSpPr>
        <p:spPr>
          <a:xfrm flipH="1">
            <a:off x="4823752" y="2117035"/>
            <a:ext cx="1800" cy="750900"/>
          </a:xfrm>
          <a:prstGeom prst="straightConnector1">
            <a:avLst/>
          </a:prstGeom>
          <a:noFill/>
          <a:ln w="9525" cap="flat">
            <a:solidFill>
              <a:srgbClr val="FFFF00"/>
            </a:solidFill>
            <a:prstDash val="dash"/>
            <a:round/>
            <a:headEnd type="none" w="lg" len="lg"/>
            <a:tailEnd type="stealth" w="lg" len="lg"/>
          </a:ln>
        </p:spPr>
      </p:cxnSp>
      <p:cxnSp>
        <p:nvCxnSpPr>
          <p:cNvPr id="1447" name="Shape 1447"/>
          <p:cNvCxnSpPr>
            <a:stCxn id="1393" idx="0"/>
            <a:endCxn id="1393" idx="0"/>
          </p:cNvCxnSpPr>
          <p:nvPr/>
        </p:nvCxnSpPr>
        <p:spPr>
          <a:xfrm flipH="1">
            <a:off x="4857842" y="2129554"/>
            <a:ext cx="5700" cy="730500"/>
          </a:xfrm>
          <a:prstGeom prst="straightConnector1">
            <a:avLst/>
          </a:prstGeom>
          <a:noFill/>
          <a:ln w="9525" cap="flat">
            <a:solidFill>
              <a:srgbClr val="FFFF00"/>
            </a:solidFill>
            <a:prstDash val="dash"/>
            <a:round/>
            <a:headEnd type="none" w="lg" len="lg"/>
            <a:tailEnd type="stealth" w="lg" len="lg"/>
          </a:ln>
        </p:spPr>
      </p:cxnSp>
      <p:cxnSp>
        <p:nvCxnSpPr>
          <p:cNvPr id="1448" name="Shape 1448"/>
          <p:cNvCxnSpPr>
            <a:stCxn id="1393" idx="0"/>
            <a:endCxn id="1393" idx="0"/>
          </p:cNvCxnSpPr>
          <p:nvPr/>
        </p:nvCxnSpPr>
        <p:spPr>
          <a:xfrm rot="10800000" flipH="1">
            <a:off x="4754885" y="2102349"/>
            <a:ext cx="587100" cy="725700"/>
          </a:xfrm>
          <a:prstGeom prst="straightConnector1">
            <a:avLst/>
          </a:prstGeom>
          <a:noFill/>
          <a:ln w="9525" cap="flat">
            <a:solidFill>
              <a:srgbClr val="FFFF00"/>
            </a:solidFill>
            <a:prstDash val="dash"/>
            <a:round/>
            <a:headEnd type="none" w="lg" len="lg"/>
            <a:tailEnd type="stealth" w="lg" len="lg"/>
          </a:ln>
        </p:spPr>
      </p:cxnSp>
      <p:cxnSp>
        <p:nvCxnSpPr>
          <p:cNvPr id="1449" name="Shape 1449"/>
          <p:cNvCxnSpPr>
            <a:stCxn id="1393" idx="0"/>
            <a:endCxn id="1393" idx="0"/>
          </p:cNvCxnSpPr>
          <p:nvPr/>
        </p:nvCxnSpPr>
        <p:spPr>
          <a:xfrm rot="10800000" flipH="1">
            <a:off x="4792256" y="2129585"/>
            <a:ext cx="587100" cy="725700"/>
          </a:xfrm>
          <a:prstGeom prst="straightConnector1">
            <a:avLst/>
          </a:prstGeom>
          <a:noFill/>
          <a:ln w="9525" cap="flat">
            <a:solidFill>
              <a:srgbClr val="FFFF00"/>
            </a:solidFill>
            <a:prstDash val="dash"/>
            <a:round/>
            <a:headEnd type="none" w="lg" len="lg"/>
            <a:tailEnd type="stealth" w="lg" len="lg"/>
          </a:ln>
        </p:spPr>
      </p:cxnSp>
      <p:cxnSp>
        <p:nvCxnSpPr>
          <p:cNvPr id="1450" name="Shape 1450"/>
          <p:cNvCxnSpPr>
            <a:stCxn id="1393" idx="0"/>
            <a:endCxn id="1393" idx="0"/>
          </p:cNvCxnSpPr>
          <p:nvPr/>
        </p:nvCxnSpPr>
        <p:spPr>
          <a:xfrm rot="10800000" flipH="1">
            <a:off x="4831388" y="2131953"/>
            <a:ext cx="587100" cy="725700"/>
          </a:xfrm>
          <a:prstGeom prst="straightConnector1">
            <a:avLst/>
          </a:prstGeom>
          <a:noFill/>
          <a:ln w="9525" cap="flat">
            <a:solidFill>
              <a:srgbClr val="FFFF00"/>
            </a:solidFill>
            <a:prstDash val="dash"/>
            <a:round/>
            <a:headEnd type="none" w="lg" len="lg"/>
            <a:tailEnd type="stealth" w="lg" len="lg"/>
          </a:ln>
        </p:spPr>
      </p:cxnSp>
      <p:cxnSp>
        <p:nvCxnSpPr>
          <p:cNvPr id="1451" name="Shape 1451"/>
          <p:cNvCxnSpPr>
            <a:stCxn id="1393" idx="0"/>
            <a:endCxn id="1393" idx="0"/>
          </p:cNvCxnSpPr>
          <p:nvPr/>
        </p:nvCxnSpPr>
        <p:spPr>
          <a:xfrm rot="10800000" flipH="1">
            <a:off x="4877554" y="2131953"/>
            <a:ext cx="587100" cy="725700"/>
          </a:xfrm>
          <a:prstGeom prst="straightConnector1">
            <a:avLst/>
          </a:prstGeom>
          <a:noFill/>
          <a:ln w="9525" cap="flat">
            <a:solidFill>
              <a:srgbClr val="FFFF00"/>
            </a:solidFill>
            <a:prstDash val="dash"/>
            <a:round/>
            <a:headEnd type="none" w="lg" len="lg"/>
            <a:tailEnd type="stealth" w="lg" len="lg"/>
          </a:ln>
        </p:spPr>
      </p:cxnSp>
      <p:cxnSp>
        <p:nvCxnSpPr>
          <p:cNvPr id="1452" name="Shape 1452"/>
          <p:cNvCxnSpPr>
            <a:stCxn id="1393" idx="0"/>
            <a:endCxn id="1393" idx="0"/>
          </p:cNvCxnSpPr>
          <p:nvPr/>
        </p:nvCxnSpPr>
        <p:spPr>
          <a:xfrm rot="10800000" flipH="1">
            <a:off x="4895902" y="2155468"/>
            <a:ext cx="587100" cy="725700"/>
          </a:xfrm>
          <a:prstGeom prst="straightConnector1">
            <a:avLst/>
          </a:prstGeom>
          <a:noFill/>
          <a:ln w="9525" cap="flat">
            <a:solidFill>
              <a:srgbClr val="FFFF00"/>
            </a:solidFill>
            <a:prstDash val="dash"/>
            <a:round/>
            <a:headEnd type="none" w="lg" len="lg"/>
            <a:tailEnd type="stealth" w="lg" len="lg"/>
          </a:ln>
        </p:spPr>
      </p:cxnSp>
      <p:cxnSp>
        <p:nvCxnSpPr>
          <p:cNvPr id="1453" name="Shape 1453"/>
          <p:cNvCxnSpPr>
            <a:stCxn id="1393" idx="0"/>
            <a:endCxn id="1393" idx="0"/>
          </p:cNvCxnSpPr>
          <p:nvPr/>
        </p:nvCxnSpPr>
        <p:spPr>
          <a:xfrm rot="10800000" flipH="1">
            <a:off x="4925537" y="2161812"/>
            <a:ext cx="587100" cy="725700"/>
          </a:xfrm>
          <a:prstGeom prst="straightConnector1">
            <a:avLst/>
          </a:prstGeom>
          <a:noFill/>
          <a:ln w="9525" cap="flat">
            <a:solidFill>
              <a:srgbClr val="FFFF00"/>
            </a:solidFill>
            <a:prstDash val="dash"/>
            <a:round/>
            <a:headEnd type="none" w="lg" len="lg"/>
            <a:tailEnd type="stealth" w="lg" len="lg"/>
          </a:ln>
        </p:spPr>
      </p:cxnSp>
      <p:cxnSp>
        <p:nvCxnSpPr>
          <p:cNvPr id="1454" name="Shape 1454"/>
          <p:cNvCxnSpPr>
            <a:stCxn id="1393" idx="0"/>
            <a:endCxn id="1393" idx="0"/>
          </p:cNvCxnSpPr>
          <p:nvPr/>
        </p:nvCxnSpPr>
        <p:spPr>
          <a:xfrm flipH="1">
            <a:off x="5523866" y="2183688"/>
            <a:ext cx="7500" cy="697200"/>
          </a:xfrm>
          <a:prstGeom prst="straightConnector1">
            <a:avLst/>
          </a:prstGeom>
          <a:noFill/>
          <a:ln w="9525" cap="flat">
            <a:solidFill>
              <a:srgbClr val="FFFF00"/>
            </a:solidFill>
            <a:prstDash val="dash"/>
            <a:round/>
            <a:headEnd type="none" w="lg" len="lg"/>
            <a:tailEnd type="stealth" w="lg" len="lg"/>
          </a:ln>
        </p:spPr>
      </p:cxnSp>
      <p:cxnSp>
        <p:nvCxnSpPr>
          <p:cNvPr id="1455" name="Shape 1455"/>
          <p:cNvCxnSpPr>
            <a:stCxn id="1393" idx="0"/>
            <a:endCxn id="1393" idx="0"/>
          </p:cNvCxnSpPr>
          <p:nvPr/>
        </p:nvCxnSpPr>
        <p:spPr>
          <a:xfrm flipH="1">
            <a:off x="5467555" y="2169647"/>
            <a:ext cx="7500" cy="697200"/>
          </a:xfrm>
          <a:prstGeom prst="straightConnector1">
            <a:avLst/>
          </a:prstGeom>
          <a:noFill/>
          <a:ln w="9525" cap="flat">
            <a:solidFill>
              <a:srgbClr val="FFFF00"/>
            </a:solidFill>
            <a:prstDash val="dash"/>
            <a:round/>
            <a:headEnd type="none" w="lg" len="lg"/>
            <a:tailEnd type="stealth" w="lg" len="lg"/>
          </a:ln>
        </p:spPr>
      </p:cxnSp>
      <p:cxnSp>
        <p:nvCxnSpPr>
          <p:cNvPr id="1456" name="Shape 1456"/>
          <p:cNvCxnSpPr>
            <a:stCxn id="1393" idx="0"/>
            <a:endCxn id="1393" idx="0"/>
          </p:cNvCxnSpPr>
          <p:nvPr/>
        </p:nvCxnSpPr>
        <p:spPr>
          <a:xfrm flipH="1">
            <a:off x="5499805" y="2170549"/>
            <a:ext cx="7500" cy="697200"/>
          </a:xfrm>
          <a:prstGeom prst="straightConnector1">
            <a:avLst/>
          </a:prstGeom>
          <a:noFill/>
          <a:ln w="9525" cap="flat">
            <a:solidFill>
              <a:srgbClr val="FFFF00"/>
            </a:solidFill>
            <a:prstDash val="dash"/>
            <a:round/>
            <a:headEnd type="none" w="lg" len="lg"/>
            <a:tailEnd type="stealth" w="lg" len="lg"/>
          </a:ln>
        </p:spPr>
      </p:cxnSp>
      <p:cxnSp>
        <p:nvCxnSpPr>
          <p:cNvPr id="1457" name="Shape 1457"/>
          <p:cNvCxnSpPr>
            <a:stCxn id="1393" idx="0"/>
            <a:endCxn id="1393" idx="0"/>
          </p:cNvCxnSpPr>
          <p:nvPr/>
        </p:nvCxnSpPr>
        <p:spPr>
          <a:xfrm flipH="1">
            <a:off x="5439393" y="2136687"/>
            <a:ext cx="7500" cy="697200"/>
          </a:xfrm>
          <a:prstGeom prst="straightConnector1">
            <a:avLst/>
          </a:prstGeom>
          <a:noFill/>
          <a:ln w="9525" cap="flat">
            <a:solidFill>
              <a:srgbClr val="FFFF00"/>
            </a:solidFill>
            <a:prstDash val="dash"/>
            <a:round/>
            <a:headEnd type="none" w="lg" len="lg"/>
            <a:tailEnd type="stealth" w="lg" len="lg"/>
          </a:ln>
        </p:spPr>
      </p:cxnSp>
      <p:cxnSp>
        <p:nvCxnSpPr>
          <p:cNvPr id="1458" name="Shape 1458"/>
          <p:cNvCxnSpPr>
            <a:stCxn id="1393" idx="0"/>
            <a:endCxn id="1393" idx="0"/>
          </p:cNvCxnSpPr>
          <p:nvPr/>
        </p:nvCxnSpPr>
        <p:spPr>
          <a:xfrm flipH="1">
            <a:off x="5419834" y="2136687"/>
            <a:ext cx="7500" cy="697200"/>
          </a:xfrm>
          <a:prstGeom prst="straightConnector1">
            <a:avLst/>
          </a:prstGeom>
          <a:noFill/>
          <a:ln w="9525" cap="flat">
            <a:solidFill>
              <a:srgbClr val="FFFF00"/>
            </a:solidFill>
            <a:prstDash val="dash"/>
            <a:round/>
            <a:headEnd type="none" w="lg" len="lg"/>
            <a:tailEnd type="stealth" w="lg" len="lg"/>
          </a:ln>
        </p:spPr>
      </p:cxnSp>
      <p:cxnSp>
        <p:nvCxnSpPr>
          <p:cNvPr id="1459" name="Shape 1459"/>
          <p:cNvCxnSpPr>
            <a:stCxn id="1393" idx="0"/>
            <a:endCxn id="1393" idx="0"/>
          </p:cNvCxnSpPr>
          <p:nvPr/>
        </p:nvCxnSpPr>
        <p:spPr>
          <a:xfrm flipH="1">
            <a:off x="5395966" y="2094057"/>
            <a:ext cx="7500" cy="697200"/>
          </a:xfrm>
          <a:prstGeom prst="straightConnector1">
            <a:avLst/>
          </a:prstGeom>
          <a:noFill/>
          <a:ln w="9525" cap="flat">
            <a:solidFill>
              <a:srgbClr val="FFFF00"/>
            </a:solidFill>
            <a:prstDash val="dash"/>
            <a:round/>
            <a:headEnd type="none" w="lg" len="lg"/>
            <a:tailEnd type="stealth" w="lg" len="lg"/>
          </a:ln>
        </p:spPr>
      </p:cxnSp>
      <p:cxnSp>
        <p:nvCxnSpPr>
          <p:cNvPr id="1460" name="Shape 1460"/>
          <p:cNvCxnSpPr>
            <a:stCxn id="1393" idx="0"/>
            <a:endCxn id="1393" idx="0"/>
          </p:cNvCxnSpPr>
          <p:nvPr/>
        </p:nvCxnSpPr>
        <p:spPr>
          <a:xfrm flipH="1">
            <a:off x="5546068" y="2183688"/>
            <a:ext cx="7500" cy="697200"/>
          </a:xfrm>
          <a:prstGeom prst="straightConnector1">
            <a:avLst/>
          </a:prstGeom>
          <a:noFill/>
          <a:ln w="9525" cap="flat">
            <a:solidFill>
              <a:srgbClr val="FFFF00"/>
            </a:solidFill>
            <a:prstDash val="dash"/>
            <a:round/>
            <a:headEnd type="none" w="lg" len="lg"/>
            <a:tailEnd type="stealth" w="lg" len="lg"/>
          </a:ln>
        </p:spPr>
      </p:cxnSp>
      <p:cxnSp>
        <p:nvCxnSpPr>
          <p:cNvPr id="1461" name="Shape 1461"/>
          <p:cNvCxnSpPr>
            <a:stCxn id="1393" idx="0"/>
            <a:endCxn id="1393" idx="0"/>
          </p:cNvCxnSpPr>
          <p:nvPr/>
        </p:nvCxnSpPr>
        <p:spPr>
          <a:xfrm flipH="1">
            <a:off x="5439407" y="2155437"/>
            <a:ext cx="7500" cy="697200"/>
          </a:xfrm>
          <a:prstGeom prst="straightConnector1">
            <a:avLst/>
          </a:prstGeom>
          <a:noFill/>
          <a:ln w="9525" cap="flat">
            <a:solidFill>
              <a:srgbClr val="FFFF00"/>
            </a:solidFill>
            <a:prstDash val="dash"/>
            <a:round/>
            <a:headEnd type="none" w="lg" len="lg"/>
            <a:tailEnd type="stealth" w="lg" len="lg"/>
          </a:ln>
        </p:spPr>
      </p:cxnSp>
      <p:cxnSp>
        <p:nvCxnSpPr>
          <p:cNvPr id="1462" name="Shape 1462"/>
          <p:cNvCxnSpPr>
            <a:stCxn id="1393" idx="0"/>
            <a:endCxn id="1393" idx="0"/>
          </p:cNvCxnSpPr>
          <p:nvPr/>
        </p:nvCxnSpPr>
        <p:spPr>
          <a:xfrm flipH="1">
            <a:off x="5483687" y="2169647"/>
            <a:ext cx="7500" cy="697200"/>
          </a:xfrm>
          <a:prstGeom prst="straightConnector1">
            <a:avLst/>
          </a:prstGeom>
          <a:noFill/>
          <a:ln w="9525" cap="flat">
            <a:solidFill>
              <a:srgbClr val="FFFF00"/>
            </a:solidFill>
            <a:prstDash val="dash"/>
            <a:round/>
            <a:headEnd type="none" w="lg" len="lg"/>
            <a:tailEnd type="stealth" w="lg" len="lg"/>
          </a:ln>
        </p:spPr>
      </p:cxnSp>
      <p:cxnSp>
        <p:nvCxnSpPr>
          <p:cNvPr id="1463" name="Shape 1463"/>
          <p:cNvCxnSpPr>
            <a:stCxn id="1393" idx="0"/>
            <a:endCxn id="1393" idx="0"/>
          </p:cNvCxnSpPr>
          <p:nvPr/>
        </p:nvCxnSpPr>
        <p:spPr>
          <a:xfrm rot="10800000" flipH="1">
            <a:off x="5379585" y="2088178"/>
            <a:ext cx="561000" cy="696000"/>
          </a:xfrm>
          <a:prstGeom prst="straightConnector1">
            <a:avLst/>
          </a:prstGeom>
          <a:noFill/>
          <a:ln w="9525" cap="flat">
            <a:solidFill>
              <a:srgbClr val="FFFF00"/>
            </a:solidFill>
            <a:prstDash val="dash"/>
            <a:round/>
            <a:headEnd type="none" w="lg" len="lg"/>
            <a:tailEnd type="stealth" w="lg" len="lg"/>
          </a:ln>
        </p:spPr>
      </p:cxnSp>
      <p:cxnSp>
        <p:nvCxnSpPr>
          <p:cNvPr id="1464" name="Shape 1464"/>
          <p:cNvCxnSpPr>
            <a:stCxn id="1393" idx="0"/>
            <a:endCxn id="1393" idx="0"/>
          </p:cNvCxnSpPr>
          <p:nvPr/>
        </p:nvCxnSpPr>
        <p:spPr>
          <a:xfrm rot="10800000" flipH="1">
            <a:off x="5392950" y="2102349"/>
            <a:ext cx="587100" cy="725700"/>
          </a:xfrm>
          <a:prstGeom prst="straightConnector1">
            <a:avLst/>
          </a:prstGeom>
          <a:noFill/>
          <a:ln w="9525" cap="flat">
            <a:solidFill>
              <a:srgbClr val="FFFF00"/>
            </a:solidFill>
            <a:prstDash val="dash"/>
            <a:round/>
            <a:headEnd type="none" w="lg" len="lg"/>
            <a:tailEnd type="stealth" w="lg" len="lg"/>
          </a:ln>
        </p:spPr>
      </p:cxnSp>
      <p:cxnSp>
        <p:nvCxnSpPr>
          <p:cNvPr id="1465" name="Shape 1465"/>
          <p:cNvCxnSpPr>
            <a:stCxn id="1393" idx="0"/>
            <a:endCxn id="1393" idx="0"/>
          </p:cNvCxnSpPr>
          <p:nvPr/>
        </p:nvCxnSpPr>
        <p:spPr>
          <a:xfrm rot="10800000" flipH="1">
            <a:off x="5416006" y="2122508"/>
            <a:ext cx="587100" cy="725700"/>
          </a:xfrm>
          <a:prstGeom prst="straightConnector1">
            <a:avLst/>
          </a:prstGeom>
          <a:noFill/>
          <a:ln w="9525" cap="flat">
            <a:solidFill>
              <a:srgbClr val="FFFF00"/>
            </a:solidFill>
            <a:prstDash val="dash"/>
            <a:round/>
            <a:headEnd type="none" w="lg" len="lg"/>
            <a:tailEnd type="stealth" w="lg" len="lg"/>
          </a:ln>
        </p:spPr>
      </p:cxnSp>
      <p:cxnSp>
        <p:nvCxnSpPr>
          <p:cNvPr id="1466" name="Shape 1466"/>
          <p:cNvCxnSpPr>
            <a:stCxn id="1393" idx="0"/>
            <a:endCxn id="1393" idx="0"/>
          </p:cNvCxnSpPr>
          <p:nvPr/>
        </p:nvCxnSpPr>
        <p:spPr>
          <a:xfrm rot="10800000" flipH="1">
            <a:off x="5462323" y="2122508"/>
            <a:ext cx="587100" cy="725700"/>
          </a:xfrm>
          <a:prstGeom prst="straightConnector1">
            <a:avLst/>
          </a:prstGeom>
          <a:noFill/>
          <a:ln w="9525" cap="flat">
            <a:solidFill>
              <a:srgbClr val="FFFF00"/>
            </a:solidFill>
            <a:prstDash val="dash"/>
            <a:round/>
            <a:headEnd type="none" w="lg" len="lg"/>
            <a:tailEnd type="stealth" w="lg" len="lg"/>
          </a:ln>
        </p:spPr>
      </p:cxnSp>
      <p:cxnSp>
        <p:nvCxnSpPr>
          <p:cNvPr id="1467" name="Shape 1467"/>
          <p:cNvCxnSpPr>
            <a:stCxn id="1393" idx="0"/>
            <a:endCxn id="1393" idx="0"/>
          </p:cNvCxnSpPr>
          <p:nvPr/>
        </p:nvCxnSpPr>
        <p:spPr>
          <a:xfrm rot="10800000" flipH="1">
            <a:off x="5492935" y="2141258"/>
            <a:ext cx="587100" cy="725700"/>
          </a:xfrm>
          <a:prstGeom prst="straightConnector1">
            <a:avLst/>
          </a:prstGeom>
          <a:noFill/>
          <a:ln w="9525" cap="flat">
            <a:solidFill>
              <a:srgbClr val="FFFF00"/>
            </a:solidFill>
            <a:prstDash val="dash"/>
            <a:round/>
            <a:headEnd type="none" w="lg" len="lg"/>
            <a:tailEnd type="stealth" w="lg" len="lg"/>
          </a:ln>
        </p:spPr>
      </p:cxnSp>
      <p:cxnSp>
        <p:nvCxnSpPr>
          <p:cNvPr id="1468" name="Shape 1468"/>
          <p:cNvCxnSpPr>
            <a:stCxn id="1393" idx="0"/>
            <a:endCxn id="1393" idx="0"/>
          </p:cNvCxnSpPr>
          <p:nvPr/>
        </p:nvCxnSpPr>
        <p:spPr>
          <a:xfrm rot="10800000" flipH="1">
            <a:off x="5514642" y="2156370"/>
            <a:ext cx="587100" cy="725700"/>
          </a:xfrm>
          <a:prstGeom prst="straightConnector1">
            <a:avLst/>
          </a:prstGeom>
          <a:noFill/>
          <a:ln w="9525" cap="flat">
            <a:solidFill>
              <a:srgbClr val="FFFF00"/>
            </a:solidFill>
            <a:prstDash val="dash"/>
            <a:round/>
            <a:headEnd type="none" w="lg" len="lg"/>
            <a:tailEnd type="stealth" w="lg" len="lg"/>
          </a:ln>
        </p:spPr>
      </p:cxnSp>
      <p:cxnSp>
        <p:nvCxnSpPr>
          <p:cNvPr id="1469" name="Shape 1469"/>
          <p:cNvCxnSpPr>
            <a:stCxn id="1393" idx="0"/>
            <a:endCxn id="1393" idx="0"/>
          </p:cNvCxnSpPr>
          <p:nvPr/>
        </p:nvCxnSpPr>
        <p:spPr>
          <a:xfrm rot="10800000" flipH="1">
            <a:off x="5536789" y="2169509"/>
            <a:ext cx="587100" cy="725700"/>
          </a:xfrm>
          <a:prstGeom prst="straightConnector1">
            <a:avLst/>
          </a:prstGeom>
          <a:noFill/>
          <a:ln w="9525" cap="flat">
            <a:solidFill>
              <a:srgbClr val="FFFF00"/>
            </a:solidFill>
            <a:prstDash val="dash"/>
            <a:round/>
            <a:headEnd type="none" w="lg" len="lg"/>
            <a:tailEnd type="stealth" w="lg" len="lg"/>
          </a:ln>
        </p:spPr>
      </p:cxnSp>
      <p:cxnSp>
        <p:nvCxnSpPr>
          <p:cNvPr id="1470" name="Shape 1470"/>
          <p:cNvCxnSpPr>
            <a:stCxn id="1393" idx="0"/>
            <a:endCxn id="1393" idx="0"/>
          </p:cNvCxnSpPr>
          <p:nvPr/>
        </p:nvCxnSpPr>
        <p:spPr>
          <a:xfrm rot="10800000" flipH="1">
            <a:off x="5556885" y="2183719"/>
            <a:ext cx="587100" cy="725700"/>
          </a:xfrm>
          <a:prstGeom prst="straightConnector1">
            <a:avLst/>
          </a:prstGeom>
          <a:noFill/>
          <a:ln w="9525" cap="flat">
            <a:solidFill>
              <a:srgbClr val="FFFF00"/>
            </a:solidFill>
            <a:prstDash val="dash"/>
            <a:round/>
            <a:headEnd type="none" w="lg" len="lg"/>
            <a:tailEnd type="stealth" w="lg" len="lg"/>
          </a:ln>
        </p:spPr>
      </p:cxnSp>
      <p:cxnSp>
        <p:nvCxnSpPr>
          <p:cNvPr id="1471" name="Shape 1471"/>
          <p:cNvCxnSpPr>
            <a:stCxn id="1393" idx="0"/>
            <a:endCxn id="1393" idx="0"/>
          </p:cNvCxnSpPr>
          <p:nvPr/>
        </p:nvCxnSpPr>
        <p:spPr>
          <a:xfrm rot="10800000" flipH="1">
            <a:off x="5476597" y="2183737"/>
            <a:ext cx="555900" cy="683700"/>
          </a:xfrm>
          <a:prstGeom prst="straightConnector1">
            <a:avLst/>
          </a:prstGeom>
          <a:noFill/>
          <a:ln w="9525" cap="flat">
            <a:solidFill>
              <a:srgbClr val="FFFF00"/>
            </a:solidFill>
            <a:prstDash val="dash"/>
            <a:round/>
            <a:headEnd type="none" w="lg" len="lg"/>
            <a:tailEnd type="stealth" w="lg" len="lg"/>
          </a:ln>
        </p:spPr>
      </p:cxnSp>
      <p:cxnSp>
        <p:nvCxnSpPr>
          <p:cNvPr id="1472" name="Shape 1472"/>
          <p:cNvCxnSpPr>
            <a:stCxn id="1393" idx="0"/>
            <a:endCxn id="1393" idx="0"/>
          </p:cNvCxnSpPr>
          <p:nvPr/>
        </p:nvCxnSpPr>
        <p:spPr>
          <a:xfrm rot="10800000" flipH="1">
            <a:off x="5382200" y="2122462"/>
            <a:ext cx="558300" cy="699300"/>
          </a:xfrm>
          <a:prstGeom prst="straightConnector1">
            <a:avLst/>
          </a:prstGeom>
          <a:noFill/>
          <a:ln w="9525" cap="flat">
            <a:solidFill>
              <a:srgbClr val="FFFF00"/>
            </a:solidFill>
            <a:prstDash val="dash"/>
            <a:round/>
            <a:headEnd type="none" w="lg" len="lg"/>
            <a:tailEnd type="stealth" w="lg" len="lg"/>
          </a:ln>
        </p:spPr>
      </p:cxnSp>
      <p:cxnSp>
        <p:nvCxnSpPr>
          <p:cNvPr id="1473" name="Shape 1473"/>
          <p:cNvCxnSpPr>
            <a:stCxn id="1393" idx="0"/>
            <a:endCxn id="1393" idx="0"/>
          </p:cNvCxnSpPr>
          <p:nvPr/>
        </p:nvCxnSpPr>
        <p:spPr>
          <a:xfrm rot="10800000" flipH="1">
            <a:off x="5416006" y="2141258"/>
            <a:ext cx="587100" cy="725700"/>
          </a:xfrm>
          <a:prstGeom prst="straightConnector1">
            <a:avLst/>
          </a:prstGeom>
          <a:noFill/>
          <a:ln w="9525" cap="flat">
            <a:solidFill>
              <a:srgbClr val="FFFF00"/>
            </a:solidFill>
            <a:prstDash val="dash"/>
            <a:round/>
            <a:headEnd type="none" w="lg" len="lg"/>
            <a:tailEnd type="stealth" w="lg" len="lg"/>
          </a:ln>
        </p:spPr>
      </p:cxnSp>
      <p:cxnSp>
        <p:nvCxnSpPr>
          <p:cNvPr id="1474" name="Shape 1474"/>
          <p:cNvCxnSpPr>
            <a:stCxn id="1393" idx="0"/>
            <a:endCxn id="1393" idx="0"/>
          </p:cNvCxnSpPr>
          <p:nvPr/>
        </p:nvCxnSpPr>
        <p:spPr>
          <a:xfrm rot="10800000" flipH="1">
            <a:off x="5395868" y="2113796"/>
            <a:ext cx="587100" cy="725700"/>
          </a:xfrm>
          <a:prstGeom prst="straightConnector1">
            <a:avLst/>
          </a:prstGeom>
          <a:noFill/>
          <a:ln w="9525" cap="flat">
            <a:solidFill>
              <a:srgbClr val="FFFF00"/>
            </a:solidFill>
            <a:prstDash val="dash"/>
            <a:round/>
            <a:headEnd type="none" w="lg" len="lg"/>
            <a:tailEnd type="stealth" w="lg" len="lg"/>
          </a:ln>
        </p:spPr>
      </p:cxnSp>
      <p:cxnSp>
        <p:nvCxnSpPr>
          <p:cNvPr id="1475" name="Shape 1475"/>
          <p:cNvCxnSpPr>
            <a:stCxn id="1393" idx="0"/>
            <a:endCxn id="1393" idx="0"/>
          </p:cNvCxnSpPr>
          <p:nvPr/>
        </p:nvCxnSpPr>
        <p:spPr>
          <a:xfrm rot="10800000" flipH="1">
            <a:off x="5492935" y="2141258"/>
            <a:ext cx="587100" cy="725700"/>
          </a:xfrm>
          <a:prstGeom prst="straightConnector1">
            <a:avLst/>
          </a:prstGeom>
          <a:noFill/>
          <a:ln w="9525" cap="flat">
            <a:solidFill>
              <a:srgbClr val="FFFF00"/>
            </a:solidFill>
            <a:prstDash val="dash"/>
            <a:round/>
            <a:headEnd type="none" w="lg" len="lg"/>
            <a:tailEnd type="stealth" w="lg" len="lg"/>
          </a:ln>
        </p:spPr>
      </p:cxnSp>
      <p:sp>
        <p:nvSpPr>
          <p:cNvPr id="1476" name="Shape 1476"/>
          <p:cNvSpPr/>
          <p:nvPr/>
        </p:nvSpPr>
        <p:spPr>
          <a:xfrm rot="10077731">
            <a:off x="5293460" y="2349397"/>
            <a:ext cx="611343" cy="547283"/>
          </a:xfrm>
          <a:prstGeom prst="arc">
            <a:avLst>
              <a:gd name="adj1" fmla="val 16371097"/>
              <a:gd name="adj2" fmla="val 20976304"/>
            </a:avLst>
          </a:prstGeom>
          <a:noFill/>
          <a:ln w="19050" cap="flat">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477" name="Shape 1477"/>
          <p:cNvSpPr/>
          <p:nvPr/>
        </p:nvSpPr>
        <p:spPr>
          <a:xfrm rot="10187595">
            <a:off x="4643022" y="2346010"/>
            <a:ext cx="611171" cy="547603"/>
          </a:xfrm>
          <a:prstGeom prst="arc">
            <a:avLst>
              <a:gd name="adj1" fmla="val 16371097"/>
              <a:gd name="adj2" fmla="val 20976304"/>
            </a:avLst>
          </a:prstGeom>
          <a:noFill/>
          <a:ln w="19050" cap="flat">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478" name="Shape 1478"/>
          <p:cNvSpPr/>
          <p:nvPr/>
        </p:nvSpPr>
        <p:spPr>
          <a:xfrm rot="-775883">
            <a:off x="4397786" y="2081793"/>
            <a:ext cx="611303" cy="547189"/>
          </a:xfrm>
          <a:prstGeom prst="arc">
            <a:avLst>
              <a:gd name="adj1" fmla="val 16371097"/>
              <a:gd name="adj2" fmla="val 20976304"/>
            </a:avLst>
          </a:prstGeom>
          <a:noFill/>
          <a:ln w="19050" cap="flat">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479" name="Shape 1479"/>
          <p:cNvSpPr/>
          <p:nvPr/>
        </p:nvSpPr>
        <p:spPr>
          <a:xfrm rot="-775883">
            <a:off x="5000683" y="2081793"/>
            <a:ext cx="611303" cy="547189"/>
          </a:xfrm>
          <a:prstGeom prst="arc">
            <a:avLst>
              <a:gd name="adj1" fmla="val 16371097"/>
              <a:gd name="adj2" fmla="val 20976304"/>
            </a:avLst>
          </a:prstGeom>
          <a:noFill/>
          <a:ln w="19050" cap="flat">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cxnSp>
        <p:nvCxnSpPr>
          <p:cNvPr id="1480" name="Shape 1480"/>
          <p:cNvCxnSpPr>
            <a:stCxn id="1393" idx="0"/>
            <a:endCxn id="1393" idx="0"/>
          </p:cNvCxnSpPr>
          <p:nvPr/>
        </p:nvCxnSpPr>
        <p:spPr>
          <a:xfrm flipH="1">
            <a:off x="5977942" y="2102515"/>
            <a:ext cx="7500" cy="697200"/>
          </a:xfrm>
          <a:prstGeom prst="straightConnector1">
            <a:avLst/>
          </a:prstGeom>
          <a:noFill/>
          <a:ln w="9525" cap="flat">
            <a:solidFill>
              <a:srgbClr val="FFFF00"/>
            </a:solidFill>
            <a:prstDash val="dash"/>
            <a:round/>
            <a:headEnd type="none" w="lg" len="lg"/>
            <a:tailEnd type="stealth" w="lg" len="lg"/>
          </a:ln>
        </p:spPr>
      </p:cxnSp>
      <p:cxnSp>
        <p:nvCxnSpPr>
          <p:cNvPr id="1481" name="Shape 1481"/>
          <p:cNvCxnSpPr>
            <a:stCxn id="1393" idx="0"/>
            <a:endCxn id="1393" idx="0"/>
          </p:cNvCxnSpPr>
          <p:nvPr/>
        </p:nvCxnSpPr>
        <p:spPr>
          <a:xfrm flipH="1">
            <a:off x="6001754" y="2087544"/>
            <a:ext cx="7500" cy="697200"/>
          </a:xfrm>
          <a:prstGeom prst="straightConnector1">
            <a:avLst/>
          </a:prstGeom>
          <a:noFill/>
          <a:ln w="9525" cap="flat">
            <a:solidFill>
              <a:srgbClr val="FFFF00"/>
            </a:solidFill>
            <a:prstDash val="dash"/>
            <a:round/>
            <a:headEnd type="none" w="lg" len="lg"/>
            <a:tailEnd type="stealth" w="lg" len="lg"/>
          </a:ln>
        </p:spPr>
      </p:cxnSp>
      <p:cxnSp>
        <p:nvCxnSpPr>
          <p:cNvPr id="1482" name="Shape 1482"/>
          <p:cNvCxnSpPr>
            <a:stCxn id="1393" idx="0"/>
            <a:endCxn id="1393" idx="0"/>
          </p:cNvCxnSpPr>
          <p:nvPr/>
        </p:nvCxnSpPr>
        <p:spPr>
          <a:xfrm flipH="1">
            <a:off x="6025146" y="2094000"/>
            <a:ext cx="12600" cy="675900"/>
          </a:xfrm>
          <a:prstGeom prst="straightConnector1">
            <a:avLst/>
          </a:prstGeom>
          <a:noFill/>
          <a:ln w="9525" cap="flat">
            <a:solidFill>
              <a:srgbClr val="FFFF00"/>
            </a:solidFill>
            <a:prstDash val="dash"/>
            <a:round/>
            <a:headEnd type="none" w="lg" len="lg"/>
            <a:tailEnd type="stealth" w="lg" len="lg"/>
          </a:ln>
        </p:spPr>
      </p:cxnSp>
      <p:cxnSp>
        <p:nvCxnSpPr>
          <p:cNvPr id="1483" name="Shape 1483"/>
          <p:cNvCxnSpPr>
            <a:stCxn id="1393" idx="0"/>
            <a:endCxn id="1393" idx="0"/>
          </p:cNvCxnSpPr>
          <p:nvPr/>
        </p:nvCxnSpPr>
        <p:spPr>
          <a:xfrm flipH="1">
            <a:off x="6043708" y="2102515"/>
            <a:ext cx="7500" cy="697200"/>
          </a:xfrm>
          <a:prstGeom prst="straightConnector1">
            <a:avLst/>
          </a:prstGeom>
          <a:noFill/>
          <a:ln w="9525" cap="flat">
            <a:solidFill>
              <a:srgbClr val="FFFF00"/>
            </a:solidFill>
            <a:prstDash val="dash"/>
            <a:round/>
            <a:headEnd type="none" w="lg" len="lg"/>
            <a:tailEnd type="stealth" w="lg" len="lg"/>
          </a:ln>
        </p:spPr>
      </p:cxnSp>
      <p:cxnSp>
        <p:nvCxnSpPr>
          <p:cNvPr id="1484" name="Shape 1484"/>
          <p:cNvCxnSpPr>
            <a:stCxn id="1393" idx="0"/>
            <a:endCxn id="1393" idx="0"/>
          </p:cNvCxnSpPr>
          <p:nvPr/>
        </p:nvCxnSpPr>
        <p:spPr>
          <a:xfrm flipH="1">
            <a:off x="6057376" y="2127975"/>
            <a:ext cx="7500" cy="697200"/>
          </a:xfrm>
          <a:prstGeom prst="straightConnector1">
            <a:avLst/>
          </a:prstGeom>
          <a:noFill/>
          <a:ln w="9525" cap="flat">
            <a:solidFill>
              <a:srgbClr val="FFFF00"/>
            </a:solidFill>
            <a:prstDash val="dash"/>
            <a:round/>
            <a:headEnd type="none" w="lg" len="lg"/>
            <a:tailEnd type="stealth" w="lg" len="lg"/>
          </a:ln>
        </p:spPr>
      </p:cxnSp>
      <p:cxnSp>
        <p:nvCxnSpPr>
          <p:cNvPr id="1485" name="Shape 1485"/>
          <p:cNvCxnSpPr>
            <a:stCxn id="1393" idx="0"/>
            <a:endCxn id="1393" idx="0"/>
          </p:cNvCxnSpPr>
          <p:nvPr/>
        </p:nvCxnSpPr>
        <p:spPr>
          <a:xfrm flipH="1">
            <a:off x="6073907" y="2155437"/>
            <a:ext cx="7500" cy="697200"/>
          </a:xfrm>
          <a:prstGeom prst="straightConnector1">
            <a:avLst/>
          </a:prstGeom>
          <a:noFill/>
          <a:ln w="9525" cap="flat">
            <a:solidFill>
              <a:srgbClr val="FFFF00"/>
            </a:solidFill>
            <a:prstDash val="dash"/>
            <a:round/>
            <a:headEnd type="none" w="lg" len="lg"/>
            <a:tailEnd type="stealth" w="lg" len="lg"/>
          </a:ln>
        </p:spPr>
      </p:cxnSp>
      <p:cxnSp>
        <p:nvCxnSpPr>
          <p:cNvPr id="1486" name="Shape 1486"/>
          <p:cNvCxnSpPr>
            <a:stCxn id="1393" idx="0"/>
            <a:endCxn id="1393" idx="0"/>
          </p:cNvCxnSpPr>
          <p:nvPr/>
        </p:nvCxnSpPr>
        <p:spPr>
          <a:xfrm flipH="1">
            <a:off x="6097458" y="2146132"/>
            <a:ext cx="7500" cy="697200"/>
          </a:xfrm>
          <a:prstGeom prst="straightConnector1">
            <a:avLst/>
          </a:prstGeom>
          <a:noFill/>
          <a:ln w="9525" cap="flat">
            <a:solidFill>
              <a:srgbClr val="FFFF00"/>
            </a:solidFill>
            <a:prstDash val="dash"/>
            <a:round/>
            <a:headEnd type="none" w="lg" len="lg"/>
            <a:tailEnd type="stealth" w="lg" len="lg"/>
          </a:ln>
        </p:spPr>
      </p:cxnSp>
      <p:cxnSp>
        <p:nvCxnSpPr>
          <p:cNvPr id="1487" name="Shape 1487"/>
          <p:cNvCxnSpPr>
            <a:stCxn id="1393" idx="0"/>
            <a:endCxn id="1393" idx="0"/>
          </p:cNvCxnSpPr>
          <p:nvPr/>
        </p:nvCxnSpPr>
        <p:spPr>
          <a:xfrm flipH="1">
            <a:off x="6121023" y="2197898"/>
            <a:ext cx="7500" cy="697200"/>
          </a:xfrm>
          <a:prstGeom prst="straightConnector1">
            <a:avLst/>
          </a:prstGeom>
          <a:noFill/>
          <a:ln w="9525" cap="flat">
            <a:solidFill>
              <a:srgbClr val="FFFF00"/>
            </a:solidFill>
            <a:prstDash val="dash"/>
            <a:round/>
            <a:headEnd type="none" w="lg" len="lg"/>
            <a:tailEnd type="stealth" w="lg" len="lg"/>
          </a:ln>
        </p:spPr>
      </p:cxnSp>
      <p:cxnSp>
        <p:nvCxnSpPr>
          <p:cNvPr id="1488" name="Shape 1488"/>
          <p:cNvCxnSpPr>
            <a:stCxn id="1393" idx="0"/>
            <a:endCxn id="1393" idx="0"/>
          </p:cNvCxnSpPr>
          <p:nvPr/>
        </p:nvCxnSpPr>
        <p:spPr>
          <a:xfrm flipH="1">
            <a:off x="6143253" y="2169647"/>
            <a:ext cx="7500" cy="697200"/>
          </a:xfrm>
          <a:prstGeom prst="straightConnector1">
            <a:avLst/>
          </a:prstGeom>
          <a:noFill/>
          <a:ln w="9525" cap="flat">
            <a:solidFill>
              <a:srgbClr val="FFFF00"/>
            </a:solidFill>
            <a:prstDash val="dash"/>
            <a:round/>
            <a:headEnd type="none" w="lg" len="lg"/>
            <a:tailEnd type="stealth" w="lg" len="lg"/>
          </a:ln>
        </p:spPr>
      </p:cxnSp>
      <p:cxnSp>
        <p:nvCxnSpPr>
          <p:cNvPr id="1489" name="Shape 1489"/>
          <p:cNvCxnSpPr>
            <a:stCxn id="1393" idx="0"/>
            <a:endCxn id="1393" idx="0"/>
          </p:cNvCxnSpPr>
          <p:nvPr/>
        </p:nvCxnSpPr>
        <p:spPr>
          <a:xfrm flipH="1">
            <a:off x="6153314" y="2197898"/>
            <a:ext cx="7500" cy="697200"/>
          </a:xfrm>
          <a:prstGeom prst="straightConnector1">
            <a:avLst/>
          </a:prstGeom>
          <a:noFill/>
          <a:ln w="9525" cap="flat">
            <a:solidFill>
              <a:srgbClr val="FFFF00"/>
            </a:solidFill>
            <a:prstDash val="dash"/>
            <a:round/>
            <a:headEnd type="none" w="lg" len="lg"/>
            <a:tailEnd type="stealth" w="lg" len="lg"/>
          </a:ln>
        </p:spPr>
      </p:cxnSp>
      <p:cxnSp>
        <p:nvCxnSpPr>
          <p:cNvPr id="1490" name="Shape 1490"/>
          <p:cNvCxnSpPr>
            <a:stCxn id="1393" idx="0"/>
            <a:endCxn id="1393" idx="0"/>
          </p:cNvCxnSpPr>
          <p:nvPr/>
        </p:nvCxnSpPr>
        <p:spPr>
          <a:xfrm flipH="1">
            <a:off x="6166219" y="2230463"/>
            <a:ext cx="2400" cy="669300"/>
          </a:xfrm>
          <a:prstGeom prst="straightConnector1">
            <a:avLst/>
          </a:prstGeom>
          <a:noFill/>
          <a:ln w="9525" cap="flat">
            <a:solidFill>
              <a:srgbClr val="FFFF00"/>
            </a:solidFill>
            <a:prstDash val="dash"/>
            <a:round/>
            <a:headEnd type="none" w="lg" len="lg"/>
            <a:tailEnd type="stealth" w="lg" len="lg"/>
          </a:ln>
        </p:spPr>
      </p:cxnSp>
      <p:cxnSp>
        <p:nvCxnSpPr>
          <p:cNvPr id="1491" name="Shape 1491"/>
          <p:cNvCxnSpPr>
            <a:stCxn id="1393" idx="0"/>
            <a:endCxn id="1393" idx="0"/>
          </p:cNvCxnSpPr>
          <p:nvPr/>
        </p:nvCxnSpPr>
        <p:spPr>
          <a:xfrm flipH="1">
            <a:off x="6185016" y="2217521"/>
            <a:ext cx="4800" cy="681000"/>
          </a:xfrm>
          <a:prstGeom prst="straightConnector1">
            <a:avLst/>
          </a:prstGeom>
          <a:noFill/>
          <a:ln w="9525" cap="flat">
            <a:solidFill>
              <a:srgbClr val="FFFF00"/>
            </a:solidFill>
            <a:prstDash val="dash"/>
            <a:round/>
            <a:headEnd type="none" w="lg" len="lg"/>
            <a:tailEnd type="stealth" w="lg" len="lg"/>
          </a:ln>
        </p:spPr>
      </p:cxnSp>
      <p:cxnSp>
        <p:nvCxnSpPr>
          <p:cNvPr id="1492" name="Shape 1492"/>
          <p:cNvCxnSpPr>
            <a:stCxn id="1393" idx="0"/>
            <a:endCxn id="1393" idx="0"/>
          </p:cNvCxnSpPr>
          <p:nvPr/>
        </p:nvCxnSpPr>
        <p:spPr>
          <a:xfrm flipH="1">
            <a:off x="6109241" y="2197898"/>
            <a:ext cx="7500" cy="697200"/>
          </a:xfrm>
          <a:prstGeom prst="straightConnector1">
            <a:avLst/>
          </a:prstGeom>
          <a:noFill/>
          <a:ln w="9525" cap="flat">
            <a:solidFill>
              <a:srgbClr val="FFFF00"/>
            </a:solidFill>
            <a:prstDash val="dash"/>
            <a:round/>
            <a:headEnd type="none" w="lg" len="lg"/>
            <a:tailEnd type="stealth" w="lg" len="lg"/>
          </a:ln>
        </p:spPr>
      </p:cxnSp>
      <p:cxnSp>
        <p:nvCxnSpPr>
          <p:cNvPr id="1493" name="Shape 1493"/>
          <p:cNvCxnSpPr>
            <a:stCxn id="1393" idx="0"/>
            <a:endCxn id="1393" idx="0"/>
          </p:cNvCxnSpPr>
          <p:nvPr/>
        </p:nvCxnSpPr>
        <p:spPr>
          <a:xfrm flipH="1">
            <a:off x="6009253" y="2183688"/>
            <a:ext cx="8700" cy="654300"/>
          </a:xfrm>
          <a:prstGeom prst="straightConnector1">
            <a:avLst/>
          </a:prstGeom>
          <a:noFill/>
          <a:ln w="9525" cap="flat">
            <a:solidFill>
              <a:srgbClr val="FFFF00"/>
            </a:solidFill>
            <a:prstDash val="dash"/>
            <a:round/>
            <a:headEnd type="none" w="lg" len="lg"/>
            <a:tailEnd type="stealth" w="lg" len="lg"/>
          </a:ln>
        </p:spPr>
      </p:cxnSp>
      <p:sp>
        <p:nvSpPr>
          <p:cNvPr id="1494" name="Shape 1494"/>
          <p:cNvSpPr/>
          <p:nvPr/>
        </p:nvSpPr>
        <p:spPr>
          <a:xfrm rot="-377242">
            <a:off x="5618884" y="2081608"/>
            <a:ext cx="610874" cy="547773"/>
          </a:xfrm>
          <a:prstGeom prst="arc">
            <a:avLst>
              <a:gd name="adj1" fmla="val 16371097"/>
              <a:gd name="adj2" fmla="val 20976304"/>
            </a:avLst>
          </a:prstGeom>
          <a:noFill/>
          <a:ln w="19050" cap="flat">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cxnSp>
        <p:nvCxnSpPr>
          <p:cNvPr id="1495" name="Shape 1495"/>
          <p:cNvCxnSpPr>
            <a:stCxn id="1393" idx="0"/>
            <a:endCxn id="1393" idx="0"/>
          </p:cNvCxnSpPr>
          <p:nvPr/>
        </p:nvCxnSpPr>
        <p:spPr>
          <a:xfrm rot="10800000" flipH="1">
            <a:off x="5961684" y="2273936"/>
            <a:ext cx="632100" cy="499500"/>
          </a:xfrm>
          <a:prstGeom prst="straightConnector1">
            <a:avLst/>
          </a:prstGeom>
          <a:noFill/>
          <a:ln w="9525" cap="flat">
            <a:solidFill>
              <a:srgbClr val="FFFF00"/>
            </a:solidFill>
            <a:prstDash val="dash"/>
            <a:round/>
            <a:headEnd type="none" w="lg" len="lg"/>
            <a:tailEnd type="stealth" w="lg" len="lg"/>
          </a:ln>
        </p:spPr>
      </p:cxnSp>
      <p:cxnSp>
        <p:nvCxnSpPr>
          <p:cNvPr id="1496" name="Shape 1496"/>
          <p:cNvCxnSpPr>
            <a:stCxn id="1393" idx="0"/>
            <a:endCxn id="1393" idx="0"/>
          </p:cNvCxnSpPr>
          <p:nvPr/>
        </p:nvCxnSpPr>
        <p:spPr>
          <a:xfrm rot="10800000" flipH="1">
            <a:off x="5989075" y="2296745"/>
            <a:ext cx="632100" cy="499500"/>
          </a:xfrm>
          <a:prstGeom prst="straightConnector1">
            <a:avLst/>
          </a:prstGeom>
          <a:noFill/>
          <a:ln w="9525" cap="flat">
            <a:solidFill>
              <a:srgbClr val="FFFF00"/>
            </a:solidFill>
            <a:prstDash val="dash"/>
            <a:round/>
            <a:headEnd type="none" w="lg" len="lg"/>
            <a:tailEnd type="stealth" w="lg" len="lg"/>
          </a:ln>
        </p:spPr>
      </p:cxnSp>
      <p:cxnSp>
        <p:nvCxnSpPr>
          <p:cNvPr id="1497" name="Shape 1497"/>
          <p:cNvCxnSpPr>
            <a:stCxn id="1393" idx="0"/>
            <a:endCxn id="1393" idx="0"/>
          </p:cNvCxnSpPr>
          <p:nvPr/>
        </p:nvCxnSpPr>
        <p:spPr>
          <a:xfrm rot="10800000" flipH="1">
            <a:off x="6034994" y="2308249"/>
            <a:ext cx="632100" cy="499500"/>
          </a:xfrm>
          <a:prstGeom prst="straightConnector1">
            <a:avLst/>
          </a:prstGeom>
          <a:noFill/>
          <a:ln w="9525" cap="flat">
            <a:solidFill>
              <a:srgbClr val="FFFF00"/>
            </a:solidFill>
            <a:prstDash val="dash"/>
            <a:round/>
            <a:headEnd type="none" w="lg" len="lg"/>
            <a:tailEnd type="stealth" w="lg" len="lg"/>
          </a:ln>
        </p:spPr>
      </p:cxnSp>
      <p:cxnSp>
        <p:nvCxnSpPr>
          <p:cNvPr id="1498" name="Shape 1498"/>
          <p:cNvCxnSpPr>
            <a:stCxn id="1393" idx="0"/>
            <a:endCxn id="1393" idx="0"/>
          </p:cNvCxnSpPr>
          <p:nvPr/>
        </p:nvCxnSpPr>
        <p:spPr>
          <a:xfrm rot="10800000" flipH="1">
            <a:off x="6054911" y="2315269"/>
            <a:ext cx="632100" cy="499500"/>
          </a:xfrm>
          <a:prstGeom prst="straightConnector1">
            <a:avLst/>
          </a:prstGeom>
          <a:noFill/>
          <a:ln w="9525" cap="flat">
            <a:solidFill>
              <a:srgbClr val="FFFF00"/>
            </a:solidFill>
            <a:prstDash val="dash"/>
            <a:round/>
            <a:headEnd type="none" w="lg" len="lg"/>
            <a:tailEnd type="stealth" w="lg" len="lg"/>
          </a:ln>
        </p:spPr>
      </p:cxnSp>
      <p:cxnSp>
        <p:nvCxnSpPr>
          <p:cNvPr id="1499" name="Shape 1499"/>
          <p:cNvCxnSpPr>
            <a:stCxn id="1393" idx="0"/>
            <a:endCxn id="1393" idx="0"/>
          </p:cNvCxnSpPr>
          <p:nvPr/>
        </p:nvCxnSpPr>
        <p:spPr>
          <a:xfrm rot="10800000" flipH="1">
            <a:off x="6069377" y="2329310"/>
            <a:ext cx="632099" cy="499500"/>
          </a:xfrm>
          <a:prstGeom prst="straightConnector1">
            <a:avLst/>
          </a:prstGeom>
          <a:noFill/>
          <a:ln w="9525" cap="flat">
            <a:solidFill>
              <a:srgbClr val="FFFF00"/>
            </a:solidFill>
            <a:prstDash val="dash"/>
            <a:round/>
            <a:headEnd type="none" w="lg" len="lg"/>
            <a:tailEnd type="stealth" w="lg" len="lg"/>
          </a:ln>
        </p:spPr>
      </p:cxnSp>
      <p:cxnSp>
        <p:nvCxnSpPr>
          <p:cNvPr id="1500" name="Shape 1500"/>
          <p:cNvCxnSpPr>
            <a:stCxn id="1393" idx="0"/>
            <a:endCxn id="1393" idx="0"/>
          </p:cNvCxnSpPr>
          <p:nvPr/>
        </p:nvCxnSpPr>
        <p:spPr>
          <a:xfrm rot="10800000" flipH="1">
            <a:off x="6081036" y="2364441"/>
            <a:ext cx="632100" cy="499500"/>
          </a:xfrm>
          <a:prstGeom prst="straightConnector1">
            <a:avLst/>
          </a:prstGeom>
          <a:noFill/>
          <a:ln w="9525" cap="flat">
            <a:solidFill>
              <a:srgbClr val="FFFF00"/>
            </a:solidFill>
            <a:prstDash val="dash"/>
            <a:round/>
            <a:headEnd type="none" w="lg" len="lg"/>
            <a:tailEnd type="stealth" w="lg" len="lg"/>
          </a:ln>
        </p:spPr>
      </p:cxnSp>
      <p:cxnSp>
        <p:nvCxnSpPr>
          <p:cNvPr id="1501" name="Shape 1501"/>
          <p:cNvCxnSpPr>
            <a:stCxn id="1393" idx="0"/>
            <a:endCxn id="1393" idx="0"/>
          </p:cNvCxnSpPr>
          <p:nvPr/>
        </p:nvCxnSpPr>
        <p:spPr>
          <a:xfrm rot="10800000" flipH="1">
            <a:off x="6106872" y="2380441"/>
            <a:ext cx="632100" cy="499500"/>
          </a:xfrm>
          <a:prstGeom prst="straightConnector1">
            <a:avLst/>
          </a:prstGeom>
          <a:noFill/>
          <a:ln w="9525" cap="flat">
            <a:solidFill>
              <a:srgbClr val="FFFF00"/>
            </a:solidFill>
            <a:prstDash val="dash"/>
            <a:round/>
            <a:headEnd type="none" w="lg" len="lg"/>
            <a:tailEnd type="stealth" w="lg" len="lg"/>
          </a:ln>
        </p:spPr>
      </p:cxnSp>
      <p:cxnSp>
        <p:nvCxnSpPr>
          <p:cNvPr id="1502" name="Shape 1502"/>
          <p:cNvCxnSpPr>
            <a:stCxn id="1393" idx="0"/>
            <a:endCxn id="1393" idx="0"/>
          </p:cNvCxnSpPr>
          <p:nvPr/>
        </p:nvCxnSpPr>
        <p:spPr>
          <a:xfrm rot="10800000" flipH="1">
            <a:off x="6130753" y="2400227"/>
            <a:ext cx="625500" cy="479700"/>
          </a:xfrm>
          <a:prstGeom prst="straightConnector1">
            <a:avLst/>
          </a:prstGeom>
          <a:noFill/>
          <a:ln w="9525" cap="flat">
            <a:solidFill>
              <a:srgbClr val="FFFF00"/>
            </a:solidFill>
            <a:prstDash val="dash"/>
            <a:round/>
            <a:headEnd type="none" w="lg" len="lg"/>
            <a:tailEnd type="stealth" w="lg" len="lg"/>
          </a:ln>
        </p:spPr>
      </p:cxnSp>
      <p:cxnSp>
        <p:nvCxnSpPr>
          <p:cNvPr id="1503" name="Shape 1503"/>
          <p:cNvCxnSpPr>
            <a:stCxn id="1393" idx="0"/>
            <a:endCxn id="1393" idx="0"/>
          </p:cNvCxnSpPr>
          <p:nvPr/>
        </p:nvCxnSpPr>
        <p:spPr>
          <a:xfrm rot="10800000" flipH="1">
            <a:off x="6143816" y="2414578"/>
            <a:ext cx="625500" cy="479700"/>
          </a:xfrm>
          <a:prstGeom prst="straightConnector1">
            <a:avLst/>
          </a:prstGeom>
          <a:noFill/>
          <a:ln w="9525" cap="flat">
            <a:solidFill>
              <a:srgbClr val="FFFF00"/>
            </a:solidFill>
            <a:prstDash val="dash"/>
            <a:round/>
            <a:headEnd type="none" w="lg" len="lg"/>
            <a:tailEnd type="stealth" w="lg" len="lg"/>
          </a:ln>
        </p:spPr>
      </p:cxnSp>
      <p:cxnSp>
        <p:nvCxnSpPr>
          <p:cNvPr id="1504" name="Shape 1504"/>
          <p:cNvCxnSpPr>
            <a:stCxn id="1393" idx="0"/>
            <a:endCxn id="1393" idx="0"/>
          </p:cNvCxnSpPr>
          <p:nvPr/>
        </p:nvCxnSpPr>
        <p:spPr>
          <a:xfrm rot="10800000" flipH="1">
            <a:off x="6166224" y="2430464"/>
            <a:ext cx="617399" cy="469200"/>
          </a:xfrm>
          <a:prstGeom prst="straightConnector1">
            <a:avLst/>
          </a:prstGeom>
          <a:noFill/>
          <a:ln w="9525" cap="flat">
            <a:solidFill>
              <a:srgbClr val="FFFF00"/>
            </a:solidFill>
            <a:prstDash val="dash"/>
            <a:round/>
            <a:headEnd type="none" w="lg" len="lg"/>
            <a:tailEnd type="stealth" w="lg" len="lg"/>
          </a:ln>
        </p:spPr>
      </p:cxnSp>
      <p:cxnSp>
        <p:nvCxnSpPr>
          <p:cNvPr id="1505" name="Shape 1505"/>
          <p:cNvCxnSpPr>
            <a:stCxn id="1393" idx="0"/>
            <a:endCxn id="1393" idx="0"/>
          </p:cNvCxnSpPr>
          <p:nvPr/>
        </p:nvCxnSpPr>
        <p:spPr>
          <a:xfrm rot="10800000" flipH="1">
            <a:off x="6160966" y="2430478"/>
            <a:ext cx="622500" cy="463800"/>
          </a:xfrm>
          <a:prstGeom prst="straightConnector1">
            <a:avLst/>
          </a:prstGeom>
          <a:noFill/>
          <a:ln w="9525" cap="flat">
            <a:solidFill>
              <a:srgbClr val="FFFF00"/>
            </a:solidFill>
            <a:prstDash val="dash"/>
            <a:round/>
            <a:headEnd type="none" w="lg" len="lg"/>
            <a:tailEnd type="stealth" w="lg" len="lg"/>
          </a:ln>
        </p:spPr>
      </p:cxnSp>
      <p:cxnSp>
        <p:nvCxnSpPr>
          <p:cNvPr id="1506" name="Shape 1506"/>
          <p:cNvCxnSpPr>
            <a:stCxn id="1393" idx="0"/>
            <a:endCxn id="1393" idx="0"/>
          </p:cNvCxnSpPr>
          <p:nvPr/>
        </p:nvCxnSpPr>
        <p:spPr>
          <a:xfrm rot="10800000" flipH="1">
            <a:off x="6123609" y="2367209"/>
            <a:ext cx="622500" cy="463800"/>
          </a:xfrm>
          <a:prstGeom prst="straightConnector1">
            <a:avLst/>
          </a:prstGeom>
          <a:noFill/>
          <a:ln w="9525" cap="flat">
            <a:solidFill>
              <a:srgbClr val="FFFF00"/>
            </a:solidFill>
            <a:prstDash val="dash"/>
            <a:round/>
            <a:headEnd type="none" w="lg" len="lg"/>
            <a:tailEnd type="stealth" w="lg" len="lg"/>
          </a:ln>
        </p:spPr>
      </p:cxnSp>
      <p:cxnSp>
        <p:nvCxnSpPr>
          <p:cNvPr id="1507" name="Shape 1507"/>
          <p:cNvCxnSpPr>
            <a:stCxn id="1393" idx="0"/>
            <a:endCxn id="1393" idx="0"/>
          </p:cNvCxnSpPr>
          <p:nvPr/>
        </p:nvCxnSpPr>
        <p:spPr>
          <a:xfrm rot="10800000" flipH="1">
            <a:off x="6069721" y="2382378"/>
            <a:ext cx="622500" cy="463800"/>
          </a:xfrm>
          <a:prstGeom prst="straightConnector1">
            <a:avLst/>
          </a:prstGeom>
          <a:noFill/>
          <a:ln w="9525" cap="flat">
            <a:solidFill>
              <a:srgbClr val="FFFF00"/>
            </a:solidFill>
            <a:prstDash val="dash"/>
            <a:round/>
            <a:headEnd type="none" w="lg" len="lg"/>
            <a:tailEnd type="stealth" w="lg" len="lg"/>
          </a:ln>
        </p:spPr>
      </p:cxnSp>
      <p:cxnSp>
        <p:nvCxnSpPr>
          <p:cNvPr id="1508" name="Shape 1508"/>
          <p:cNvCxnSpPr>
            <a:stCxn id="1393" idx="0"/>
            <a:endCxn id="1393" idx="0"/>
          </p:cNvCxnSpPr>
          <p:nvPr/>
        </p:nvCxnSpPr>
        <p:spPr>
          <a:xfrm rot="10800000" flipH="1">
            <a:off x="6023610" y="2314683"/>
            <a:ext cx="622500" cy="463800"/>
          </a:xfrm>
          <a:prstGeom prst="straightConnector1">
            <a:avLst/>
          </a:prstGeom>
          <a:noFill/>
          <a:ln w="9525" cap="flat">
            <a:solidFill>
              <a:srgbClr val="FFFF00"/>
            </a:solidFill>
            <a:prstDash val="dash"/>
            <a:round/>
            <a:headEnd type="none" w="lg" len="lg"/>
            <a:tailEnd type="stealth" w="lg" len="lg"/>
          </a:ln>
        </p:spPr>
      </p:cxnSp>
      <p:cxnSp>
        <p:nvCxnSpPr>
          <p:cNvPr id="1509" name="Shape 1509"/>
          <p:cNvCxnSpPr>
            <a:stCxn id="1393" idx="0"/>
            <a:endCxn id="1393" idx="0"/>
          </p:cNvCxnSpPr>
          <p:nvPr/>
        </p:nvCxnSpPr>
        <p:spPr>
          <a:xfrm rot="10800000" flipH="1">
            <a:off x="5981821" y="2293678"/>
            <a:ext cx="622500" cy="463800"/>
          </a:xfrm>
          <a:prstGeom prst="straightConnector1">
            <a:avLst/>
          </a:prstGeom>
          <a:noFill/>
          <a:ln w="9525" cap="flat">
            <a:solidFill>
              <a:srgbClr val="FFFF00"/>
            </a:solidFill>
            <a:prstDash val="dash"/>
            <a:round/>
            <a:headEnd type="none" w="lg" len="lg"/>
            <a:tailEnd type="stealth" w="lg" len="lg"/>
          </a:ln>
        </p:spPr>
      </p:cxnSp>
      <p:cxnSp>
        <p:nvCxnSpPr>
          <p:cNvPr id="1510" name="Shape 1510"/>
          <p:cNvCxnSpPr>
            <a:stCxn id="1393" idx="0"/>
            <a:endCxn id="1393" idx="0"/>
          </p:cNvCxnSpPr>
          <p:nvPr/>
        </p:nvCxnSpPr>
        <p:spPr>
          <a:xfrm rot="10800000" flipH="1">
            <a:off x="6059646" y="2367209"/>
            <a:ext cx="622500" cy="463800"/>
          </a:xfrm>
          <a:prstGeom prst="straightConnector1">
            <a:avLst/>
          </a:prstGeom>
          <a:noFill/>
          <a:ln w="9525" cap="flat">
            <a:solidFill>
              <a:srgbClr val="FFFF00"/>
            </a:solidFill>
            <a:prstDash val="dash"/>
            <a:round/>
            <a:headEnd type="none" w="lg" len="lg"/>
            <a:tailEnd type="stealth" w="lg" len="lg"/>
          </a:ln>
        </p:spPr>
      </p:cxnSp>
      <p:cxnSp>
        <p:nvCxnSpPr>
          <p:cNvPr id="1511" name="Shape 1511"/>
          <p:cNvCxnSpPr>
            <a:stCxn id="1393" idx="0"/>
            <a:endCxn id="1393" idx="0"/>
          </p:cNvCxnSpPr>
          <p:nvPr/>
        </p:nvCxnSpPr>
        <p:spPr>
          <a:xfrm rot="10800000" flipH="1">
            <a:off x="6111662" y="2422527"/>
            <a:ext cx="622499" cy="463800"/>
          </a:xfrm>
          <a:prstGeom prst="straightConnector1">
            <a:avLst/>
          </a:prstGeom>
          <a:noFill/>
          <a:ln w="9525" cap="flat">
            <a:solidFill>
              <a:srgbClr val="FFFF00"/>
            </a:solidFill>
            <a:prstDash val="dash"/>
            <a:round/>
            <a:headEnd type="none" w="lg" len="lg"/>
            <a:tailEnd type="stealth" w="lg" len="lg"/>
          </a:ln>
        </p:spPr>
      </p:cxnSp>
      <p:cxnSp>
        <p:nvCxnSpPr>
          <p:cNvPr id="1512" name="Shape 1512"/>
          <p:cNvCxnSpPr>
            <a:stCxn id="1393" idx="0"/>
            <a:endCxn id="1393" idx="0"/>
          </p:cNvCxnSpPr>
          <p:nvPr/>
        </p:nvCxnSpPr>
        <p:spPr>
          <a:xfrm rot="10800000" flipH="1">
            <a:off x="5960638" y="2314683"/>
            <a:ext cx="622499" cy="463800"/>
          </a:xfrm>
          <a:prstGeom prst="straightConnector1">
            <a:avLst/>
          </a:prstGeom>
          <a:noFill/>
          <a:ln w="9525" cap="flat">
            <a:solidFill>
              <a:srgbClr val="FFFF00"/>
            </a:solidFill>
            <a:prstDash val="dash"/>
            <a:round/>
            <a:headEnd type="none" w="lg" len="lg"/>
            <a:tailEnd type="stealth" w="lg" len="lg"/>
          </a:ln>
        </p:spPr>
      </p:cxnSp>
      <p:cxnSp>
        <p:nvCxnSpPr>
          <p:cNvPr id="1513" name="Shape 1513"/>
          <p:cNvCxnSpPr>
            <a:stCxn id="1393" idx="0"/>
            <a:endCxn id="1393" idx="0"/>
          </p:cNvCxnSpPr>
          <p:nvPr/>
        </p:nvCxnSpPr>
        <p:spPr>
          <a:xfrm rot="10800000" flipH="1">
            <a:off x="6023624" y="2326186"/>
            <a:ext cx="622499" cy="463800"/>
          </a:xfrm>
          <a:prstGeom prst="straightConnector1">
            <a:avLst/>
          </a:prstGeom>
          <a:noFill/>
          <a:ln w="9525" cap="flat">
            <a:solidFill>
              <a:srgbClr val="FFFF00"/>
            </a:solidFill>
            <a:prstDash val="dash"/>
            <a:round/>
            <a:headEnd type="none" w="lg" len="lg"/>
            <a:tailEnd type="stealth" w="lg" len="lg"/>
          </a:ln>
        </p:spPr>
      </p:cxnSp>
      <p:cxnSp>
        <p:nvCxnSpPr>
          <p:cNvPr id="1514" name="Shape 1514"/>
          <p:cNvCxnSpPr>
            <a:stCxn id="1393" idx="0"/>
            <a:endCxn id="1393" idx="0"/>
          </p:cNvCxnSpPr>
          <p:nvPr/>
        </p:nvCxnSpPr>
        <p:spPr>
          <a:xfrm rot="10800000" flipH="1">
            <a:off x="6059660" y="2367209"/>
            <a:ext cx="622500" cy="463800"/>
          </a:xfrm>
          <a:prstGeom prst="straightConnector1">
            <a:avLst/>
          </a:prstGeom>
          <a:noFill/>
          <a:ln w="9525" cap="flat">
            <a:solidFill>
              <a:srgbClr val="FFFF00"/>
            </a:solidFill>
            <a:prstDash val="dash"/>
            <a:round/>
            <a:headEnd type="none" w="lg" len="lg"/>
            <a:tailEnd type="stealth" w="lg" len="lg"/>
          </a:ln>
        </p:spPr>
      </p:cxnSp>
      <p:sp>
        <p:nvSpPr>
          <p:cNvPr id="1515" name="Shape 1515"/>
          <p:cNvSpPr/>
          <p:nvPr/>
        </p:nvSpPr>
        <p:spPr>
          <a:xfrm rot="9976224">
            <a:off x="5905993" y="2354304"/>
            <a:ext cx="611780" cy="547084"/>
          </a:xfrm>
          <a:prstGeom prst="arc">
            <a:avLst>
              <a:gd name="adj1" fmla="val 16371097"/>
              <a:gd name="adj2" fmla="val 20976304"/>
            </a:avLst>
          </a:prstGeom>
          <a:noFill/>
          <a:ln w="19050" cap="flat">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516" name="Shape 1516"/>
          <p:cNvSpPr txBox="1"/>
          <p:nvPr/>
        </p:nvSpPr>
        <p:spPr>
          <a:xfrm>
            <a:off x="220898" y="1420546"/>
            <a:ext cx="1316099" cy="575099"/>
          </a:xfrm>
          <a:prstGeom prst="rect">
            <a:avLst/>
          </a:prstGeom>
          <a:noFill/>
          <a:ln>
            <a:noFill/>
          </a:ln>
        </p:spPr>
        <p:txBody>
          <a:bodyPr lIns="91425" tIns="91425" rIns="91425" bIns="91425" anchor="ctr" anchorCtr="0">
            <a:noAutofit/>
          </a:bodyPr>
          <a:lstStyle/>
          <a:p>
            <a:pPr algn="ctr" rtl="0">
              <a:spcBef>
                <a:spcPts val="0"/>
              </a:spcBef>
              <a:buNone/>
            </a:pPr>
            <a:r>
              <a:rPr lang="en"/>
              <a:t>High-energy</a:t>
            </a:r>
          </a:p>
          <a:p>
            <a:pPr lvl="0" algn="ctr" rtl="0">
              <a:spcBef>
                <a:spcPts val="0"/>
              </a:spcBef>
              <a:buNone/>
            </a:pPr>
            <a:r>
              <a:rPr lang="en"/>
              <a:t>particle</a:t>
            </a:r>
          </a:p>
        </p:txBody>
      </p:sp>
      <p:sp>
        <p:nvSpPr>
          <p:cNvPr id="1517" name="Shape 1517"/>
          <p:cNvSpPr txBox="1"/>
          <p:nvPr/>
        </p:nvSpPr>
        <p:spPr>
          <a:xfrm>
            <a:off x="728725" y="3987724"/>
            <a:ext cx="1316099" cy="448499"/>
          </a:xfrm>
          <a:prstGeom prst="rect">
            <a:avLst/>
          </a:prstGeom>
          <a:noFill/>
          <a:ln>
            <a:noFill/>
          </a:ln>
        </p:spPr>
        <p:txBody>
          <a:bodyPr lIns="91425" tIns="91425" rIns="91425" bIns="91425" anchor="ctr" anchorCtr="0">
            <a:noAutofit/>
          </a:bodyPr>
          <a:lstStyle/>
          <a:p>
            <a:pPr lvl="0" algn="ctr" rtl="0">
              <a:spcBef>
                <a:spcPts val="0"/>
              </a:spcBef>
              <a:buNone/>
            </a:pPr>
            <a:r>
              <a:rPr lang="en"/>
              <a:t>Scintillator</a:t>
            </a:r>
          </a:p>
        </p:txBody>
      </p:sp>
      <p:sp>
        <p:nvSpPr>
          <p:cNvPr id="1518" name="Shape 1518"/>
          <p:cNvSpPr/>
          <p:nvPr/>
        </p:nvSpPr>
        <p:spPr>
          <a:xfrm>
            <a:off x="890600" y="1990550"/>
            <a:ext cx="49200" cy="42300"/>
          </a:xfrm>
          <a:prstGeom prst="flowChartConnector">
            <a:avLst/>
          </a:prstGeom>
          <a:solidFill>
            <a:srgbClr val="6AA84F"/>
          </a:solidFill>
          <a:ln w="19050" cap="flat">
            <a:solidFill>
              <a:srgbClr val="38761D"/>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cxnSp>
        <p:nvCxnSpPr>
          <p:cNvPr id="1519" name="Shape 1519"/>
          <p:cNvCxnSpPr>
            <a:stCxn id="1517" idx="0"/>
            <a:endCxn id="1393" idx="0"/>
          </p:cNvCxnSpPr>
          <p:nvPr/>
        </p:nvCxnSpPr>
        <p:spPr>
          <a:xfrm rot="10800000" flipH="1">
            <a:off x="1386774" y="3306424"/>
            <a:ext cx="374700" cy="681300"/>
          </a:xfrm>
          <a:prstGeom prst="straightConnector1">
            <a:avLst/>
          </a:prstGeom>
          <a:noFill/>
          <a:ln w="9525" cap="flat">
            <a:solidFill>
              <a:srgbClr val="000000"/>
            </a:solidFill>
            <a:prstDash val="solid"/>
            <a:round/>
            <a:headEnd type="none" w="lg" len="lg"/>
            <a:tailEnd type="triangle" w="lg" len="lg"/>
          </a:ln>
        </p:spPr>
      </p:cxnSp>
      <p:sp>
        <p:nvSpPr>
          <p:cNvPr id="1520" name="Shape 1520"/>
          <p:cNvSpPr txBox="1"/>
          <p:nvPr/>
        </p:nvSpPr>
        <p:spPr>
          <a:xfrm>
            <a:off x="2810003" y="1404650"/>
            <a:ext cx="1598699" cy="337799"/>
          </a:xfrm>
          <a:prstGeom prst="rect">
            <a:avLst/>
          </a:prstGeom>
          <a:noFill/>
          <a:ln>
            <a:noFill/>
          </a:ln>
        </p:spPr>
        <p:txBody>
          <a:bodyPr lIns="91425" tIns="91425" rIns="91425" bIns="91425" anchor="ctr" anchorCtr="0">
            <a:noAutofit/>
          </a:bodyPr>
          <a:lstStyle/>
          <a:p>
            <a:pPr lvl="0" algn="ctr" rtl="0">
              <a:spcBef>
                <a:spcPts val="0"/>
              </a:spcBef>
              <a:buNone/>
            </a:pPr>
            <a:r>
              <a:rPr lang="en"/>
              <a:t>Photocathode</a:t>
            </a:r>
          </a:p>
        </p:txBody>
      </p:sp>
      <p:cxnSp>
        <p:nvCxnSpPr>
          <p:cNvPr id="1521" name="Shape 1521"/>
          <p:cNvCxnSpPr>
            <a:stCxn id="1520" idx="2"/>
            <a:endCxn id="1393" idx="0"/>
          </p:cNvCxnSpPr>
          <p:nvPr/>
        </p:nvCxnSpPr>
        <p:spPr>
          <a:xfrm flipH="1">
            <a:off x="3014753" y="1742449"/>
            <a:ext cx="594600" cy="462000"/>
          </a:xfrm>
          <a:prstGeom prst="straightConnector1">
            <a:avLst/>
          </a:prstGeom>
          <a:noFill/>
          <a:ln w="9525" cap="flat">
            <a:solidFill>
              <a:srgbClr val="000000"/>
            </a:solidFill>
            <a:prstDash val="solid"/>
            <a:round/>
            <a:headEnd type="none" w="lg" len="lg"/>
            <a:tailEnd type="triangle" w="lg" len="lg"/>
          </a:ln>
        </p:spPr>
      </p:cxnSp>
      <p:sp>
        <p:nvSpPr>
          <p:cNvPr id="1522" name="Shape 1522"/>
          <p:cNvSpPr txBox="1"/>
          <p:nvPr/>
        </p:nvSpPr>
        <p:spPr>
          <a:xfrm>
            <a:off x="2350350" y="3504001"/>
            <a:ext cx="1316099" cy="386700"/>
          </a:xfrm>
          <a:prstGeom prst="rect">
            <a:avLst/>
          </a:prstGeom>
          <a:noFill/>
          <a:ln>
            <a:noFill/>
          </a:ln>
        </p:spPr>
        <p:txBody>
          <a:bodyPr lIns="91425" tIns="91425" rIns="91425" bIns="91425" anchor="ctr" anchorCtr="0">
            <a:noAutofit/>
          </a:bodyPr>
          <a:lstStyle/>
          <a:p>
            <a:pPr lvl="0" algn="ctr" rtl="0">
              <a:spcBef>
                <a:spcPts val="0"/>
              </a:spcBef>
              <a:buNone/>
            </a:pPr>
            <a:r>
              <a:rPr lang="en" b="1"/>
              <a:t>1 electron</a:t>
            </a:r>
          </a:p>
        </p:txBody>
      </p:sp>
      <p:cxnSp>
        <p:nvCxnSpPr>
          <p:cNvPr id="1523" name="Shape 1523"/>
          <p:cNvCxnSpPr>
            <a:stCxn id="1522" idx="0"/>
            <a:endCxn id="1393" idx="0"/>
          </p:cNvCxnSpPr>
          <p:nvPr/>
        </p:nvCxnSpPr>
        <p:spPr>
          <a:xfrm rot="10800000" flipH="1">
            <a:off x="3008399" y="2679901"/>
            <a:ext cx="233400" cy="824100"/>
          </a:xfrm>
          <a:prstGeom prst="straightConnector1">
            <a:avLst/>
          </a:prstGeom>
          <a:noFill/>
          <a:ln w="9525" cap="flat">
            <a:solidFill>
              <a:srgbClr val="000000"/>
            </a:solidFill>
            <a:prstDash val="solid"/>
            <a:round/>
            <a:headEnd type="none" w="lg" len="lg"/>
            <a:tailEnd type="triangle" w="lg" len="lg"/>
          </a:ln>
        </p:spPr>
      </p:cxnSp>
      <p:sp>
        <p:nvSpPr>
          <p:cNvPr id="1524" name="Shape 1524"/>
          <p:cNvSpPr txBox="1"/>
          <p:nvPr/>
        </p:nvSpPr>
        <p:spPr>
          <a:xfrm>
            <a:off x="6593775" y="3539225"/>
            <a:ext cx="1410899" cy="448499"/>
          </a:xfrm>
          <a:prstGeom prst="rect">
            <a:avLst/>
          </a:prstGeom>
          <a:noFill/>
          <a:ln>
            <a:noFill/>
          </a:ln>
        </p:spPr>
        <p:txBody>
          <a:bodyPr lIns="91425" tIns="91425" rIns="91425" bIns="91425" anchor="ctr" anchorCtr="0">
            <a:noAutofit/>
          </a:bodyPr>
          <a:lstStyle/>
          <a:p>
            <a:pPr lvl="0" algn="ctr" rtl="0">
              <a:spcBef>
                <a:spcPts val="0"/>
              </a:spcBef>
              <a:buNone/>
            </a:pPr>
            <a:r>
              <a:rPr lang="en" b="1"/>
              <a:t>10</a:t>
            </a:r>
            <a:r>
              <a:rPr lang="en" b="1" baseline="30000"/>
              <a:t>6 </a:t>
            </a:r>
            <a:r>
              <a:rPr lang="en" b="1"/>
              <a:t>electrons</a:t>
            </a:r>
          </a:p>
        </p:txBody>
      </p:sp>
      <p:cxnSp>
        <p:nvCxnSpPr>
          <p:cNvPr id="1525" name="Shape 1525"/>
          <p:cNvCxnSpPr>
            <a:stCxn id="1393" idx="0"/>
            <a:endCxn id="1393" idx="0"/>
          </p:cNvCxnSpPr>
          <p:nvPr/>
        </p:nvCxnSpPr>
        <p:spPr>
          <a:xfrm rot="10800000">
            <a:off x="6526600" y="2755275"/>
            <a:ext cx="540300" cy="799800"/>
          </a:xfrm>
          <a:prstGeom prst="straightConnector1">
            <a:avLst/>
          </a:prstGeom>
          <a:noFill/>
          <a:ln w="9525" cap="flat">
            <a:solidFill>
              <a:srgbClr val="000000"/>
            </a:solidFill>
            <a:prstDash val="solid"/>
            <a:round/>
            <a:headEnd type="none" w="lg" len="lg"/>
            <a:tailEnd type="triangle" w="lg" len="lg"/>
          </a:ln>
        </p:spPr>
      </p:cxnSp>
      <p:cxnSp>
        <p:nvCxnSpPr>
          <p:cNvPr id="1526" name="Shape 1526"/>
          <p:cNvCxnSpPr>
            <a:stCxn id="1393" idx="0"/>
            <a:endCxn id="1393" idx="0"/>
          </p:cNvCxnSpPr>
          <p:nvPr/>
        </p:nvCxnSpPr>
        <p:spPr>
          <a:xfrm rot="10800000" flipH="1">
            <a:off x="3455200" y="3176575"/>
            <a:ext cx="214200" cy="2400"/>
          </a:xfrm>
          <a:prstGeom prst="straightConnector1">
            <a:avLst/>
          </a:prstGeom>
          <a:noFill/>
          <a:ln w="9525" cap="flat">
            <a:solidFill>
              <a:schemeClr val="dk2"/>
            </a:solidFill>
            <a:prstDash val="solid"/>
            <a:round/>
            <a:headEnd type="none" w="lg" len="lg"/>
            <a:tailEnd type="none" w="lg" len="lg"/>
          </a:ln>
        </p:spPr>
      </p:cxnSp>
      <p:cxnSp>
        <p:nvCxnSpPr>
          <p:cNvPr id="1527" name="Shape 1527"/>
          <p:cNvCxnSpPr>
            <a:stCxn id="1393" idx="0"/>
            <a:endCxn id="1393" idx="0"/>
          </p:cNvCxnSpPr>
          <p:nvPr/>
        </p:nvCxnSpPr>
        <p:spPr>
          <a:xfrm flipH="1">
            <a:off x="3667100" y="3173900"/>
            <a:ext cx="900" cy="109800"/>
          </a:xfrm>
          <a:prstGeom prst="straightConnector1">
            <a:avLst/>
          </a:prstGeom>
          <a:noFill/>
          <a:ln w="9525" cap="flat">
            <a:solidFill>
              <a:schemeClr val="dk2"/>
            </a:solidFill>
            <a:prstDash val="solid"/>
            <a:round/>
            <a:headEnd type="none" w="lg" len="lg"/>
            <a:tailEnd type="none" w="lg" len="lg"/>
          </a:ln>
        </p:spPr>
      </p:cxnSp>
      <p:sp>
        <p:nvSpPr>
          <p:cNvPr id="1528" name="Shape 1528"/>
          <p:cNvSpPr/>
          <p:nvPr/>
        </p:nvSpPr>
        <p:spPr>
          <a:xfrm>
            <a:off x="3634300" y="3195650"/>
            <a:ext cx="59999" cy="59399"/>
          </a:xfrm>
          <a:prstGeom prst="flowChartConnector">
            <a:avLst/>
          </a:prstGeom>
          <a:solidFill>
            <a:srgbClr val="434343"/>
          </a:solidFill>
          <a:ln>
            <a:noFill/>
          </a:ln>
        </p:spPr>
        <p:txBody>
          <a:bodyPr lIns="91425" tIns="91425" rIns="91425" bIns="91425" anchor="ctr" anchorCtr="0">
            <a:noAutofit/>
          </a:bodyPr>
          <a:lstStyle/>
          <a:p>
            <a:pPr lvl="0" rtl="0">
              <a:spcBef>
                <a:spcPts val="0"/>
              </a:spcBef>
              <a:buNone/>
            </a:pPr>
            <a:endParaRPr/>
          </a:p>
        </p:txBody>
      </p:sp>
      <p:sp>
        <p:nvSpPr>
          <p:cNvPr id="1529" name="Shape 1529"/>
          <p:cNvSpPr txBox="1"/>
          <p:nvPr/>
        </p:nvSpPr>
        <p:spPr>
          <a:xfrm>
            <a:off x="3421950" y="3161875"/>
            <a:ext cx="353699" cy="212399"/>
          </a:xfrm>
          <a:prstGeom prst="rect">
            <a:avLst/>
          </a:prstGeom>
          <a:noFill/>
          <a:ln>
            <a:noFill/>
          </a:ln>
        </p:spPr>
        <p:txBody>
          <a:bodyPr lIns="91425" tIns="91425" rIns="91425" bIns="91425" anchor="t" anchorCtr="0">
            <a:noAutofit/>
          </a:bodyPr>
          <a:lstStyle/>
          <a:p>
            <a:pPr lvl="0" rtl="0">
              <a:spcBef>
                <a:spcPts val="0"/>
              </a:spcBef>
              <a:buNone/>
            </a:pPr>
            <a:r>
              <a:rPr lang="en" sz="600" i="1"/>
              <a:t>V</a:t>
            </a:r>
            <a:r>
              <a:rPr lang="en" sz="600" i="1" baseline="-25000"/>
              <a:t>B</a:t>
            </a:r>
          </a:p>
        </p:txBody>
      </p:sp>
      <p:cxnSp>
        <p:nvCxnSpPr>
          <p:cNvPr id="1530" name="Shape 1530"/>
          <p:cNvCxnSpPr>
            <a:stCxn id="1393" idx="0"/>
            <a:endCxn id="1393" idx="0"/>
          </p:cNvCxnSpPr>
          <p:nvPr/>
        </p:nvCxnSpPr>
        <p:spPr>
          <a:xfrm rot="10800000">
            <a:off x="5081975" y="3500325"/>
            <a:ext cx="29100" cy="368100"/>
          </a:xfrm>
          <a:prstGeom prst="straightConnector1">
            <a:avLst/>
          </a:prstGeom>
          <a:noFill/>
          <a:ln w="9525" cap="flat">
            <a:solidFill>
              <a:srgbClr val="000000"/>
            </a:solidFill>
            <a:prstDash val="solid"/>
            <a:round/>
            <a:headEnd type="none" w="lg" len="lg"/>
            <a:tailEnd type="triangle" w="lg" len="lg"/>
          </a:ln>
        </p:spPr>
      </p:cxnSp>
      <p:sp>
        <p:nvSpPr>
          <p:cNvPr id="1531" name="Shape 1531"/>
          <p:cNvSpPr txBox="1"/>
          <p:nvPr/>
        </p:nvSpPr>
        <p:spPr>
          <a:xfrm>
            <a:off x="3916425" y="3874325"/>
            <a:ext cx="2444999" cy="448499"/>
          </a:xfrm>
          <a:prstGeom prst="rect">
            <a:avLst/>
          </a:prstGeom>
          <a:noFill/>
          <a:ln>
            <a:noFill/>
          </a:ln>
        </p:spPr>
        <p:txBody>
          <a:bodyPr lIns="91425" tIns="91425" rIns="91425" bIns="91425" anchor="ctr" anchorCtr="0">
            <a:noAutofit/>
          </a:bodyPr>
          <a:lstStyle/>
          <a:p>
            <a:pPr lvl="0" algn="ctr" rtl="0">
              <a:spcBef>
                <a:spcPts val="0"/>
              </a:spcBef>
              <a:buNone/>
            </a:pPr>
            <a:r>
              <a:rPr lang="en" sz="1800"/>
              <a:t>“Dynode Chain” PMT</a:t>
            </a:r>
          </a:p>
        </p:txBody>
      </p:sp>
      <p:sp>
        <p:nvSpPr>
          <p:cNvPr id="1532" name="Shape 1532"/>
          <p:cNvSpPr txBox="1">
            <a:spLocks noGrp="1"/>
          </p:cNvSpPr>
          <p:nvPr>
            <p:ph type="title" idx="2"/>
          </p:nvPr>
        </p:nvSpPr>
        <p:spPr>
          <a:xfrm>
            <a:off x="7092900" y="4693800"/>
            <a:ext cx="2051100" cy="449700"/>
          </a:xfrm>
          <a:prstGeom prst="rect">
            <a:avLst/>
          </a:prstGeom>
        </p:spPr>
        <p:txBody>
          <a:bodyPr lIns="91425" tIns="91425" rIns="91425" bIns="91425" anchor="ctr" anchorCtr="0">
            <a:noAutofit/>
          </a:bodyPr>
          <a:lstStyle/>
          <a:p>
            <a:pPr lvl="0" algn="r" rtl="0">
              <a:spcBef>
                <a:spcPts val="0"/>
              </a:spcBef>
              <a:buNone/>
            </a:pPr>
            <a:r>
              <a:rPr lang="en" sz="1800"/>
              <a:t>Josiah DeLange</a:t>
            </a:r>
          </a:p>
        </p:txBody>
      </p:sp>
    </p:spTree>
  </p:cSld>
  <p:clrMapOvr>
    <a:masterClrMapping/>
  </p:clrMapOvr>
  <p:transition spd="slow">
    <p:cut/>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1536"/>
        <p:cNvGrpSpPr/>
        <p:nvPr/>
      </p:nvGrpSpPr>
      <p:grpSpPr>
        <a:xfrm>
          <a:off x="0" y="0"/>
          <a:ext cx="0" cy="0"/>
          <a:chOff x="0" y="0"/>
          <a:chExt cx="0" cy="0"/>
        </a:xfrm>
      </p:grpSpPr>
      <p:sp>
        <p:nvSpPr>
          <p:cNvPr id="1537" name="Shape 1537"/>
          <p:cNvSpPr/>
          <p:nvPr/>
        </p:nvSpPr>
        <p:spPr>
          <a:xfrm rot="-5400000" flipH="1">
            <a:off x="5984424" y="2436325"/>
            <a:ext cx="447000" cy="3024899"/>
          </a:xfrm>
          <a:prstGeom prst="round1Rect">
            <a:avLst>
              <a:gd name="adj" fmla="val 50000"/>
            </a:avLst>
          </a:prstGeom>
          <a:solidFill>
            <a:srgbClr val="F9CB9C"/>
          </a:solidFill>
          <a:ln w="19050" cap="flat">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a:p>
        </p:txBody>
      </p:sp>
      <p:sp>
        <p:nvSpPr>
          <p:cNvPr id="1538" name="Shape 1538"/>
          <p:cNvSpPr/>
          <p:nvPr/>
        </p:nvSpPr>
        <p:spPr>
          <a:xfrm rot="-5400000">
            <a:off x="5990874" y="-189424"/>
            <a:ext cx="455699" cy="3046499"/>
          </a:xfrm>
          <a:prstGeom prst="round1Rect">
            <a:avLst>
              <a:gd name="adj" fmla="val 50000"/>
            </a:avLst>
          </a:prstGeom>
          <a:solidFill>
            <a:srgbClr val="F9CB9C"/>
          </a:solidFill>
          <a:ln w="19050" cap="flat">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539" name="Shape 1539"/>
          <p:cNvSpPr/>
          <p:nvPr/>
        </p:nvSpPr>
        <p:spPr>
          <a:xfrm>
            <a:off x="7302950" y="1354725"/>
            <a:ext cx="232500" cy="2700900"/>
          </a:xfrm>
          <a:prstGeom prst="rect">
            <a:avLst/>
          </a:prstGeom>
          <a:solidFill>
            <a:srgbClr val="D0E0E3"/>
          </a:solidFill>
          <a:ln w="9525" cap="flat">
            <a:solidFill>
              <a:srgbClr val="000000"/>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a:p>
        </p:txBody>
      </p:sp>
      <p:sp>
        <p:nvSpPr>
          <p:cNvPr id="1540" name="Shape 1540"/>
          <p:cNvSpPr/>
          <p:nvPr/>
        </p:nvSpPr>
        <p:spPr>
          <a:xfrm>
            <a:off x="1771500" y="2066675"/>
            <a:ext cx="1233599" cy="1358400"/>
          </a:xfrm>
          <a:prstGeom prst="rect">
            <a:avLst/>
          </a:prstGeom>
          <a:solidFill>
            <a:srgbClr val="EFEFEF"/>
          </a:solidFill>
          <a:ln w="9525" cap="flat">
            <a:solidFill>
              <a:srgbClr val="00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541" name="Shape 1541"/>
          <p:cNvSpPr/>
          <p:nvPr/>
        </p:nvSpPr>
        <p:spPr>
          <a:xfrm>
            <a:off x="1771500" y="2111650"/>
            <a:ext cx="1211400" cy="1266900"/>
          </a:xfrm>
          <a:prstGeom prst="rect">
            <a:avLst/>
          </a:prstGeom>
          <a:solidFill>
            <a:srgbClr val="A4C2F4"/>
          </a:solidFill>
          <a:ln>
            <a:noFill/>
          </a:ln>
        </p:spPr>
        <p:txBody>
          <a:bodyPr lIns="91425" tIns="91425" rIns="91425" bIns="91425" anchor="ctr" anchorCtr="0">
            <a:noAutofit/>
          </a:bodyPr>
          <a:lstStyle/>
          <a:p>
            <a:pPr lvl="0" rtl="0">
              <a:spcBef>
                <a:spcPts val="0"/>
              </a:spcBef>
              <a:buNone/>
            </a:pPr>
            <a:endParaRPr/>
          </a:p>
        </p:txBody>
      </p:sp>
      <p:sp>
        <p:nvSpPr>
          <p:cNvPr id="1542" name="Shape 1542"/>
          <p:cNvSpPr txBox="1">
            <a:spLocks noGrp="1"/>
          </p:cNvSpPr>
          <p:nvPr>
            <p:ph type="title"/>
          </p:nvPr>
        </p:nvSpPr>
        <p:spPr>
          <a:xfrm>
            <a:off x="360950" y="144925"/>
            <a:ext cx="8476799" cy="583499"/>
          </a:xfrm>
          <a:prstGeom prst="rect">
            <a:avLst/>
          </a:prstGeom>
        </p:spPr>
        <p:txBody>
          <a:bodyPr lIns="91425" tIns="91425" rIns="91425" bIns="91425" anchor="t" anchorCtr="0">
            <a:noAutofit/>
          </a:bodyPr>
          <a:lstStyle/>
          <a:p>
            <a:pPr lvl="0" rtl="0">
              <a:spcBef>
                <a:spcPts val="0"/>
              </a:spcBef>
              <a:buNone/>
            </a:pPr>
            <a:r>
              <a:rPr lang="en" sz="2400">
                <a:solidFill>
                  <a:srgbClr val="000000"/>
                </a:solidFill>
              </a:rPr>
              <a:t>Engineering Methodology: High Gain Photosensors</a:t>
            </a:r>
          </a:p>
        </p:txBody>
      </p:sp>
      <p:sp>
        <p:nvSpPr>
          <p:cNvPr id="1543" name="Shape 1543"/>
          <p:cNvSpPr/>
          <p:nvPr/>
        </p:nvSpPr>
        <p:spPr>
          <a:xfrm>
            <a:off x="1745330" y="2142420"/>
            <a:ext cx="1188600" cy="1206900"/>
          </a:xfrm>
          <a:prstGeom prst="rect">
            <a:avLst/>
          </a:prstGeom>
          <a:solidFill>
            <a:srgbClr val="B1B4C4">
              <a:alpha val="86920"/>
            </a:srgbClr>
          </a:solidFill>
          <a:ln w="9525" cap="flat">
            <a:solidFill>
              <a:srgbClr val="00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544" name="Shape 1544"/>
          <p:cNvSpPr/>
          <p:nvPr/>
        </p:nvSpPr>
        <p:spPr>
          <a:xfrm>
            <a:off x="875802" y="2154811"/>
            <a:ext cx="954405" cy="526372"/>
          </a:xfrm>
          <a:custGeom>
            <a:avLst/>
            <a:gdLst/>
            <a:ahLst/>
            <a:cxnLst/>
            <a:rect l="0" t="0" r="0" b="0"/>
            <a:pathLst>
              <a:path w="34671" h="18669" extrusionOk="0">
                <a:moveTo>
                  <a:pt x="0" y="0"/>
                </a:moveTo>
                <a:cubicBezTo>
                  <a:pt x="167" y="1841"/>
                  <a:pt x="-259" y="4847"/>
                  <a:pt x="1524" y="5334"/>
                </a:cubicBezTo>
                <a:cubicBezTo>
                  <a:pt x="3812" y="5958"/>
                  <a:pt x="8021" y="1084"/>
                  <a:pt x="8382" y="3429"/>
                </a:cubicBezTo>
                <a:cubicBezTo>
                  <a:pt x="9080" y="7969"/>
                  <a:pt x="7982" y="10413"/>
                  <a:pt x="8382" y="11811"/>
                </a:cubicBezTo>
                <a:cubicBezTo>
                  <a:pt x="8933" y="13741"/>
                  <a:pt x="11915" y="6962"/>
                  <a:pt x="13335" y="8382"/>
                </a:cubicBezTo>
                <a:cubicBezTo>
                  <a:pt x="14990" y="10037"/>
                  <a:pt x="14083" y="13908"/>
                  <a:pt x="15240" y="13716"/>
                </a:cubicBezTo>
                <a:cubicBezTo>
                  <a:pt x="16712" y="13470"/>
                  <a:pt x="17524" y="9649"/>
                  <a:pt x="17907" y="10287"/>
                </a:cubicBezTo>
                <a:cubicBezTo>
                  <a:pt x="18930" y="11992"/>
                  <a:pt x="17559" y="14798"/>
                  <a:pt x="18288" y="14859"/>
                </a:cubicBezTo>
                <a:cubicBezTo>
                  <a:pt x="20652" y="15056"/>
                  <a:pt x="22773" y="12954"/>
                  <a:pt x="25146" y="12954"/>
                </a:cubicBezTo>
                <a:cubicBezTo>
                  <a:pt x="25654" y="12954"/>
                  <a:pt x="23114" y="16002"/>
                  <a:pt x="23622" y="16002"/>
                </a:cubicBezTo>
                <a:cubicBezTo>
                  <a:pt x="27410" y="16002"/>
                  <a:pt x="31076" y="17470"/>
                  <a:pt x="34671" y="18669"/>
                </a:cubicBezTo>
              </a:path>
            </a:pathLst>
          </a:custGeom>
          <a:noFill/>
          <a:ln w="19050" cap="flat">
            <a:solidFill>
              <a:srgbClr val="38761D"/>
            </a:solidFill>
            <a:prstDash val="solid"/>
            <a:round/>
            <a:headEnd type="none" w="lg" len="lg"/>
            <a:tailEnd type="stealth" w="lg" len="lg"/>
          </a:ln>
        </p:spPr>
      </p:sp>
      <p:sp>
        <p:nvSpPr>
          <p:cNvPr id="1545" name="Shape 1545"/>
          <p:cNvSpPr/>
          <p:nvPr/>
        </p:nvSpPr>
        <p:spPr>
          <a:xfrm rot="4107567">
            <a:off x="1934463" y="2815725"/>
            <a:ext cx="275736" cy="303023"/>
          </a:xfrm>
          <a:custGeom>
            <a:avLst/>
            <a:gdLst/>
            <a:ahLst/>
            <a:cxnLst/>
            <a:rect l="0" t="0" r="0" b="0"/>
            <a:pathLst>
              <a:path w="34671" h="18669" extrusionOk="0">
                <a:moveTo>
                  <a:pt x="0" y="0"/>
                </a:moveTo>
                <a:cubicBezTo>
                  <a:pt x="167" y="1841"/>
                  <a:pt x="-259" y="4847"/>
                  <a:pt x="1524" y="5334"/>
                </a:cubicBezTo>
                <a:cubicBezTo>
                  <a:pt x="3812" y="5958"/>
                  <a:pt x="8021" y="1084"/>
                  <a:pt x="8382" y="3429"/>
                </a:cubicBezTo>
                <a:cubicBezTo>
                  <a:pt x="9080" y="7969"/>
                  <a:pt x="7982" y="10413"/>
                  <a:pt x="8382" y="11811"/>
                </a:cubicBezTo>
                <a:cubicBezTo>
                  <a:pt x="8933" y="13741"/>
                  <a:pt x="11915" y="6962"/>
                  <a:pt x="13335" y="8382"/>
                </a:cubicBezTo>
                <a:cubicBezTo>
                  <a:pt x="14990" y="10037"/>
                  <a:pt x="14083" y="13908"/>
                  <a:pt x="15240" y="13716"/>
                </a:cubicBezTo>
                <a:cubicBezTo>
                  <a:pt x="16712" y="13470"/>
                  <a:pt x="17524" y="9649"/>
                  <a:pt x="17907" y="10287"/>
                </a:cubicBezTo>
                <a:cubicBezTo>
                  <a:pt x="18930" y="11992"/>
                  <a:pt x="17559" y="14798"/>
                  <a:pt x="18288" y="14859"/>
                </a:cubicBezTo>
                <a:cubicBezTo>
                  <a:pt x="20652" y="15056"/>
                  <a:pt x="22773" y="12954"/>
                  <a:pt x="25146" y="12954"/>
                </a:cubicBezTo>
                <a:cubicBezTo>
                  <a:pt x="25654" y="12954"/>
                  <a:pt x="23114" y="16002"/>
                  <a:pt x="23622" y="16002"/>
                </a:cubicBezTo>
                <a:cubicBezTo>
                  <a:pt x="27410" y="16002"/>
                  <a:pt x="31076" y="17470"/>
                  <a:pt x="34671" y="18669"/>
                </a:cubicBezTo>
              </a:path>
            </a:pathLst>
          </a:custGeom>
          <a:noFill/>
          <a:ln w="19050" cap="flat">
            <a:solidFill>
              <a:srgbClr val="351C75"/>
            </a:solidFill>
            <a:prstDash val="solid"/>
            <a:round/>
            <a:headEnd type="none" w="lg" len="lg"/>
            <a:tailEnd type="none" w="lg" len="lg"/>
          </a:ln>
        </p:spPr>
      </p:sp>
      <p:sp>
        <p:nvSpPr>
          <p:cNvPr id="1546" name="Shape 1546"/>
          <p:cNvSpPr/>
          <p:nvPr/>
        </p:nvSpPr>
        <p:spPr>
          <a:xfrm rot="2823960">
            <a:off x="1959864" y="2273454"/>
            <a:ext cx="273716" cy="305462"/>
          </a:xfrm>
          <a:custGeom>
            <a:avLst/>
            <a:gdLst/>
            <a:ahLst/>
            <a:cxnLst/>
            <a:rect l="0" t="0" r="0" b="0"/>
            <a:pathLst>
              <a:path w="34671" h="18669" extrusionOk="0">
                <a:moveTo>
                  <a:pt x="0" y="0"/>
                </a:moveTo>
                <a:cubicBezTo>
                  <a:pt x="167" y="1841"/>
                  <a:pt x="-259" y="4847"/>
                  <a:pt x="1524" y="5334"/>
                </a:cubicBezTo>
                <a:cubicBezTo>
                  <a:pt x="3812" y="5958"/>
                  <a:pt x="8021" y="1084"/>
                  <a:pt x="8382" y="3429"/>
                </a:cubicBezTo>
                <a:cubicBezTo>
                  <a:pt x="9080" y="7969"/>
                  <a:pt x="7982" y="10413"/>
                  <a:pt x="8382" y="11811"/>
                </a:cubicBezTo>
                <a:cubicBezTo>
                  <a:pt x="8933" y="13741"/>
                  <a:pt x="11915" y="6962"/>
                  <a:pt x="13335" y="8382"/>
                </a:cubicBezTo>
                <a:cubicBezTo>
                  <a:pt x="14990" y="10037"/>
                  <a:pt x="14083" y="13908"/>
                  <a:pt x="15240" y="13716"/>
                </a:cubicBezTo>
                <a:cubicBezTo>
                  <a:pt x="16712" y="13470"/>
                  <a:pt x="17524" y="9649"/>
                  <a:pt x="17907" y="10287"/>
                </a:cubicBezTo>
                <a:cubicBezTo>
                  <a:pt x="18930" y="11992"/>
                  <a:pt x="17559" y="14798"/>
                  <a:pt x="18288" y="14859"/>
                </a:cubicBezTo>
                <a:cubicBezTo>
                  <a:pt x="20652" y="15056"/>
                  <a:pt x="22773" y="12954"/>
                  <a:pt x="25146" y="12954"/>
                </a:cubicBezTo>
                <a:cubicBezTo>
                  <a:pt x="25654" y="12954"/>
                  <a:pt x="23114" y="16002"/>
                  <a:pt x="23622" y="16002"/>
                </a:cubicBezTo>
                <a:cubicBezTo>
                  <a:pt x="27410" y="16002"/>
                  <a:pt x="31076" y="17470"/>
                  <a:pt x="34671" y="18669"/>
                </a:cubicBezTo>
              </a:path>
            </a:pathLst>
          </a:custGeom>
          <a:noFill/>
          <a:ln w="19050" cap="flat">
            <a:solidFill>
              <a:srgbClr val="351C75"/>
            </a:solidFill>
            <a:prstDash val="solid"/>
            <a:round/>
            <a:headEnd type="none" w="lg" len="lg"/>
            <a:tailEnd type="none" w="lg" len="lg"/>
          </a:ln>
        </p:spPr>
      </p:sp>
      <p:sp>
        <p:nvSpPr>
          <p:cNvPr id="1547" name="Shape 1547"/>
          <p:cNvSpPr/>
          <p:nvPr/>
        </p:nvSpPr>
        <p:spPr>
          <a:xfrm rot="5939926">
            <a:off x="2503306" y="2358255"/>
            <a:ext cx="276524" cy="302143"/>
          </a:xfrm>
          <a:custGeom>
            <a:avLst/>
            <a:gdLst/>
            <a:ahLst/>
            <a:cxnLst/>
            <a:rect l="0" t="0" r="0" b="0"/>
            <a:pathLst>
              <a:path w="34671" h="18669" extrusionOk="0">
                <a:moveTo>
                  <a:pt x="0" y="0"/>
                </a:moveTo>
                <a:cubicBezTo>
                  <a:pt x="167" y="1841"/>
                  <a:pt x="-259" y="4847"/>
                  <a:pt x="1524" y="5334"/>
                </a:cubicBezTo>
                <a:cubicBezTo>
                  <a:pt x="3812" y="5958"/>
                  <a:pt x="8021" y="1084"/>
                  <a:pt x="8382" y="3429"/>
                </a:cubicBezTo>
                <a:cubicBezTo>
                  <a:pt x="9080" y="7969"/>
                  <a:pt x="7982" y="10413"/>
                  <a:pt x="8382" y="11811"/>
                </a:cubicBezTo>
                <a:cubicBezTo>
                  <a:pt x="8933" y="13741"/>
                  <a:pt x="11915" y="6962"/>
                  <a:pt x="13335" y="8382"/>
                </a:cubicBezTo>
                <a:cubicBezTo>
                  <a:pt x="14990" y="10037"/>
                  <a:pt x="14083" y="13908"/>
                  <a:pt x="15240" y="13716"/>
                </a:cubicBezTo>
                <a:cubicBezTo>
                  <a:pt x="16712" y="13470"/>
                  <a:pt x="17524" y="9649"/>
                  <a:pt x="17907" y="10287"/>
                </a:cubicBezTo>
                <a:cubicBezTo>
                  <a:pt x="18930" y="11992"/>
                  <a:pt x="17559" y="14798"/>
                  <a:pt x="18288" y="14859"/>
                </a:cubicBezTo>
                <a:cubicBezTo>
                  <a:pt x="20652" y="15056"/>
                  <a:pt x="22773" y="12954"/>
                  <a:pt x="25146" y="12954"/>
                </a:cubicBezTo>
                <a:cubicBezTo>
                  <a:pt x="25654" y="12954"/>
                  <a:pt x="23114" y="16002"/>
                  <a:pt x="23622" y="16002"/>
                </a:cubicBezTo>
                <a:cubicBezTo>
                  <a:pt x="27410" y="16002"/>
                  <a:pt x="31076" y="17470"/>
                  <a:pt x="34671" y="18669"/>
                </a:cubicBezTo>
              </a:path>
            </a:pathLst>
          </a:custGeom>
          <a:noFill/>
          <a:ln w="19050" cap="flat">
            <a:solidFill>
              <a:srgbClr val="351C75"/>
            </a:solidFill>
            <a:prstDash val="solid"/>
            <a:round/>
            <a:headEnd type="none" w="lg" len="lg"/>
            <a:tailEnd type="none" w="lg" len="lg"/>
          </a:ln>
        </p:spPr>
      </p:sp>
      <p:sp>
        <p:nvSpPr>
          <p:cNvPr id="1548" name="Shape 1548"/>
          <p:cNvSpPr/>
          <p:nvPr/>
        </p:nvSpPr>
        <p:spPr>
          <a:xfrm rot="-1260908">
            <a:off x="2458244" y="2824370"/>
            <a:ext cx="270946" cy="308373"/>
          </a:xfrm>
          <a:custGeom>
            <a:avLst/>
            <a:gdLst/>
            <a:ahLst/>
            <a:cxnLst/>
            <a:rect l="0" t="0" r="0" b="0"/>
            <a:pathLst>
              <a:path w="34671" h="18669" extrusionOk="0">
                <a:moveTo>
                  <a:pt x="0" y="0"/>
                </a:moveTo>
                <a:cubicBezTo>
                  <a:pt x="167" y="1841"/>
                  <a:pt x="-259" y="4847"/>
                  <a:pt x="1524" y="5334"/>
                </a:cubicBezTo>
                <a:cubicBezTo>
                  <a:pt x="3812" y="5958"/>
                  <a:pt x="8021" y="1084"/>
                  <a:pt x="8382" y="3429"/>
                </a:cubicBezTo>
                <a:cubicBezTo>
                  <a:pt x="9080" y="7969"/>
                  <a:pt x="7982" y="10413"/>
                  <a:pt x="8382" y="11811"/>
                </a:cubicBezTo>
                <a:cubicBezTo>
                  <a:pt x="8933" y="13741"/>
                  <a:pt x="11915" y="6962"/>
                  <a:pt x="13335" y="8382"/>
                </a:cubicBezTo>
                <a:cubicBezTo>
                  <a:pt x="14990" y="10037"/>
                  <a:pt x="14083" y="13908"/>
                  <a:pt x="15240" y="13716"/>
                </a:cubicBezTo>
                <a:cubicBezTo>
                  <a:pt x="16712" y="13470"/>
                  <a:pt x="17524" y="9649"/>
                  <a:pt x="17907" y="10287"/>
                </a:cubicBezTo>
                <a:cubicBezTo>
                  <a:pt x="18930" y="11992"/>
                  <a:pt x="17559" y="14798"/>
                  <a:pt x="18288" y="14859"/>
                </a:cubicBezTo>
                <a:cubicBezTo>
                  <a:pt x="20652" y="15056"/>
                  <a:pt x="22773" y="12954"/>
                  <a:pt x="25146" y="12954"/>
                </a:cubicBezTo>
                <a:cubicBezTo>
                  <a:pt x="25654" y="12954"/>
                  <a:pt x="23114" y="16002"/>
                  <a:pt x="23622" y="16002"/>
                </a:cubicBezTo>
                <a:cubicBezTo>
                  <a:pt x="27410" y="16002"/>
                  <a:pt x="31076" y="17470"/>
                  <a:pt x="34671" y="18669"/>
                </a:cubicBezTo>
              </a:path>
            </a:pathLst>
          </a:custGeom>
          <a:noFill/>
          <a:ln w="19050" cap="flat">
            <a:solidFill>
              <a:srgbClr val="351C75"/>
            </a:solidFill>
            <a:prstDash val="solid"/>
            <a:round/>
            <a:headEnd type="none" w="lg" len="lg"/>
            <a:tailEnd type="none" w="lg" len="lg"/>
          </a:ln>
        </p:spPr>
      </p:sp>
      <p:sp>
        <p:nvSpPr>
          <p:cNvPr id="1549" name="Shape 1549"/>
          <p:cNvSpPr/>
          <p:nvPr/>
        </p:nvSpPr>
        <p:spPr>
          <a:xfrm rot="4657976">
            <a:off x="2296884" y="2275048"/>
            <a:ext cx="276414" cy="302235"/>
          </a:xfrm>
          <a:custGeom>
            <a:avLst/>
            <a:gdLst/>
            <a:ahLst/>
            <a:cxnLst/>
            <a:rect l="0" t="0" r="0" b="0"/>
            <a:pathLst>
              <a:path w="34671" h="18669" extrusionOk="0">
                <a:moveTo>
                  <a:pt x="0" y="0"/>
                </a:moveTo>
                <a:cubicBezTo>
                  <a:pt x="167" y="1841"/>
                  <a:pt x="-259" y="4847"/>
                  <a:pt x="1524" y="5334"/>
                </a:cubicBezTo>
                <a:cubicBezTo>
                  <a:pt x="3812" y="5958"/>
                  <a:pt x="8021" y="1084"/>
                  <a:pt x="8382" y="3429"/>
                </a:cubicBezTo>
                <a:cubicBezTo>
                  <a:pt x="9080" y="7969"/>
                  <a:pt x="7982" y="10413"/>
                  <a:pt x="8382" y="11811"/>
                </a:cubicBezTo>
                <a:cubicBezTo>
                  <a:pt x="8933" y="13741"/>
                  <a:pt x="11915" y="6962"/>
                  <a:pt x="13335" y="8382"/>
                </a:cubicBezTo>
                <a:cubicBezTo>
                  <a:pt x="14990" y="10037"/>
                  <a:pt x="14083" y="13908"/>
                  <a:pt x="15240" y="13716"/>
                </a:cubicBezTo>
                <a:cubicBezTo>
                  <a:pt x="16712" y="13470"/>
                  <a:pt x="17524" y="9649"/>
                  <a:pt x="17907" y="10287"/>
                </a:cubicBezTo>
                <a:cubicBezTo>
                  <a:pt x="18930" y="11992"/>
                  <a:pt x="17559" y="14798"/>
                  <a:pt x="18288" y="14859"/>
                </a:cubicBezTo>
                <a:cubicBezTo>
                  <a:pt x="20652" y="15056"/>
                  <a:pt x="22773" y="12954"/>
                  <a:pt x="25146" y="12954"/>
                </a:cubicBezTo>
                <a:cubicBezTo>
                  <a:pt x="25654" y="12954"/>
                  <a:pt x="23114" y="16002"/>
                  <a:pt x="23622" y="16002"/>
                </a:cubicBezTo>
                <a:cubicBezTo>
                  <a:pt x="27410" y="16002"/>
                  <a:pt x="31076" y="17470"/>
                  <a:pt x="34671" y="18669"/>
                </a:cubicBezTo>
              </a:path>
            </a:pathLst>
          </a:custGeom>
          <a:noFill/>
          <a:ln w="19050" cap="flat">
            <a:solidFill>
              <a:srgbClr val="351C75"/>
            </a:solidFill>
            <a:prstDash val="solid"/>
            <a:round/>
            <a:headEnd type="none" w="lg" len="lg"/>
            <a:tailEnd type="none" w="lg" len="lg"/>
          </a:ln>
        </p:spPr>
      </p:sp>
      <p:sp>
        <p:nvSpPr>
          <p:cNvPr id="1550" name="Shape 1550"/>
          <p:cNvSpPr/>
          <p:nvPr/>
        </p:nvSpPr>
        <p:spPr>
          <a:xfrm rot="-170920">
            <a:off x="2109624" y="2673089"/>
            <a:ext cx="812739" cy="94442"/>
          </a:xfrm>
          <a:custGeom>
            <a:avLst/>
            <a:gdLst/>
            <a:ahLst/>
            <a:cxnLst/>
            <a:rect l="0" t="0" r="0" b="0"/>
            <a:pathLst>
              <a:path w="34671" h="18669" extrusionOk="0">
                <a:moveTo>
                  <a:pt x="0" y="0"/>
                </a:moveTo>
                <a:cubicBezTo>
                  <a:pt x="167" y="1841"/>
                  <a:pt x="-259" y="4847"/>
                  <a:pt x="1524" y="5334"/>
                </a:cubicBezTo>
                <a:cubicBezTo>
                  <a:pt x="3812" y="5958"/>
                  <a:pt x="8021" y="1084"/>
                  <a:pt x="8382" y="3429"/>
                </a:cubicBezTo>
                <a:cubicBezTo>
                  <a:pt x="9080" y="7969"/>
                  <a:pt x="7982" y="10413"/>
                  <a:pt x="8382" y="11811"/>
                </a:cubicBezTo>
                <a:cubicBezTo>
                  <a:pt x="8933" y="13741"/>
                  <a:pt x="11915" y="6962"/>
                  <a:pt x="13335" y="8382"/>
                </a:cubicBezTo>
                <a:cubicBezTo>
                  <a:pt x="14990" y="10037"/>
                  <a:pt x="14083" y="13908"/>
                  <a:pt x="15240" y="13716"/>
                </a:cubicBezTo>
                <a:cubicBezTo>
                  <a:pt x="16712" y="13470"/>
                  <a:pt x="17524" y="9649"/>
                  <a:pt x="17907" y="10287"/>
                </a:cubicBezTo>
                <a:cubicBezTo>
                  <a:pt x="18930" y="11992"/>
                  <a:pt x="17559" y="14798"/>
                  <a:pt x="18288" y="14859"/>
                </a:cubicBezTo>
                <a:cubicBezTo>
                  <a:pt x="20652" y="15056"/>
                  <a:pt x="22773" y="12954"/>
                  <a:pt x="25146" y="12954"/>
                </a:cubicBezTo>
                <a:cubicBezTo>
                  <a:pt x="25654" y="12954"/>
                  <a:pt x="23114" y="16002"/>
                  <a:pt x="23622" y="16002"/>
                </a:cubicBezTo>
                <a:cubicBezTo>
                  <a:pt x="27410" y="16002"/>
                  <a:pt x="31076" y="17470"/>
                  <a:pt x="34671" y="18669"/>
                </a:cubicBezTo>
              </a:path>
            </a:pathLst>
          </a:custGeom>
          <a:noFill/>
          <a:ln w="19050" cap="flat">
            <a:solidFill>
              <a:srgbClr val="351C75"/>
            </a:solidFill>
            <a:prstDash val="solid"/>
            <a:round/>
            <a:headEnd type="none" w="lg" len="lg"/>
            <a:tailEnd type="stealth" w="lg" len="lg"/>
          </a:ln>
        </p:spPr>
      </p:sp>
      <p:sp>
        <p:nvSpPr>
          <p:cNvPr id="1551" name="Shape 1551"/>
          <p:cNvSpPr txBox="1"/>
          <p:nvPr/>
        </p:nvSpPr>
        <p:spPr>
          <a:xfrm>
            <a:off x="187123" y="1567309"/>
            <a:ext cx="1316099" cy="575099"/>
          </a:xfrm>
          <a:prstGeom prst="rect">
            <a:avLst/>
          </a:prstGeom>
          <a:noFill/>
          <a:ln>
            <a:noFill/>
          </a:ln>
        </p:spPr>
        <p:txBody>
          <a:bodyPr lIns="91425" tIns="91425" rIns="91425" bIns="91425" anchor="ctr" anchorCtr="0">
            <a:noAutofit/>
          </a:bodyPr>
          <a:lstStyle/>
          <a:p>
            <a:pPr lvl="0" algn="ctr" rtl="0">
              <a:spcBef>
                <a:spcPts val="0"/>
              </a:spcBef>
              <a:buNone/>
            </a:pPr>
            <a:r>
              <a:rPr lang="en"/>
              <a:t>High-energy</a:t>
            </a:r>
          </a:p>
          <a:p>
            <a:pPr lvl="0" algn="ctr" rtl="0">
              <a:spcBef>
                <a:spcPts val="0"/>
              </a:spcBef>
              <a:buNone/>
            </a:pPr>
            <a:r>
              <a:rPr lang="en"/>
              <a:t>particle</a:t>
            </a:r>
          </a:p>
        </p:txBody>
      </p:sp>
      <p:sp>
        <p:nvSpPr>
          <p:cNvPr id="1552" name="Shape 1552"/>
          <p:cNvSpPr/>
          <p:nvPr/>
        </p:nvSpPr>
        <p:spPr>
          <a:xfrm>
            <a:off x="856825" y="2137312"/>
            <a:ext cx="49200" cy="42300"/>
          </a:xfrm>
          <a:prstGeom prst="flowChartConnector">
            <a:avLst/>
          </a:prstGeom>
          <a:solidFill>
            <a:srgbClr val="38761D"/>
          </a:solidFill>
          <a:ln>
            <a:noFill/>
          </a:ln>
        </p:spPr>
        <p:txBody>
          <a:bodyPr lIns="91425" tIns="91425" rIns="91425" bIns="91425" anchor="ctr" anchorCtr="0">
            <a:noAutofit/>
          </a:bodyPr>
          <a:lstStyle/>
          <a:p>
            <a:pPr>
              <a:spcBef>
                <a:spcPts val="0"/>
              </a:spcBef>
              <a:buNone/>
            </a:pPr>
            <a:endParaRPr/>
          </a:p>
        </p:txBody>
      </p:sp>
      <p:sp>
        <p:nvSpPr>
          <p:cNvPr id="1553" name="Shape 1553"/>
          <p:cNvSpPr/>
          <p:nvPr/>
        </p:nvSpPr>
        <p:spPr>
          <a:xfrm rot="-5413534">
            <a:off x="2931376" y="2710459"/>
            <a:ext cx="76200" cy="70800"/>
          </a:xfrm>
          <a:prstGeom prst="round2SameRect">
            <a:avLst>
              <a:gd name="adj1" fmla="val 16667"/>
              <a:gd name="adj2" fmla="val 0"/>
            </a:avLst>
          </a:prstGeom>
          <a:solidFill>
            <a:srgbClr val="F9CB9C"/>
          </a:solidFill>
          <a:ln w="9525" cap="flat">
            <a:solidFill>
              <a:srgbClr val="00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cxnSp>
        <p:nvCxnSpPr>
          <p:cNvPr id="1554" name="Shape 1554"/>
          <p:cNvCxnSpPr/>
          <p:nvPr/>
        </p:nvCxnSpPr>
        <p:spPr>
          <a:xfrm>
            <a:off x="3005025" y="2707762"/>
            <a:ext cx="228600" cy="0"/>
          </a:xfrm>
          <a:prstGeom prst="straightConnector1">
            <a:avLst/>
          </a:prstGeom>
          <a:noFill/>
          <a:ln w="9525" cap="flat">
            <a:solidFill>
              <a:srgbClr val="000000"/>
            </a:solidFill>
            <a:prstDash val="solid"/>
            <a:round/>
            <a:headEnd type="none" w="lg" len="lg"/>
            <a:tailEnd type="none" w="lg" len="lg"/>
          </a:ln>
        </p:spPr>
      </p:cxnSp>
      <p:cxnSp>
        <p:nvCxnSpPr>
          <p:cNvPr id="1555" name="Shape 1555"/>
          <p:cNvCxnSpPr/>
          <p:nvPr/>
        </p:nvCxnSpPr>
        <p:spPr>
          <a:xfrm>
            <a:off x="3005025" y="2783962"/>
            <a:ext cx="228600" cy="0"/>
          </a:xfrm>
          <a:prstGeom prst="straightConnector1">
            <a:avLst/>
          </a:prstGeom>
          <a:noFill/>
          <a:ln w="9525" cap="flat">
            <a:solidFill>
              <a:srgbClr val="000000"/>
            </a:solidFill>
            <a:prstDash val="solid"/>
            <a:round/>
            <a:headEnd type="none" w="lg" len="lg"/>
            <a:tailEnd type="none" w="lg" len="lg"/>
          </a:ln>
        </p:spPr>
      </p:cxnSp>
      <p:sp>
        <p:nvSpPr>
          <p:cNvPr id="1556" name="Shape 1556"/>
          <p:cNvSpPr/>
          <p:nvPr/>
        </p:nvSpPr>
        <p:spPr>
          <a:xfrm>
            <a:off x="2939275" y="2727125"/>
            <a:ext cx="43499" cy="37500"/>
          </a:xfrm>
          <a:prstGeom prst="rect">
            <a:avLst/>
          </a:prstGeom>
          <a:solidFill>
            <a:srgbClr val="B7B7B7"/>
          </a:solidFill>
          <a:ln>
            <a:noFill/>
          </a:ln>
        </p:spPr>
        <p:txBody>
          <a:bodyPr lIns="91425" tIns="91425" rIns="91425" bIns="91425" anchor="ctr" anchorCtr="0">
            <a:noAutofit/>
          </a:bodyPr>
          <a:lstStyle/>
          <a:p>
            <a:pPr>
              <a:spcBef>
                <a:spcPts val="0"/>
              </a:spcBef>
              <a:buNone/>
            </a:pPr>
            <a:endParaRPr/>
          </a:p>
        </p:txBody>
      </p:sp>
      <p:cxnSp>
        <p:nvCxnSpPr>
          <p:cNvPr id="1557" name="Shape 1557"/>
          <p:cNvCxnSpPr>
            <a:stCxn id="1393" idx="0"/>
            <a:endCxn id="1393" idx="0"/>
          </p:cNvCxnSpPr>
          <p:nvPr/>
        </p:nvCxnSpPr>
        <p:spPr>
          <a:xfrm rot="10800000">
            <a:off x="2253950" y="3256775"/>
            <a:ext cx="74700" cy="384000"/>
          </a:xfrm>
          <a:prstGeom prst="straightConnector1">
            <a:avLst/>
          </a:prstGeom>
          <a:noFill/>
          <a:ln w="9525" cap="flat">
            <a:solidFill>
              <a:srgbClr val="000000"/>
            </a:solidFill>
            <a:prstDash val="solid"/>
            <a:round/>
            <a:headEnd type="none" w="lg" len="lg"/>
            <a:tailEnd type="triangle" w="lg" len="lg"/>
          </a:ln>
        </p:spPr>
      </p:cxnSp>
      <p:cxnSp>
        <p:nvCxnSpPr>
          <p:cNvPr id="1558" name="Shape 1558"/>
          <p:cNvCxnSpPr>
            <a:stCxn id="1559" idx="2"/>
            <a:endCxn id="1560" idx="0"/>
          </p:cNvCxnSpPr>
          <p:nvPr/>
        </p:nvCxnSpPr>
        <p:spPr>
          <a:xfrm>
            <a:off x="2377198" y="1824096"/>
            <a:ext cx="99900" cy="313200"/>
          </a:xfrm>
          <a:prstGeom prst="straightConnector1">
            <a:avLst/>
          </a:prstGeom>
          <a:noFill/>
          <a:ln w="9525" cap="flat">
            <a:solidFill>
              <a:srgbClr val="000000"/>
            </a:solidFill>
            <a:prstDash val="solid"/>
            <a:round/>
            <a:headEnd type="none" w="lg" len="lg"/>
            <a:tailEnd type="triangle" w="lg" len="lg"/>
          </a:ln>
        </p:spPr>
      </p:cxnSp>
      <p:sp>
        <p:nvSpPr>
          <p:cNvPr id="1561" name="Shape 1561"/>
          <p:cNvSpPr txBox="1"/>
          <p:nvPr/>
        </p:nvSpPr>
        <p:spPr>
          <a:xfrm>
            <a:off x="1906450" y="3548150"/>
            <a:ext cx="1131600" cy="448499"/>
          </a:xfrm>
          <a:prstGeom prst="rect">
            <a:avLst/>
          </a:prstGeom>
          <a:noFill/>
          <a:ln>
            <a:noFill/>
          </a:ln>
        </p:spPr>
        <p:txBody>
          <a:bodyPr lIns="91425" tIns="91425" rIns="91425" bIns="91425" anchor="ctr" anchorCtr="0">
            <a:noAutofit/>
          </a:bodyPr>
          <a:lstStyle/>
          <a:p>
            <a:pPr lvl="0" algn="ctr" rtl="0">
              <a:spcBef>
                <a:spcPts val="0"/>
              </a:spcBef>
              <a:buNone/>
            </a:pPr>
            <a:r>
              <a:rPr lang="en"/>
              <a:t>Scintillator</a:t>
            </a:r>
          </a:p>
        </p:txBody>
      </p:sp>
      <p:sp>
        <p:nvSpPr>
          <p:cNvPr id="1562" name="Shape 1562"/>
          <p:cNvSpPr/>
          <p:nvPr/>
        </p:nvSpPr>
        <p:spPr>
          <a:xfrm>
            <a:off x="7074900" y="1354725"/>
            <a:ext cx="241499" cy="2700900"/>
          </a:xfrm>
          <a:prstGeom prst="rect">
            <a:avLst/>
          </a:prstGeom>
          <a:solidFill>
            <a:srgbClr val="9CC49F"/>
          </a:solidFill>
          <a:ln w="9525" cap="flat">
            <a:solidFill>
              <a:srgbClr val="00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563" name="Shape 1563"/>
          <p:cNvSpPr/>
          <p:nvPr/>
        </p:nvSpPr>
        <p:spPr>
          <a:xfrm>
            <a:off x="5140525" y="1354725"/>
            <a:ext cx="1934400" cy="2700900"/>
          </a:xfrm>
          <a:prstGeom prst="rect">
            <a:avLst/>
          </a:prstGeom>
          <a:solidFill>
            <a:srgbClr val="CCCCCC"/>
          </a:solidFill>
          <a:ln w="9525" cap="flat">
            <a:solidFill>
              <a:srgbClr val="00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564" name="Shape 1564"/>
          <p:cNvSpPr/>
          <p:nvPr/>
        </p:nvSpPr>
        <p:spPr>
          <a:xfrm>
            <a:off x="5140500" y="1596675"/>
            <a:ext cx="628499" cy="2093699"/>
          </a:xfrm>
          <a:prstGeom prst="rect">
            <a:avLst/>
          </a:prstGeom>
          <a:solidFill>
            <a:srgbClr val="999999"/>
          </a:solidFill>
          <a:ln w="9525" cap="flat">
            <a:solidFill>
              <a:srgbClr val="00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565" name="Shape 1565"/>
          <p:cNvSpPr/>
          <p:nvPr/>
        </p:nvSpPr>
        <p:spPr>
          <a:xfrm>
            <a:off x="5434075" y="1723125"/>
            <a:ext cx="341399" cy="1840800"/>
          </a:xfrm>
          <a:prstGeom prst="rect">
            <a:avLst/>
          </a:prstGeom>
          <a:solidFill>
            <a:srgbClr val="D0E0E3"/>
          </a:solidFill>
          <a:ln w="9525" cap="flat">
            <a:solidFill>
              <a:srgbClr val="000000"/>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a:p>
        </p:txBody>
      </p:sp>
      <p:sp>
        <p:nvSpPr>
          <p:cNvPr id="1566" name="Shape 1566"/>
          <p:cNvSpPr/>
          <p:nvPr/>
        </p:nvSpPr>
        <p:spPr>
          <a:xfrm>
            <a:off x="4919725" y="3826625"/>
            <a:ext cx="220800" cy="229199"/>
          </a:xfrm>
          <a:prstGeom prst="rect">
            <a:avLst/>
          </a:prstGeom>
          <a:solidFill>
            <a:srgbClr val="D0E0E3"/>
          </a:solidFill>
          <a:ln w="9525" cap="flat">
            <a:solidFill>
              <a:srgbClr val="000000"/>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a:p>
        </p:txBody>
      </p:sp>
      <p:sp>
        <p:nvSpPr>
          <p:cNvPr id="1567" name="Shape 1567"/>
          <p:cNvSpPr/>
          <p:nvPr/>
        </p:nvSpPr>
        <p:spPr>
          <a:xfrm>
            <a:off x="4919625" y="1354724"/>
            <a:ext cx="220800" cy="222000"/>
          </a:xfrm>
          <a:prstGeom prst="rect">
            <a:avLst/>
          </a:prstGeom>
          <a:solidFill>
            <a:srgbClr val="D0E0E3"/>
          </a:solidFill>
          <a:ln w="9525" cap="flat">
            <a:solidFill>
              <a:srgbClr val="000000"/>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a:p>
        </p:txBody>
      </p:sp>
      <p:sp>
        <p:nvSpPr>
          <p:cNvPr id="1568" name="Shape 1568"/>
          <p:cNvSpPr/>
          <p:nvPr/>
        </p:nvSpPr>
        <p:spPr>
          <a:xfrm>
            <a:off x="5040525" y="1658690"/>
            <a:ext cx="99900" cy="2021399"/>
          </a:xfrm>
          <a:prstGeom prst="rect">
            <a:avLst/>
          </a:prstGeom>
          <a:solidFill>
            <a:srgbClr val="9CC49F"/>
          </a:solidFill>
          <a:ln w="9525" cap="flat">
            <a:solidFill>
              <a:srgbClr val="000000"/>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a:p>
        </p:txBody>
      </p:sp>
      <p:sp>
        <p:nvSpPr>
          <p:cNvPr id="1569" name="Shape 1569"/>
          <p:cNvSpPr/>
          <p:nvPr/>
        </p:nvSpPr>
        <p:spPr>
          <a:xfrm>
            <a:off x="4969525" y="3604625"/>
            <a:ext cx="71100" cy="222000"/>
          </a:xfrm>
          <a:prstGeom prst="rect">
            <a:avLst/>
          </a:prstGeom>
          <a:solidFill>
            <a:srgbClr val="999999"/>
          </a:solidFill>
          <a:ln w="9525" cap="flat">
            <a:solidFill>
              <a:srgbClr val="000000"/>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a:p>
        </p:txBody>
      </p:sp>
      <p:sp>
        <p:nvSpPr>
          <p:cNvPr id="1570" name="Shape 1570"/>
          <p:cNvSpPr/>
          <p:nvPr/>
        </p:nvSpPr>
        <p:spPr>
          <a:xfrm rot="-5400000">
            <a:off x="5025474" y="3636124"/>
            <a:ext cx="71100" cy="158999"/>
          </a:xfrm>
          <a:prstGeom prst="rect">
            <a:avLst/>
          </a:prstGeom>
          <a:solidFill>
            <a:srgbClr val="999999"/>
          </a:solidFill>
          <a:ln w="9525" cap="flat">
            <a:solidFill>
              <a:srgbClr val="000000"/>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a:p>
        </p:txBody>
      </p:sp>
      <p:sp>
        <p:nvSpPr>
          <p:cNvPr id="1571" name="Shape 1571"/>
          <p:cNvSpPr/>
          <p:nvPr/>
        </p:nvSpPr>
        <p:spPr>
          <a:xfrm>
            <a:off x="4969425" y="1583825"/>
            <a:ext cx="71100" cy="222000"/>
          </a:xfrm>
          <a:prstGeom prst="rect">
            <a:avLst/>
          </a:prstGeom>
          <a:solidFill>
            <a:srgbClr val="999999"/>
          </a:solidFill>
          <a:ln w="9525" cap="flat">
            <a:solidFill>
              <a:srgbClr val="000000"/>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a:p>
        </p:txBody>
      </p:sp>
      <p:sp>
        <p:nvSpPr>
          <p:cNvPr id="1572" name="Shape 1572"/>
          <p:cNvSpPr/>
          <p:nvPr/>
        </p:nvSpPr>
        <p:spPr>
          <a:xfrm rot="-5400000">
            <a:off x="5025374" y="1615324"/>
            <a:ext cx="71100" cy="158999"/>
          </a:xfrm>
          <a:prstGeom prst="rect">
            <a:avLst/>
          </a:prstGeom>
          <a:solidFill>
            <a:srgbClr val="999999"/>
          </a:solidFill>
          <a:ln w="9525" cap="flat">
            <a:solidFill>
              <a:srgbClr val="000000"/>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a:p>
        </p:txBody>
      </p:sp>
      <p:sp>
        <p:nvSpPr>
          <p:cNvPr id="1573" name="Shape 1573"/>
          <p:cNvSpPr/>
          <p:nvPr/>
        </p:nvSpPr>
        <p:spPr>
          <a:xfrm>
            <a:off x="4973775" y="1612925"/>
            <a:ext cx="62400" cy="163800"/>
          </a:xfrm>
          <a:prstGeom prst="rect">
            <a:avLst/>
          </a:prstGeom>
          <a:solidFill>
            <a:srgbClr val="999999"/>
          </a:solidFill>
          <a:ln>
            <a:noFill/>
          </a:ln>
        </p:spPr>
        <p:txBody>
          <a:bodyPr lIns="91425" tIns="91425" rIns="91425" bIns="91425" anchor="ctr" anchorCtr="0">
            <a:noAutofit/>
          </a:bodyPr>
          <a:lstStyle/>
          <a:p>
            <a:pPr lvl="0" rtl="0">
              <a:spcBef>
                <a:spcPts val="0"/>
              </a:spcBef>
              <a:buNone/>
            </a:pPr>
            <a:endParaRPr/>
          </a:p>
        </p:txBody>
      </p:sp>
      <p:sp>
        <p:nvSpPr>
          <p:cNvPr id="1574" name="Shape 1574"/>
          <p:cNvSpPr/>
          <p:nvPr/>
        </p:nvSpPr>
        <p:spPr>
          <a:xfrm>
            <a:off x="4973875" y="3633725"/>
            <a:ext cx="62400" cy="163800"/>
          </a:xfrm>
          <a:prstGeom prst="rect">
            <a:avLst/>
          </a:prstGeom>
          <a:solidFill>
            <a:srgbClr val="999999"/>
          </a:solidFill>
          <a:ln>
            <a:noFill/>
          </a:ln>
        </p:spPr>
        <p:txBody>
          <a:bodyPr lIns="91425" tIns="91425" rIns="91425" bIns="91425" anchor="ctr" anchorCtr="0">
            <a:noAutofit/>
          </a:bodyPr>
          <a:lstStyle/>
          <a:p>
            <a:pPr lvl="0" rtl="0">
              <a:spcBef>
                <a:spcPts val="0"/>
              </a:spcBef>
              <a:buNone/>
            </a:pPr>
            <a:endParaRPr/>
          </a:p>
        </p:txBody>
      </p:sp>
      <p:sp>
        <p:nvSpPr>
          <p:cNvPr id="1575" name="Shape 1575"/>
          <p:cNvSpPr/>
          <p:nvPr/>
        </p:nvSpPr>
        <p:spPr>
          <a:xfrm>
            <a:off x="5043200" y="1475050"/>
            <a:ext cx="91800" cy="179100"/>
          </a:xfrm>
          <a:prstGeom prst="rect">
            <a:avLst/>
          </a:prstGeom>
          <a:solidFill>
            <a:srgbClr val="D0E0E3"/>
          </a:solidFill>
          <a:ln>
            <a:noFill/>
          </a:ln>
        </p:spPr>
        <p:txBody>
          <a:bodyPr lIns="91425" tIns="91425" rIns="91425" bIns="91425" anchor="ctr" anchorCtr="0">
            <a:noAutofit/>
          </a:bodyPr>
          <a:lstStyle/>
          <a:p>
            <a:pPr lvl="0" rtl="0">
              <a:spcBef>
                <a:spcPts val="0"/>
              </a:spcBef>
              <a:buNone/>
            </a:pPr>
            <a:endParaRPr/>
          </a:p>
        </p:txBody>
      </p:sp>
      <p:sp>
        <p:nvSpPr>
          <p:cNvPr id="1576" name="Shape 1576"/>
          <p:cNvSpPr/>
          <p:nvPr/>
        </p:nvSpPr>
        <p:spPr>
          <a:xfrm>
            <a:off x="5043300" y="3757675"/>
            <a:ext cx="91800" cy="179100"/>
          </a:xfrm>
          <a:prstGeom prst="rect">
            <a:avLst/>
          </a:prstGeom>
          <a:solidFill>
            <a:srgbClr val="D0E0E3"/>
          </a:solidFill>
          <a:ln>
            <a:noFill/>
          </a:ln>
        </p:spPr>
        <p:txBody>
          <a:bodyPr lIns="91425" tIns="91425" rIns="91425" bIns="91425" anchor="ctr" anchorCtr="0">
            <a:noAutofit/>
          </a:bodyPr>
          <a:lstStyle/>
          <a:p>
            <a:pPr lvl="0" rtl="0">
              <a:spcBef>
                <a:spcPts val="0"/>
              </a:spcBef>
              <a:buNone/>
            </a:pPr>
            <a:endParaRPr/>
          </a:p>
        </p:txBody>
      </p:sp>
      <p:sp>
        <p:nvSpPr>
          <p:cNvPr id="1577" name="Shape 1577"/>
          <p:cNvSpPr txBox="1"/>
          <p:nvPr/>
        </p:nvSpPr>
        <p:spPr>
          <a:xfrm>
            <a:off x="5166500" y="3451000"/>
            <a:ext cx="241499" cy="179100"/>
          </a:xfrm>
          <a:prstGeom prst="rect">
            <a:avLst/>
          </a:prstGeom>
          <a:noFill/>
          <a:ln>
            <a:noFill/>
          </a:ln>
        </p:spPr>
        <p:txBody>
          <a:bodyPr lIns="91425" tIns="91425" rIns="91425" bIns="91425" anchor="ctr" anchorCtr="0">
            <a:noAutofit/>
          </a:bodyPr>
          <a:lstStyle/>
          <a:p>
            <a:pPr algn="ctr">
              <a:spcBef>
                <a:spcPts val="0"/>
              </a:spcBef>
              <a:buNone/>
            </a:pPr>
            <a:r>
              <a:rPr lang="en" sz="600"/>
              <a:t>N</a:t>
            </a:r>
          </a:p>
        </p:txBody>
      </p:sp>
      <p:sp>
        <p:nvSpPr>
          <p:cNvPr id="1578" name="Shape 1578"/>
          <p:cNvSpPr txBox="1"/>
          <p:nvPr/>
        </p:nvSpPr>
        <p:spPr>
          <a:xfrm>
            <a:off x="5484025" y="3387250"/>
            <a:ext cx="241499" cy="138000"/>
          </a:xfrm>
          <a:prstGeom prst="rect">
            <a:avLst/>
          </a:prstGeom>
          <a:noFill/>
          <a:ln>
            <a:noFill/>
          </a:ln>
        </p:spPr>
        <p:txBody>
          <a:bodyPr lIns="91425" tIns="91425" rIns="91425" bIns="91425" anchor="ctr" anchorCtr="0">
            <a:noAutofit/>
          </a:bodyPr>
          <a:lstStyle/>
          <a:p>
            <a:pPr lvl="0" algn="ctr" rtl="0">
              <a:spcBef>
                <a:spcPts val="0"/>
              </a:spcBef>
              <a:buNone/>
            </a:pPr>
            <a:r>
              <a:rPr lang="en" sz="600"/>
              <a:t>P</a:t>
            </a:r>
          </a:p>
        </p:txBody>
      </p:sp>
      <p:sp>
        <p:nvSpPr>
          <p:cNvPr id="1579" name="Shape 1579"/>
          <p:cNvSpPr txBox="1"/>
          <p:nvPr/>
        </p:nvSpPr>
        <p:spPr>
          <a:xfrm>
            <a:off x="7035850" y="3772225"/>
            <a:ext cx="318899" cy="150000"/>
          </a:xfrm>
          <a:prstGeom prst="rect">
            <a:avLst/>
          </a:prstGeom>
          <a:noFill/>
          <a:ln>
            <a:noFill/>
          </a:ln>
        </p:spPr>
        <p:txBody>
          <a:bodyPr lIns="91425" tIns="91425" rIns="91425" bIns="91425" anchor="ctr" anchorCtr="0">
            <a:noAutofit/>
          </a:bodyPr>
          <a:lstStyle/>
          <a:p>
            <a:pPr lvl="0" algn="ctr" rtl="0">
              <a:spcBef>
                <a:spcPts val="0"/>
              </a:spcBef>
              <a:buNone/>
            </a:pPr>
            <a:r>
              <a:rPr lang="en" sz="600"/>
              <a:t>P+</a:t>
            </a:r>
          </a:p>
        </p:txBody>
      </p:sp>
      <p:sp>
        <p:nvSpPr>
          <p:cNvPr id="1580" name="Shape 1580"/>
          <p:cNvSpPr/>
          <p:nvPr/>
        </p:nvSpPr>
        <p:spPr>
          <a:xfrm rot="-1430667">
            <a:off x="4103140" y="2187962"/>
            <a:ext cx="461416" cy="558008"/>
          </a:xfrm>
          <a:custGeom>
            <a:avLst/>
            <a:gdLst/>
            <a:ahLst/>
            <a:cxnLst/>
            <a:rect l="0" t="0" r="0" b="0"/>
            <a:pathLst>
              <a:path w="34671" h="18669" extrusionOk="0">
                <a:moveTo>
                  <a:pt x="0" y="0"/>
                </a:moveTo>
                <a:cubicBezTo>
                  <a:pt x="167" y="1841"/>
                  <a:pt x="-259" y="4847"/>
                  <a:pt x="1524" y="5334"/>
                </a:cubicBezTo>
                <a:cubicBezTo>
                  <a:pt x="3812" y="5958"/>
                  <a:pt x="8021" y="1084"/>
                  <a:pt x="8382" y="3429"/>
                </a:cubicBezTo>
                <a:cubicBezTo>
                  <a:pt x="9080" y="7969"/>
                  <a:pt x="7982" y="10413"/>
                  <a:pt x="8382" y="11811"/>
                </a:cubicBezTo>
                <a:cubicBezTo>
                  <a:pt x="8933" y="13741"/>
                  <a:pt x="11915" y="6962"/>
                  <a:pt x="13335" y="8382"/>
                </a:cubicBezTo>
                <a:cubicBezTo>
                  <a:pt x="14990" y="10037"/>
                  <a:pt x="14083" y="13908"/>
                  <a:pt x="15240" y="13716"/>
                </a:cubicBezTo>
                <a:cubicBezTo>
                  <a:pt x="16712" y="13470"/>
                  <a:pt x="17524" y="9649"/>
                  <a:pt x="17907" y="10287"/>
                </a:cubicBezTo>
                <a:cubicBezTo>
                  <a:pt x="18930" y="11992"/>
                  <a:pt x="17559" y="14798"/>
                  <a:pt x="18288" y="14859"/>
                </a:cubicBezTo>
                <a:cubicBezTo>
                  <a:pt x="20652" y="15056"/>
                  <a:pt x="22773" y="12954"/>
                  <a:pt x="25146" y="12954"/>
                </a:cubicBezTo>
                <a:cubicBezTo>
                  <a:pt x="25654" y="12954"/>
                  <a:pt x="23114" y="16002"/>
                  <a:pt x="23622" y="16002"/>
                </a:cubicBezTo>
                <a:cubicBezTo>
                  <a:pt x="27410" y="16002"/>
                  <a:pt x="31076" y="17470"/>
                  <a:pt x="34671" y="18669"/>
                </a:cubicBezTo>
              </a:path>
            </a:pathLst>
          </a:custGeom>
          <a:noFill/>
          <a:ln w="19050" cap="flat">
            <a:solidFill>
              <a:srgbClr val="351C75"/>
            </a:solidFill>
            <a:prstDash val="solid"/>
            <a:round/>
            <a:headEnd type="none" w="lg" len="lg"/>
            <a:tailEnd type="stealth" w="lg" len="lg"/>
          </a:ln>
        </p:spPr>
      </p:sp>
      <p:sp>
        <p:nvSpPr>
          <p:cNvPr id="1581" name="Shape 1581"/>
          <p:cNvSpPr txBox="1"/>
          <p:nvPr/>
        </p:nvSpPr>
        <p:spPr>
          <a:xfrm>
            <a:off x="5457450" y="3753550"/>
            <a:ext cx="666899" cy="222000"/>
          </a:xfrm>
          <a:prstGeom prst="rect">
            <a:avLst/>
          </a:prstGeom>
          <a:noFill/>
          <a:ln>
            <a:noFill/>
          </a:ln>
        </p:spPr>
        <p:txBody>
          <a:bodyPr lIns="91425" tIns="91425" rIns="91425" bIns="91425" anchor="ctr" anchorCtr="0">
            <a:noAutofit/>
          </a:bodyPr>
          <a:lstStyle/>
          <a:p>
            <a:pPr lvl="0" algn="ctr" rtl="0">
              <a:spcBef>
                <a:spcPts val="0"/>
              </a:spcBef>
              <a:buNone/>
            </a:pPr>
            <a:r>
              <a:rPr lang="en" sz="600"/>
              <a:t>depletion region</a:t>
            </a:r>
          </a:p>
        </p:txBody>
      </p:sp>
      <p:cxnSp>
        <p:nvCxnSpPr>
          <p:cNvPr id="1582" name="Shape 1582"/>
          <p:cNvCxnSpPr>
            <a:stCxn id="1393" idx="0"/>
            <a:endCxn id="1393" idx="0"/>
          </p:cNvCxnSpPr>
          <p:nvPr/>
        </p:nvCxnSpPr>
        <p:spPr>
          <a:xfrm rot="10800000">
            <a:off x="5793450" y="2166700"/>
            <a:ext cx="328200" cy="461700"/>
          </a:xfrm>
          <a:prstGeom prst="straightConnector1">
            <a:avLst/>
          </a:prstGeom>
          <a:noFill/>
          <a:ln w="9525" cap="flat">
            <a:solidFill>
              <a:srgbClr val="FFFF00"/>
            </a:solidFill>
            <a:prstDash val="dash"/>
            <a:round/>
            <a:headEnd type="oval" w="lg" len="lg"/>
            <a:tailEnd type="stealth" w="lg" len="lg"/>
          </a:ln>
        </p:spPr>
      </p:cxnSp>
      <p:cxnSp>
        <p:nvCxnSpPr>
          <p:cNvPr id="1583" name="Shape 1583"/>
          <p:cNvCxnSpPr>
            <a:stCxn id="1393" idx="0"/>
            <a:endCxn id="1393" idx="0"/>
          </p:cNvCxnSpPr>
          <p:nvPr/>
        </p:nvCxnSpPr>
        <p:spPr>
          <a:xfrm flipH="1">
            <a:off x="5837975" y="2633950"/>
            <a:ext cx="267000" cy="439500"/>
          </a:xfrm>
          <a:prstGeom prst="straightConnector1">
            <a:avLst/>
          </a:prstGeom>
          <a:noFill/>
          <a:ln w="9525" cap="flat">
            <a:solidFill>
              <a:srgbClr val="FFFF00"/>
            </a:solidFill>
            <a:prstDash val="dash"/>
            <a:round/>
            <a:headEnd type="oval" w="lg" len="lg"/>
            <a:tailEnd type="stealth" w="lg" len="lg"/>
          </a:ln>
        </p:spPr>
      </p:cxnSp>
      <p:cxnSp>
        <p:nvCxnSpPr>
          <p:cNvPr id="1584" name="Shape 1584"/>
          <p:cNvCxnSpPr>
            <a:stCxn id="1393" idx="0"/>
            <a:endCxn id="1393" idx="0"/>
          </p:cNvCxnSpPr>
          <p:nvPr/>
        </p:nvCxnSpPr>
        <p:spPr>
          <a:xfrm rot="10800000">
            <a:off x="5498850" y="1977450"/>
            <a:ext cx="344700" cy="189300"/>
          </a:xfrm>
          <a:prstGeom prst="straightConnector1">
            <a:avLst/>
          </a:prstGeom>
          <a:noFill/>
          <a:ln w="9525" cap="flat">
            <a:solidFill>
              <a:srgbClr val="FFFF00"/>
            </a:solidFill>
            <a:prstDash val="dash"/>
            <a:round/>
            <a:headEnd type="oval" w="lg" len="lg"/>
            <a:tailEnd type="stealth" w="lg" len="lg"/>
          </a:ln>
        </p:spPr>
      </p:cxnSp>
      <p:cxnSp>
        <p:nvCxnSpPr>
          <p:cNvPr id="1585" name="Shape 1585"/>
          <p:cNvCxnSpPr>
            <a:stCxn id="1393" idx="0"/>
            <a:endCxn id="1393" idx="0"/>
          </p:cNvCxnSpPr>
          <p:nvPr/>
        </p:nvCxnSpPr>
        <p:spPr>
          <a:xfrm rot="10800000">
            <a:off x="5506500" y="2903000"/>
            <a:ext cx="331500" cy="192600"/>
          </a:xfrm>
          <a:prstGeom prst="straightConnector1">
            <a:avLst/>
          </a:prstGeom>
          <a:noFill/>
          <a:ln w="9525" cap="flat">
            <a:solidFill>
              <a:srgbClr val="FFFF00"/>
            </a:solidFill>
            <a:prstDash val="dash"/>
            <a:round/>
            <a:headEnd type="oval" w="lg" len="lg"/>
            <a:tailEnd type="stealth" w="lg" len="lg"/>
          </a:ln>
        </p:spPr>
      </p:cxnSp>
      <p:cxnSp>
        <p:nvCxnSpPr>
          <p:cNvPr id="1586" name="Shape 1586"/>
          <p:cNvCxnSpPr>
            <a:stCxn id="1393" idx="0"/>
            <a:endCxn id="1393" idx="0"/>
          </p:cNvCxnSpPr>
          <p:nvPr/>
        </p:nvCxnSpPr>
        <p:spPr>
          <a:xfrm flipH="1">
            <a:off x="5509500" y="3134550"/>
            <a:ext cx="328500" cy="50400"/>
          </a:xfrm>
          <a:prstGeom prst="straightConnector1">
            <a:avLst/>
          </a:prstGeom>
          <a:noFill/>
          <a:ln w="9525" cap="flat">
            <a:solidFill>
              <a:srgbClr val="FFFF00"/>
            </a:solidFill>
            <a:prstDash val="dash"/>
            <a:round/>
            <a:headEnd type="oval" w="lg" len="lg"/>
            <a:tailEnd type="stealth" w="lg" len="lg"/>
          </a:ln>
        </p:spPr>
      </p:cxnSp>
      <p:cxnSp>
        <p:nvCxnSpPr>
          <p:cNvPr id="1587" name="Shape 1587"/>
          <p:cNvCxnSpPr>
            <a:stCxn id="1393" idx="0"/>
            <a:endCxn id="1393" idx="0"/>
          </p:cNvCxnSpPr>
          <p:nvPr/>
        </p:nvCxnSpPr>
        <p:spPr>
          <a:xfrm flipH="1">
            <a:off x="5483925" y="2196800"/>
            <a:ext cx="328500" cy="50400"/>
          </a:xfrm>
          <a:prstGeom prst="straightConnector1">
            <a:avLst/>
          </a:prstGeom>
          <a:noFill/>
          <a:ln w="9525" cap="flat">
            <a:solidFill>
              <a:srgbClr val="FFFF00"/>
            </a:solidFill>
            <a:prstDash val="dash"/>
            <a:round/>
            <a:headEnd type="oval" w="lg" len="lg"/>
            <a:tailEnd type="stealth" w="lg" len="lg"/>
          </a:ln>
        </p:spPr>
      </p:cxnSp>
      <p:cxnSp>
        <p:nvCxnSpPr>
          <p:cNvPr id="1588" name="Shape 1588"/>
          <p:cNvCxnSpPr>
            <a:stCxn id="1393" idx="0"/>
            <a:endCxn id="1393" idx="0"/>
          </p:cNvCxnSpPr>
          <p:nvPr/>
        </p:nvCxnSpPr>
        <p:spPr>
          <a:xfrm rot="10800000">
            <a:off x="5320625" y="1849625"/>
            <a:ext cx="180300" cy="108000"/>
          </a:xfrm>
          <a:prstGeom prst="straightConnector1">
            <a:avLst/>
          </a:prstGeom>
          <a:noFill/>
          <a:ln w="9525" cap="flat">
            <a:solidFill>
              <a:srgbClr val="FFFF00"/>
            </a:solidFill>
            <a:prstDash val="dash"/>
            <a:round/>
            <a:headEnd type="oval" w="lg" len="lg"/>
            <a:tailEnd type="stealth" w="lg" len="lg"/>
          </a:ln>
        </p:spPr>
      </p:cxnSp>
      <p:cxnSp>
        <p:nvCxnSpPr>
          <p:cNvPr id="1589" name="Shape 1589"/>
          <p:cNvCxnSpPr>
            <a:stCxn id="1393" idx="0"/>
            <a:endCxn id="1393" idx="0"/>
          </p:cNvCxnSpPr>
          <p:nvPr/>
        </p:nvCxnSpPr>
        <p:spPr>
          <a:xfrm flipH="1">
            <a:off x="5304075" y="1993225"/>
            <a:ext cx="193500" cy="17700"/>
          </a:xfrm>
          <a:prstGeom prst="straightConnector1">
            <a:avLst/>
          </a:prstGeom>
          <a:noFill/>
          <a:ln w="9525" cap="flat">
            <a:solidFill>
              <a:srgbClr val="FFFF00"/>
            </a:solidFill>
            <a:prstDash val="dash"/>
            <a:round/>
            <a:headEnd type="oval" w="lg" len="lg"/>
            <a:tailEnd type="stealth" w="lg" len="lg"/>
          </a:ln>
        </p:spPr>
      </p:cxnSp>
      <p:cxnSp>
        <p:nvCxnSpPr>
          <p:cNvPr id="1590" name="Shape 1590"/>
          <p:cNvCxnSpPr>
            <a:stCxn id="1393" idx="0"/>
            <a:endCxn id="1393" idx="0"/>
          </p:cNvCxnSpPr>
          <p:nvPr/>
        </p:nvCxnSpPr>
        <p:spPr>
          <a:xfrm rot="10800000">
            <a:off x="5322850" y="2118825"/>
            <a:ext cx="180300" cy="108000"/>
          </a:xfrm>
          <a:prstGeom prst="straightConnector1">
            <a:avLst/>
          </a:prstGeom>
          <a:noFill/>
          <a:ln w="9525" cap="flat">
            <a:solidFill>
              <a:srgbClr val="FFFF00"/>
            </a:solidFill>
            <a:prstDash val="dash"/>
            <a:round/>
            <a:headEnd type="oval" w="lg" len="lg"/>
            <a:tailEnd type="stealth" w="lg" len="lg"/>
          </a:ln>
        </p:spPr>
      </p:cxnSp>
      <p:cxnSp>
        <p:nvCxnSpPr>
          <p:cNvPr id="1591" name="Shape 1591"/>
          <p:cNvCxnSpPr>
            <a:stCxn id="1393" idx="0"/>
            <a:endCxn id="1393" idx="0"/>
          </p:cNvCxnSpPr>
          <p:nvPr/>
        </p:nvCxnSpPr>
        <p:spPr>
          <a:xfrm flipH="1">
            <a:off x="5300725" y="2279100"/>
            <a:ext cx="193500" cy="17700"/>
          </a:xfrm>
          <a:prstGeom prst="straightConnector1">
            <a:avLst/>
          </a:prstGeom>
          <a:noFill/>
          <a:ln w="9525" cap="flat">
            <a:solidFill>
              <a:srgbClr val="FFFF00"/>
            </a:solidFill>
            <a:prstDash val="dash"/>
            <a:round/>
            <a:headEnd type="oval" w="lg" len="lg"/>
            <a:tailEnd type="stealth" w="lg" len="lg"/>
          </a:ln>
        </p:spPr>
      </p:cxnSp>
      <p:cxnSp>
        <p:nvCxnSpPr>
          <p:cNvPr id="1592" name="Shape 1592"/>
          <p:cNvCxnSpPr>
            <a:stCxn id="1393" idx="0"/>
            <a:endCxn id="1393" idx="0"/>
          </p:cNvCxnSpPr>
          <p:nvPr/>
        </p:nvCxnSpPr>
        <p:spPr>
          <a:xfrm rot="10800000">
            <a:off x="5309625" y="2745100"/>
            <a:ext cx="201300" cy="134700"/>
          </a:xfrm>
          <a:prstGeom prst="straightConnector1">
            <a:avLst/>
          </a:prstGeom>
          <a:noFill/>
          <a:ln w="9525" cap="flat">
            <a:solidFill>
              <a:srgbClr val="FFFF00"/>
            </a:solidFill>
            <a:prstDash val="dash"/>
            <a:round/>
            <a:headEnd type="oval" w="lg" len="lg"/>
            <a:tailEnd type="stealth" w="lg" len="lg"/>
          </a:ln>
        </p:spPr>
      </p:cxnSp>
      <p:cxnSp>
        <p:nvCxnSpPr>
          <p:cNvPr id="1593" name="Shape 1593"/>
          <p:cNvCxnSpPr>
            <a:stCxn id="1393" idx="0"/>
            <a:endCxn id="1393" idx="0"/>
          </p:cNvCxnSpPr>
          <p:nvPr/>
        </p:nvCxnSpPr>
        <p:spPr>
          <a:xfrm flipH="1">
            <a:off x="5280750" y="2928750"/>
            <a:ext cx="212400" cy="9900"/>
          </a:xfrm>
          <a:prstGeom prst="straightConnector1">
            <a:avLst/>
          </a:prstGeom>
          <a:noFill/>
          <a:ln w="9525" cap="flat">
            <a:solidFill>
              <a:srgbClr val="FFFF00"/>
            </a:solidFill>
            <a:prstDash val="dash"/>
            <a:round/>
            <a:headEnd type="oval" w="lg" len="lg"/>
            <a:tailEnd type="stealth" w="lg" len="lg"/>
          </a:ln>
        </p:spPr>
      </p:cxnSp>
      <p:cxnSp>
        <p:nvCxnSpPr>
          <p:cNvPr id="1594" name="Shape 1594"/>
          <p:cNvCxnSpPr>
            <a:stCxn id="1393" idx="0"/>
            <a:endCxn id="1393" idx="0"/>
          </p:cNvCxnSpPr>
          <p:nvPr/>
        </p:nvCxnSpPr>
        <p:spPr>
          <a:xfrm rot="10800000">
            <a:off x="5298450" y="3078975"/>
            <a:ext cx="205800" cy="94500"/>
          </a:xfrm>
          <a:prstGeom prst="straightConnector1">
            <a:avLst/>
          </a:prstGeom>
          <a:noFill/>
          <a:ln w="9525" cap="flat">
            <a:solidFill>
              <a:srgbClr val="FFFF00"/>
            </a:solidFill>
            <a:prstDash val="dash"/>
            <a:round/>
            <a:headEnd type="oval" w="lg" len="lg"/>
            <a:tailEnd type="stealth" w="lg" len="lg"/>
          </a:ln>
        </p:spPr>
      </p:cxnSp>
      <p:cxnSp>
        <p:nvCxnSpPr>
          <p:cNvPr id="1595" name="Shape 1595"/>
          <p:cNvCxnSpPr>
            <a:stCxn id="1393" idx="0"/>
            <a:endCxn id="1393" idx="0"/>
          </p:cNvCxnSpPr>
          <p:nvPr/>
        </p:nvCxnSpPr>
        <p:spPr>
          <a:xfrm flipH="1">
            <a:off x="5295175" y="3213525"/>
            <a:ext cx="193500" cy="17700"/>
          </a:xfrm>
          <a:prstGeom prst="straightConnector1">
            <a:avLst/>
          </a:prstGeom>
          <a:noFill/>
          <a:ln w="9525" cap="flat">
            <a:solidFill>
              <a:srgbClr val="FFFF00"/>
            </a:solidFill>
            <a:prstDash val="dash"/>
            <a:round/>
            <a:headEnd type="oval" w="lg" len="lg"/>
            <a:tailEnd type="stealth" w="lg" len="lg"/>
          </a:ln>
        </p:spPr>
      </p:cxnSp>
      <p:cxnSp>
        <p:nvCxnSpPr>
          <p:cNvPr id="1596" name="Shape 1596"/>
          <p:cNvCxnSpPr>
            <a:stCxn id="1393" idx="0"/>
            <a:endCxn id="1393" idx="0"/>
          </p:cNvCxnSpPr>
          <p:nvPr/>
        </p:nvCxnSpPr>
        <p:spPr>
          <a:xfrm flipH="1">
            <a:off x="5126537" y="2740287"/>
            <a:ext cx="250500" cy="7500"/>
          </a:xfrm>
          <a:prstGeom prst="straightConnector1">
            <a:avLst/>
          </a:prstGeom>
          <a:noFill/>
          <a:ln w="9525" cap="flat">
            <a:solidFill>
              <a:srgbClr val="FFFF00"/>
            </a:solidFill>
            <a:prstDash val="dash"/>
            <a:round/>
            <a:headEnd type="oval" w="lg" len="lg"/>
            <a:tailEnd type="stealth" w="lg" len="lg"/>
          </a:ln>
        </p:spPr>
      </p:cxnSp>
      <p:cxnSp>
        <p:nvCxnSpPr>
          <p:cNvPr id="1597" name="Shape 1597"/>
          <p:cNvCxnSpPr>
            <a:stCxn id="1393" idx="0"/>
            <a:endCxn id="1393" idx="0"/>
          </p:cNvCxnSpPr>
          <p:nvPr/>
        </p:nvCxnSpPr>
        <p:spPr>
          <a:xfrm flipH="1">
            <a:off x="5139887" y="2792562"/>
            <a:ext cx="250500" cy="7500"/>
          </a:xfrm>
          <a:prstGeom prst="straightConnector1">
            <a:avLst/>
          </a:prstGeom>
          <a:noFill/>
          <a:ln w="9525" cap="flat">
            <a:solidFill>
              <a:srgbClr val="FFFF00"/>
            </a:solidFill>
            <a:prstDash val="dash"/>
            <a:round/>
            <a:headEnd type="oval" w="lg" len="lg"/>
            <a:tailEnd type="stealth" w="lg" len="lg"/>
          </a:ln>
        </p:spPr>
      </p:cxnSp>
      <p:cxnSp>
        <p:nvCxnSpPr>
          <p:cNvPr id="1598" name="Shape 1598"/>
          <p:cNvCxnSpPr>
            <a:stCxn id="1393" idx="0"/>
            <a:endCxn id="1393" idx="0"/>
          </p:cNvCxnSpPr>
          <p:nvPr/>
        </p:nvCxnSpPr>
        <p:spPr>
          <a:xfrm flipH="1">
            <a:off x="5136562" y="2894912"/>
            <a:ext cx="250500" cy="7500"/>
          </a:xfrm>
          <a:prstGeom prst="straightConnector1">
            <a:avLst/>
          </a:prstGeom>
          <a:noFill/>
          <a:ln w="9525" cap="flat">
            <a:solidFill>
              <a:srgbClr val="FFFF00"/>
            </a:solidFill>
            <a:prstDash val="dash"/>
            <a:round/>
            <a:headEnd type="oval" w="lg" len="lg"/>
            <a:tailEnd type="stealth" w="lg" len="lg"/>
          </a:ln>
        </p:spPr>
      </p:cxnSp>
      <p:cxnSp>
        <p:nvCxnSpPr>
          <p:cNvPr id="1599" name="Shape 1599"/>
          <p:cNvCxnSpPr>
            <a:stCxn id="1393" idx="0"/>
            <a:endCxn id="1393" idx="0"/>
          </p:cNvCxnSpPr>
          <p:nvPr/>
        </p:nvCxnSpPr>
        <p:spPr>
          <a:xfrm flipH="1">
            <a:off x="5133212" y="2941637"/>
            <a:ext cx="250500" cy="7500"/>
          </a:xfrm>
          <a:prstGeom prst="straightConnector1">
            <a:avLst/>
          </a:prstGeom>
          <a:noFill/>
          <a:ln w="9525" cap="flat">
            <a:solidFill>
              <a:srgbClr val="FFFF00"/>
            </a:solidFill>
            <a:prstDash val="dash"/>
            <a:round/>
            <a:headEnd type="oval" w="lg" len="lg"/>
            <a:tailEnd type="stealth" w="lg" len="lg"/>
          </a:ln>
        </p:spPr>
      </p:cxnSp>
      <p:cxnSp>
        <p:nvCxnSpPr>
          <p:cNvPr id="1600" name="Shape 1600"/>
          <p:cNvCxnSpPr>
            <a:stCxn id="1393" idx="0"/>
            <a:endCxn id="1393" idx="0"/>
          </p:cNvCxnSpPr>
          <p:nvPr/>
        </p:nvCxnSpPr>
        <p:spPr>
          <a:xfrm flipH="1">
            <a:off x="5129862" y="3082912"/>
            <a:ext cx="250500" cy="7500"/>
          </a:xfrm>
          <a:prstGeom prst="straightConnector1">
            <a:avLst/>
          </a:prstGeom>
          <a:noFill/>
          <a:ln w="9525" cap="flat">
            <a:solidFill>
              <a:srgbClr val="FFFF00"/>
            </a:solidFill>
            <a:prstDash val="dash"/>
            <a:round/>
            <a:headEnd type="oval" w="lg" len="lg"/>
            <a:tailEnd type="stealth" w="lg" len="lg"/>
          </a:ln>
        </p:spPr>
      </p:cxnSp>
      <p:cxnSp>
        <p:nvCxnSpPr>
          <p:cNvPr id="1601" name="Shape 1601"/>
          <p:cNvCxnSpPr>
            <a:stCxn id="1393" idx="0"/>
            <a:endCxn id="1393" idx="0"/>
          </p:cNvCxnSpPr>
          <p:nvPr/>
        </p:nvCxnSpPr>
        <p:spPr>
          <a:xfrm flipH="1">
            <a:off x="5132087" y="3135212"/>
            <a:ext cx="250500" cy="7500"/>
          </a:xfrm>
          <a:prstGeom prst="straightConnector1">
            <a:avLst/>
          </a:prstGeom>
          <a:noFill/>
          <a:ln w="9525" cap="flat">
            <a:solidFill>
              <a:srgbClr val="FFFF00"/>
            </a:solidFill>
            <a:prstDash val="dash"/>
            <a:round/>
            <a:headEnd type="oval" w="lg" len="lg"/>
            <a:tailEnd type="stealth" w="lg" len="lg"/>
          </a:ln>
        </p:spPr>
      </p:cxnSp>
      <p:cxnSp>
        <p:nvCxnSpPr>
          <p:cNvPr id="1602" name="Shape 1602"/>
          <p:cNvCxnSpPr>
            <a:stCxn id="1393" idx="0"/>
            <a:endCxn id="1393" idx="0"/>
          </p:cNvCxnSpPr>
          <p:nvPr/>
        </p:nvCxnSpPr>
        <p:spPr>
          <a:xfrm flipH="1">
            <a:off x="5134312" y="3254262"/>
            <a:ext cx="250500" cy="7500"/>
          </a:xfrm>
          <a:prstGeom prst="straightConnector1">
            <a:avLst/>
          </a:prstGeom>
          <a:noFill/>
          <a:ln w="9525" cap="flat">
            <a:solidFill>
              <a:srgbClr val="FFFF00"/>
            </a:solidFill>
            <a:prstDash val="dash"/>
            <a:round/>
            <a:headEnd type="oval" w="lg" len="lg"/>
            <a:tailEnd type="stealth" w="lg" len="lg"/>
          </a:ln>
        </p:spPr>
      </p:cxnSp>
      <p:cxnSp>
        <p:nvCxnSpPr>
          <p:cNvPr id="1603" name="Shape 1603"/>
          <p:cNvCxnSpPr>
            <a:stCxn id="1393" idx="0"/>
            <a:endCxn id="1393" idx="0"/>
          </p:cNvCxnSpPr>
          <p:nvPr/>
        </p:nvCxnSpPr>
        <p:spPr>
          <a:xfrm flipH="1">
            <a:off x="5159312" y="3189737"/>
            <a:ext cx="216600" cy="11400"/>
          </a:xfrm>
          <a:prstGeom prst="straightConnector1">
            <a:avLst/>
          </a:prstGeom>
          <a:noFill/>
          <a:ln w="9525" cap="flat">
            <a:solidFill>
              <a:srgbClr val="FFFF00"/>
            </a:solidFill>
            <a:prstDash val="dash"/>
            <a:round/>
            <a:headEnd type="oval" w="lg" len="lg"/>
            <a:tailEnd type="stealth" w="lg" len="lg"/>
          </a:ln>
        </p:spPr>
      </p:cxnSp>
      <p:cxnSp>
        <p:nvCxnSpPr>
          <p:cNvPr id="1604" name="Shape 1604"/>
          <p:cNvCxnSpPr>
            <a:stCxn id="1393" idx="0"/>
            <a:endCxn id="1393" idx="0"/>
          </p:cNvCxnSpPr>
          <p:nvPr/>
        </p:nvCxnSpPr>
        <p:spPr>
          <a:xfrm flipH="1">
            <a:off x="5133187" y="2246412"/>
            <a:ext cx="250500" cy="7500"/>
          </a:xfrm>
          <a:prstGeom prst="straightConnector1">
            <a:avLst/>
          </a:prstGeom>
          <a:noFill/>
          <a:ln w="9525" cap="flat">
            <a:solidFill>
              <a:srgbClr val="FFFF00"/>
            </a:solidFill>
            <a:prstDash val="dash"/>
            <a:round/>
            <a:headEnd type="oval" w="lg" len="lg"/>
            <a:tailEnd type="stealth" w="lg" len="lg"/>
          </a:ln>
        </p:spPr>
      </p:cxnSp>
      <p:cxnSp>
        <p:nvCxnSpPr>
          <p:cNvPr id="1605" name="Shape 1605"/>
          <p:cNvCxnSpPr>
            <a:stCxn id="1393" idx="0"/>
            <a:endCxn id="1393" idx="0"/>
          </p:cNvCxnSpPr>
          <p:nvPr/>
        </p:nvCxnSpPr>
        <p:spPr>
          <a:xfrm flipH="1">
            <a:off x="5152112" y="2298712"/>
            <a:ext cx="250500" cy="7500"/>
          </a:xfrm>
          <a:prstGeom prst="straightConnector1">
            <a:avLst/>
          </a:prstGeom>
          <a:noFill/>
          <a:ln w="9525" cap="flat">
            <a:solidFill>
              <a:srgbClr val="FFFF00"/>
            </a:solidFill>
            <a:prstDash val="dash"/>
            <a:round/>
            <a:headEnd type="oval" w="lg" len="lg"/>
            <a:tailEnd type="stealth" w="lg" len="lg"/>
          </a:ln>
        </p:spPr>
      </p:cxnSp>
      <p:cxnSp>
        <p:nvCxnSpPr>
          <p:cNvPr id="1606" name="Shape 1606"/>
          <p:cNvCxnSpPr>
            <a:stCxn id="1393" idx="0"/>
            <a:endCxn id="1393" idx="0"/>
          </p:cNvCxnSpPr>
          <p:nvPr/>
        </p:nvCxnSpPr>
        <p:spPr>
          <a:xfrm rot="10800000">
            <a:off x="5176087" y="2083437"/>
            <a:ext cx="223200" cy="11700"/>
          </a:xfrm>
          <a:prstGeom prst="straightConnector1">
            <a:avLst/>
          </a:prstGeom>
          <a:noFill/>
          <a:ln w="9525" cap="flat">
            <a:solidFill>
              <a:srgbClr val="FFFF00"/>
            </a:solidFill>
            <a:prstDash val="dash"/>
            <a:round/>
            <a:headEnd type="oval" w="lg" len="lg"/>
            <a:tailEnd type="stealth" w="lg" len="lg"/>
          </a:ln>
        </p:spPr>
      </p:cxnSp>
      <p:cxnSp>
        <p:nvCxnSpPr>
          <p:cNvPr id="1607" name="Shape 1607"/>
          <p:cNvCxnSpPr>
            <a:stCxn id="1393" idx="0"/>
            <a:endCxn id="1393" idx="0"/>
          </p:cNvCxnSpPr>
          <p:nvPr/>
        </p:nvCxnSpPr>
        <p:spPr>
          <a:xfrm rot="10800000">
            <a:off x="5161637" y="2124612"/>
            <a:ext cx="223200" cy="11700"/>
          </a:xfrm>
          <a:prstGeom prst="straightConnector1">
            <a:avLst/>
          </a:prstGeom>
          <a:noFill/>
          <a:ln w="9525" cap="flat">
            <a:solidFill>
              <a:srgbClr val="FFFF00"/>
            </a:solidFill>
            <a:prstDash val="dash"/>
            <a:round/>
            <a:headEnd type="oval" w="lg" len="lg"/>
            <a:tailEnd type="stealth" w="lg" len="lg"/>
          </a:ln>
        </p:spPr>
      </p:cxnSp>
      <p:cxnSp>
        <p:nvCxnSpPr>
          <p:cNvPr id="1608" name="Shape 1608"/>
          <p:cNvCxnSpPr>
            <a:stCxn id="1393" idx="0"/>
            <a:endCxn id="1393" idx="0"/>
          </p:cNvCxnSpPr>
          <p:nvPr/>
        </p:nvCxnSpPr>
        <p:spPr>
          <a:xfrm rot="10800000">
            <a:off x="5141612" y="1971112"/>
            <a:ext cx="223200" cy="11700"/>
          </a:xfrm>
          <a:prstGeom prst="straightConnector1">
            <a:avLst/>
          </a:prstGeom>
          <a:noFill/>
          <a:ln w="9525" cap="flat">
            <a:solidFill>
              <a:srgbClr val="FFFF00"/>
            </a:solidFill>
            <a:prstDash val="dash"/>
            <a:round/>
            <a:headEnd type="oval" w="lg" len="lg"/>
            <a:tailEnd type="stealth" w="lg" len="lg"/>
          </a:ln>
        </p:spPr>
      </p:cxnSp>
      <p:cxnSp>
        <p:nvCxnSpPr>
          <p:cNvPr id="1609" name="Shape 1609"/>
          <p:cNvCxnSpPr>
            <a:stCxn id="1393" idx="0"/>
            <a:endCxn id="1393" idx="0"/>
          </p:cNvCxnSpPr>
          <p:nvPr/>
        </p:nvCxnSpPr>
        <p:spPr>
          <a:xfrm rot="10800000">
            <a:off x="5160537" y="2006712"/>
            <a:ext cx="223200" cy="11700"/>
          </a:xfrm>
          <a:prstGeom prst="straightConnector1">
            <a:avLst/>
          </a:prstGeom>
          <a:noFill/>
          <a:ln w="9525" cap="flat">
            <a:solidFill>
              <a:srgbClr val="FFFF00"/>
            </a:solidFill>
            <a:prstDash val="dash"/>
            <a:round/>
            <a:headEnd type="oval" w="lg" len="lg"/>
            <a:tailEnd type="stealth" w="lg" len="lg"/>
          </a:ln>
        </p:spPr>
      </p:cxnSp>
      <p:cxnSp>
        <p:nvCxnSpPr>
          <p:cNvPr id="1610" name="Shape 1610"/>
          <p:cNvCxnSpPr>
            <a:stCxn id="1393" idx="0"/>
            <a:endCxn id="1393" idx="0"/>
          </p:cNvCxnSpPr>
          <p:nvPr/>
        </p:nvCxnSpPr>
        <p:spPr>
          <a:xfrm rot="10800000">
            <a:off x="5162762" y="1825387"/>
            <a:ext cx="223200" cy="11700"/>
          </a:xfrm>
          <a:prstGeom prst="straightConnector1">
            <a:avLst/>
          </a:prstGeom>
          <a:noFill/>
          <a:ln w="9525" cap="flat">
            <a:solidFill>
              <a:srgbClr val="FFFF00"/>
            </a:solidFill>
            <a:prstDash val="dash"/>
            <a:round/>
            <a:headEnd type="oval" w="lg" len="lg"/>
            <a:tailEnd type="stealth" w="lg" len="lg"/>
          </a:ln>
        </p:spPr>
      </p:cxnSp>
      <p:cxnSp>
        <p:nvCxnSpPr>
          <p:cNvPr id="1611" name="Shape 1611"/>
          <p:cNvCxnSpPr>
            <a:stCxn id="1393" idx="0"/>
            <a:endCxn id="1393" idx="0"/>
          </p:cNvCxnSpPr>
          <p:nvPr/>
        </p:nvCxnSpPr>
        <p:spPr>
          <a:xfrm rot="10800000">
            <a:off x="5159437" y="1872112"/>
            <a:ext cx="223200" cy="11700"/>
          </a:xfrm>
          <a:prstGeom prst="straightConnector1">
            <a:avLst/>
          </a:prstGeom>
          <a:noFill/>
          <a:ln w="9525" cap="flat">
            <a:solidFill>
              <a:srgbClr val="FFFF00"/>
            </a:solidFill>
            <a:prstDash val="dash"/>
            <a:round/>
            <a:headEnd type="oval" w="lg" len="lg"/>
            <a:tailEnd type="stealth" w="lg" len="lg"/>
          </a:ln>
        </p:spPr>
      </p:cxnSp>
      <p:cxnSp>
        <p:nvCxnSpPr>
          <p:cNvPr id="1612" name="Shape 1612"/>
          <p:cNvCxnSpPr>
            <a:stCxn id="1393" idx="0"/>
            <a:endCxn id="1393" idx="0"/>
          </p:cNvCxnSpPr>
          <p:nvPr/>
        </p:nvCxnSpPr>
        <p:spPr>
          <a:xfrm flipH="1">
            <a:off x="5443025" y="2174550"/>
            <a:ext cx="336000" cy="242400"/>
          </a:xfrm>
          <a:prstGeom prst="straightConnector1">
            <a:avLst/>
          </a:prstGeom>
          <a:noFill/>
          <a:ln w="9525" cap="flat">
            <a:solidFill>
              <a:srgbClr val="FFFF00"/>
            </a:solidFill>
            <a:prstDash val="dash"/>
            <a:round/>
            <a:headEnd type="oval" w="lg" len="lg"/>
            <a:tailEnd type="stealth" w="lg" len="lg"/>
          </a:ln>
        </p:spPr>
      </p:cxnSp>
      <p:cxnSp>
        <p:nvCxnSpPr>
          <p:cNvPr id="1613" name="Shape 1613"/>
          <p:cNvCxnSpPr>
            <a:stCxn id="1393" idx="0"/>
            <a:endCxn id="1393" idx="0"/>
          </p:cNvCxnSpPr>
          <p:nvPr/>
        </p:nvCxnSpPr>
        <p:spPr>
          <a:xfrm rot="10800000">
            <a:off x="5443175" y="2661800"/>
            <a:ext cx="349200" cy="449400"/>
          </a:xfrm>
          <a:prstGeom prst="straightConnector1">
            <a:avLst/>
          </a:prstGeom>
          <a:noFill/>
          <a:ln w="9525" cap="flat">
            <a:solidFill>
              <a:srgbClr val="FFFF00"/>
            </a:solidFill>
            <a:prstDash val="dash"/>
            <a:round/>
            <a:headEnd type="oval" w="lg" len="lg"/>
            <a:tailEnd type="stealth" w="lg" len="lg"/>
          </a:ln>
        </p:spPr>
      </p:cxnSp>
      <p:cxnSp>
        <p:nvCxnSpPr>
          <p:cNvPr id="1614" name="Shape 1614"/>
          <p:cNvCxnSpPr>
            <a:stCxn id="1393" idx="0"/>
            <a:endCxn id="1393" idx="0"/>
          </p:cNvCxnSpPr>
          <p:nvPr/>
        </p:nvCxnSpPr>
        <p:spPr>
          <a:xfrm flipH="1">
            <a:off x="5297375" y="2370325"/>
            <a:ext cx="193500" cy="17700"/>
          </a:xfrm>
          <a:prstGeom prst="straightConnector1">
            <a:avLst/>
          </a:prstGeom>
          <a:noFill/>
          <a:ln w="9525" cap="flat">
            <a:solidFill>
              <a:srgbClr val="FFFF00"/>
            </a:solidFill>
            <a:prstDash val="dash"/>
            <a:round/>
            <a:headEnd type="oval" w="lg" len="lg"/>
            <a:tailEnd type="stealth" w="lg" len="lg"/>
          </a:ln>
        </p:spPr>
      </p:cxnSp>
      <p:cxnSp>
        <p:nvCxnSpPr>
          <p:cNvPr id="1615" name="Shape 1615"/>
          <p:cNvCxnSpPr>
            <a:stCxn id="1393" idx="0"/>
            <a:endCxn id="1393" idx="0"/>
          </p:cNvCxnSpPr>
          <p:nvPr/>
        </p:nvCxnSpPr>
        <p:spPr>
          <a:xfrm rot="10800000">
            <a:off x="5320575" y="2595125"/>
            <a:ext cx="150300" cy="44400"/>
          </a:xfrm>
          <a:prstGeom prst="straightConnector1">
            <a:avLst/>
          </a:prstGeom>
          <a:noFill/>
          <a:ln w="9525" cap="flat">
            <a:solidFill>
              <a:srgbClr val="FFFF00"/>
            </a:solidFill>
            <a:prstDash val="dash"/>
            <a:round/>
            <a:headEnd type="oval" w="lg" len="lg"/>
            <a:tailEnd type="stealth" w="lg" len="lg"/>
          </a:ln>
        </p:spPr>
      </p:cxnSp>
      <p:cxnSp>
        <p:nvCxnSpPr>
          <p:cNvPr id="1616" name="Shape 1616"/>
          <p:cNvCxnSpPr>
            <a:stCxn id="1393" idx="0"/>
            <a:endCxn id="1393" idx="0"/>
          </p:cNvCxnSpPr>
          <p:nvPr/>
        </p:nvCxnSpPr>
        <p:spPr>
          <a:xfrm rot="10800000">
            <a:off x="5283900" y="2675150"/>
            <a:ext cx="161400" cy="11100"/>
          </a:xfrm>
          <a:prstGeom prst="straightConnector1">
            <a:avLst/>
          </a:prstGeom>
          <a:noFill/>
          <a:ln w="9525" cap="flat">
            <a:solidFill>
              <a:srgbClr val="FFFF00"/>
            </a:solidFill>
            <a:prstDash val="dash"/>
            <a:round/>
            <a:headEnd type="oval" w="lg" len="lg"/>
            <a:tailEnd type="stealth" w="lg" len="lg"/>
          </a:ln>
        </p:spPr>
      </p:cxnSp>
      <p:cxnSp>
        <p:nvCxnSpPr>
          <p:cNvPr id="1617" name="Shape 1617"/>
          <p:cNvCxnSpPr>
            <a:stCxn id="1393" idx="0"/>
            <a:endCxn id="1393" idx="0"/>
          </p:cNvCxnSpPr>
          <p:nvPr/>
        </p:nvCxnSpPr>
        <p:spPr>
          <a:xfrm flipH="1">
            <a:off x="5303925" y="2428175"/>
            <a:ext cx="183600" cy="39000"/>
          </a:xfrm>
          <a:prstGeom prst="straightConnector1">
            <a:avLst/>
          </a:prstGeom>
          <a:noFill/>
          <a:ln w="9525" cap="flat">
            <a:solidFill>
              <a:srgbClr val="FFFF00"/>
            </a:solidFill>
            <a:prstDash val="dash"/>
            <a:round/>
            <a:headEnd type="oval" w="lg" len="lg"/>
            <a:tailEnd type="stealth" w="lg" len="lg"/>
          </a:ln>
        </p:spPr>
      </p:cxnSp>
      <p:cxnSp>
        <p:nvCxnSpPr>
          <p:cNvPr id="1618" name="Shape 1618"/>
          <p:cNvCxnSpPr>
            <a:stCxn id="1393" idx="0"/>
            <a:endCxn id="1393" idx="0"/>
          </p:cNvCxnSpPr>
          <p:nvPr/>
        </p:nvCxnSpPr>
        <p:spPr>
          <a:xfrm flipH="1">
            <a:off x="5151650" y="2424825"/>
            <a:ext cx="193500" cy="17700"/>
          </a:xfrm>
          <a:prstGeom prst="straightConnector1">
            <a:avLst/>
          </a:prstGeom>
          <a:noFill/>
          <a:ln w="9525" cap="flat">
            <a:solidFill>
              <a:srgbClr val="FFFF00"/>
            </a:solidFill>
            <a:prstDash val="dash"/>
            <a:round/>
            <a:headEnd type="oval" w="lg" len="lg"/>
            <a:tailEnd type="stealth" w="lg" len="lg"/>
          </a:ln>
        </p:spPr>
      </p:cxnSp>
      <p:cxnSp>
        <p:nvCxnSpPr>
          <p:cNvPr id="1619" name="Shape 1619"/>
          <p:cNvCxnSpPr>
            <a:stCxn id="1393" idx="0"/>
            <a:endCxn id="1393" idx="0"/>
          </p:cNvCxnSpPr>
          <p:nvPr/>
        </p:nvCxnSpPr>
        <p:spPr>
          <a:xfrm flipH="1">
            <a:off x="5170575" y="2482675"/>
            <a:ext cx="193500" cy="17700"/>
          </a:xfrm>
          <a:prstGeom prst="straightConnector1">
            <a:avLst/>
          </a:prstGeom>
          <a:noFill/>
          <a:ln w="9525" cap="flat">
            <a:solidFill>
              <a:srgbClr val="FFFF00"/>
            </a:solidFill>
            <a:prstDash val="dash"/>
            <a:round/>
            <a:headEnd type="oval" w="lg" len="lg"/>
            <a:tailEnd type="stealth" w="lg" len="lg"/>
          </a:ln>
        </p:spPr>
      </p:cxnSp>
      <p:cxnSp>
        <p:nvCxnSpPr>
          <p:cNvPr id="1620" name="Shape 1620"/>
          <p:cNvCxnSpPr>
            <a:stCxn id="1393" idx="0"/>
            <a:endCxn id="1393" idx="0"/>
          </p:cNvCxnSpPr>
          <p:nvPr/>
        </p:nvCxnSpPr>
        <p:spPr>
          <a:xfrm flipH="1">
            <a:off x="5150550" y="2351425"/>
            <a:ext cx="193500" cy="17700"/>
          </a:xfrm>
          <a:prstGeom prst="straightConnector1">
            <a:avLst/>
          </a:prstGeom>
          <a:noFill/>
          <a:ln w="9525" cap="flat">
            <a:solidFill>
              <a:srgbClr val="FFFF00"/>
            </a:solidFill>
            <a:prstDash val="dash"/>
            <a:round/>
            <a:headEnd type="oval" w="lg" len="lg"/>
            <a:tailEnd type="stealth" w="lg" len="lg"/>
          </a:ln>
        </p:spPr>
      </p:cxnSp>
      <p:cxnSp>
        <p:nvCxnSpPr>
          <p:cNvPr id="1621" name="Shape 1621"/>
          <p:cNvCxnSpPr>
            <a:stCxn id="1393" idx="0"/>
            <a:endCxn id="1393" idx="0"/>
          </p:cNvCxnSpPr>
          <p:nvPr/>
        </p:nvCxnSpPr>
        <p:spPr>
          <a:xfrm flipH="1">
            <a:off x="5158325" y="2398150"/>
            <a:ext cx="193500" cy="17700"/>
          </a:xfrm>
          <a:prstGeom prst="straightConnector1">
            <a:avLst/>
          </a:prstGeom>
          <a:noFill/>
          <a:ln w="9525" cap="flat">
            <a:solidFill>
              <a:srgbClr val="FFFF00"/>
            </a:solidFill>
            <a:prstDash val="dash"/>
            <a:round/>
            <a:headEnd type="oval" w="lg" len="lg"/>
            <a:tailEnd type="stealth" w="lg" len="lg"/>
          </a:ln>
        </p:spPr>
      </p:cxnSp>
      <p:cxnSp>
        <p:nvCxnSpPr>
          <p:cNvPr id="1622" name="Shape 1622"/>
          <p:cNvCxnSpPr>
            <a:stCxn id="1393" idx="0"/>
            <a:endCxn id="1393" idx="0"/>
          </p:cNvCxnSpPr>
          <p:nvPr/>
        </p:nvCxnSpPr>
        <p:spPr>
          <a:xfrm flipH="1">
            <a:off x="5182800" y="2572800"/>
            <a:ext cx="193500" cy="17700"/>
          </a:xfrm>
          <a:prstGeom prst="straightConnector1">
            <a:avLst/>
          </a:prstGeom>
          <a:noFill/>
          <a:ln w="9525" cap="flat">
            <a:solidFill>
              <a:srgbClr val="FFFF00"/>
            </a:solidFill>
            <a:prstDash val="dash"/>
            <a:round/>
            <a:headEnd type="oval" w="lg" len="lg"/>
            <a:tailEnd type="stealth" w="lg" len="lg"/>
          </a:ln>
        </p:spPr>
      </p:cxnSp>
      <p:cxnSp>
        <p:nvCxnSpPr>
          <p:cNvPr id="1623" name="Shape 1623"/>
          <p:cNvCxnSpPr>
            <a:stCxn id="1393" idx="0"/>
            <a:endCxn id="1393" idx="0"/>
          </p:cNvCxnSpPr>
          <p:nvPr/>
        </p:nvCxnSpPr>
        <p:spPr>
          <a:xfrm flipH="1">
            <a:off x="5157225" y="2608400"/>
            <a:ext cx="193500" cy="17700"/>
          </a:xfrm>
          <a:prstGeom prst="straightConnector1">
            <a:avLst/>
          </a:prstGeom>
          <a:noFill/>
          <a:ln w="9525" cap="flat">
            <a:solidFill>
              <a:srgbClr val="FFFF00"/>
            </a:solidFill>
            <a:prstDash val="dash"/>
            <a:round/>
            <a:headEnd type="oval" w="lg" len="lg"/>
            <a:tailEnd type="stealth" w="lg" len="lg"/>
          </a:ln>
        </p:spPr>
      </p:cxnSp>
      <p:cxnSp>
        <p:nvCxnSpPr>
          <p:cNvPr id="1624" name="Shape 1624"/>
          <p:cNvCxnSpPr>
            <a:stCxn id="1393" idx="0"/>
            <a:endCxn id="1393" idx="0"/>
          </p:cNvCxnSpPr>
          <p:nvPr/>
        </p:nvCxnSpPr>
        <p:spPr>
          <a:xfrm flipH="1">
            <a:off x="5170575" y="2660675"/>
            <a:ext cx="193500" cy="17700"/>
          </a:xfrm>
          <a:prstGeom prst="straightConnector1">
            <a:avLst/>
          </a:prstGeom>
          <a:noFill/>
          <a:ln w="9525" cap="flat">
            <a:solidFill>
              <a:srgbClr val="FFFF00"/>
            </a:solidFill>
            <a:prstDash val="dash"/>
            <a:round/>
            <a:headEnd type="oval" w="lg" len="lg"/>
            <a:tailEnd type="stealth" w="lg" len="lg"/>
          </a:ln>
        </p:spPr>
      </p:cxnSp>
      <p:cxnSp>
        <p:nvCxnSpPr>
          <p:cNvPr id="1625" name="Shape 1625"/>
          <p:cNvCxnSpPr>
            <a:stCxn id="1393" idx="0"/>
            <a:endCxn id="1393" idx="0"/>
          </p:cNvCxnSpPr>
          <p:nvPr/>
        </p:nvCxnSpPr>
        <p:spPr>
          <a:xfrm flipH="1">
            <a:off x="5178350" y="2685150"/>
            <a:ext cx="193500" cy="17700"/>
          </a:xfrm>
          <a:prstGeom prst="straightConnector1">
            <a:avLst/>
          </a:prstGeom>
          <a:noFill/>
          <a:ln w="9525" cap="flat">
            <a:solidFill>
              <a:srgbClr val="FFFF00"/>
            </a:solidFill>
            <a:prstDash val="dash"/>
            <a:round/>
            <a:headEnd type="oval" w="lg" len="lg"/>
            <a:tailEnd type="stealth" w="lg" len="lg"/>
          </a:ln>
        </p:spPr>
      </p:cxnSp>
      <p:cxnSp>
        <p:nvCxnSpPr>
          <p:cNvPr id="1626" name="Shape 1626"/>
          <p:cNvCxnSpPr>
            <a:stCxn id="1393" idx="0"/>
            <a:endCxn id="1393" idx="0"/>
          </p:cNvCxnSpPr>
          <p:nvPr/>
        </p:nvCxnSpPr>
        <p:spPr>
          <a:xfrm rot="10800000" flipH="1">
            <a:off x="4686300" y="2628225"/>
            <a:ext cx="1691100" cy="10200"/>
          </a:xfrm>
          <a:prstGeom prst="straightConnector1">
            <a:avLst/>
          </a:prstGeom>
          <a:noFill/>
          <a:ln w="19050" cap="flat">
            <a:solidFill>
              <a:srgbClr val="351C75"/>
            </a:solidFill>
            <a:prstDash val="dot"/>
            <a:round/>
            <a:headEnd type="none" w="lg" len="lg"/>
            <a:tailEnd type="none" w="lg" len="lg"/>
          </a:ln>
        </p:spPr>
      </p:cxnSp>
      <p:cxnSp>
        <p:nvCxnSpPr>
          <p:cNvPr id="1627" name="Shape 1627"/>
          <p:cNvCxnSpPr>
            <a:stCxn id="1393" idx="0"/>
            <a:endCxn id="1393" idx="0"/>
          </p:cNvCxnSpPr>
          <p:nvPr/>
        </p:nvCxnSpPr>
        <p:spPr>
          <a:xfrm flipH="1">
            <a:off x="6077250" y="2617275"/>
            <a:ext cx="456000" cy="11100"/>
          </a:xfrm>
          <a:prstGeom prst="straightConnector1">
            <a:avLst/>
          </a:prstGeom>
          <a:noFill/>
          <a:ln w="9525" cap="flat">
            <a:solidFill>
              <a:srgbClr val="FFFF00"/>
            </a:solidFill>
            <a:prstDash val="dash"/>
            <a:round/>
            <a:headEnd type="oval" w="lg" len="lg"/>
            <a:tailEnd type="stealth" w="lg" len="lg"/>
          </a:ln>
        </p:spPr>
      </p:cxnSp>
      <p:cxnSp>
        <p:nvCxnSpPr>
          <p:cNvPr id="1628" name="Shape 1628"/>
          <p:cNvCxnSpPr>
            <a:stCxn id="1393" idx="0"/>
            <a:endCxn id="1393" idx="0"/>
          </p:cNvCxnSpPr>
          <p:nvPr/>
        </p:nvCxnSpPr>
        <p:spPr>
          <a:xfrm>
            <a:off x="6541050" y="2625075"/>
            <a:ext cx="861000" cy="7500"/>
          </a:xfrm>
          <a:prstGeom prst="straightConnector1">
            <a:avLst/>
          </a:prstGeom>
          <a:noFill/>
          <a:ln w="9525" cap="flat">
            <a:solidFill>
              <a:srgbClr val="4A86E8"/>
            </a:solidFill>
            <a:prstDash val="dash"/>
            <a:round/>
            <a:headEnd type="oval" w="lg" len="lg"/>
            <a:tailEnd type="stealth" w="lg" len="lg"/>
          </a:ln>
        </p:spPr>
      </p:cxnSp>
      <p:sp>
        <p:nvSpPr>
          <p:cNvPr id="1629" name="Shape 1629"/>
          <p:cNvSpPr txBox="1"/>
          <p:nvPr/>
        </p:nvSpPr>
        <p:spPr>
          <a:xfrm>
            <a:off x="5637337" y="4351200"/>
            <a:ext cx="1071599" cy="322800"/>
          </a:xfrm>
          <a:prstGeom prst="rect">
            <a:avLst/>
          </a:prstGeom>
          <a:noFill/>
          <a:ln>
            <a:noFill/>
          </a:ln>
        </p:spPr>
        <p:txBody>
          <a:bodyPr lIns="91425" tIns="91425" rIns="91425" bIns="91425" anchor="ctr" anchorCtr="0">
            <a:noAutofit/>
          </a:bodyPr>
          <a:lstStyle/>
          <a:p>
            <a:pPr lvl="0" algn="ctr" rtl="0">
              <a:spcBef>
                <a:spcPts val="0"/>
              </a:spcBef>
              <a:buNone/>
            </a:pPr>
            <a:r>
              <a:rPr lang="en" b="1"/>
              <a:t>1 electron</a:t>
            </a:r>
          </a:p>
        </p:txBody>
      </p:sp>
      <p:sp>
        <p:nvSpPr>
          <p:cNvPr id="1630" name="Shape 1630"/>
          <p:cNvSpPr txBox="1"/>
          <p:nvPr/>
        </p:nvSpPr>
        <p:spPr>
          <a:xfrm>
            <a:off x="4110162" y="4337425"/>
            <a:ext cx="1425599" cy="322800"/>
          </a:xfrm>
          <a:prstGeom prst="rect">
            <a:avLst/>
          </a:prstGeom>
          <a:noFill/>
          <a:ln>
            <a:noFill/>
          </a:ln>
        </p:spPr>
        <p:txBody>
          <a:bodyPr lIns="91425" tIns="91425" rIns="91425" bIns="91425" anchor="ctr" anchorCtr="0">
            <a:noAutofit/>
          </a:bodyPr>
          <a:lstStyle/>
          <a:p>
            <a:pPr lvl="0" algn="ctr" rtl="0">
              <a:spcBef>
                <a:spcPts val="0"/>
              </a:spcBef>
              <a:buNone/>
            </a:pPr>
            <a:r>
              <a:rPr lang="en" b="1"/>
              <a:t>10</a:t>
            </a:r>
            <a:r>
              <a:rPr lang="en" b="1" baseline="30000"/>
              <a:t>6</a:t>
            </a:r>
            <a:r>
              <a:rPr lang="en" b="1"/>
              <a:t> electrons</a:t>
            </a:r>
          </a:p>
        </p:txBody>
      </p:sp>
      <p:sp>
        <p:nvSpPr>
          <p:cNvPr id="1631" name="Shape 1631"/>
          <p:cNvSpPr txBox="1"/>
          <p:nvPr/>
        </p:nvSpPr>
        <p:spPr>
          <a:xfrm>
            <a:off x="3399225" y="1978887"/>
            <a:ext cx="1211400" cy="322800"/>
          </a:xfrm>
          <a:prstGeom prst="rect">
            <a:avLst/>
          </a:prstGeom>
          <a:noFill/>
          <a:ln>
            <a:noFill/>
          </a:ln>
        </p:spPr>
        <p:txBody>
          <a:bodyPr lIns="91425" tIns="91425" rIns="91425" bIns="91425" anchor="ctr" anchorCtr="0">
            <a:noAutofit/>
          </a:bodyPr>
          <a:lstStyle/>
          <a:p>
            <a:pPr lvl="0" algn="ctr" rtl="0">
              <a:spcBef>
                <a:spcPts val="0"/>
              </a:spcBef>
              <a:buNone/>
            </a:pPr>
            <a:r>
              <a:rPr lang="en"/>
              <a:t>Light Pulse</a:t>
            </a:r>
          </a:p>
        </p:txBody>
      </p:sp>
      <p:sp>
        <p:nvSpPr>
          <p:cNvPr id="1632" name="Shape 1632"/>
          <p:cNvSpPr txBox="1"/>
          <p:nvPr/>
        </p:nvSpPr>
        <p:spPr>
          <a:xfrm>
            <a:off x="6118225" y="3505475"/>
            <a:ext cx="1071599" cy="322800"/>
          </a:xfrm>
          <a:prstGeom prst="rect">
            <a:avLst/>
          </a:prstGeom>
          <a:noFill/>
          <a:ln>
            <a:noFill/>
          </a:ln>
        </p:spPr>
        <p:txBody>
          <a:bodyPr lIns="91425" tIns="91425" rIns="91425" bIns="91425" anchor="ctr" anchorCtr="0">
            <a:noAutofit/>
          </a:bodyPr>
          <a:lstStyle/>
          <a:p>
            <a:pPr lvl="0" algn="ctr" rtl="0">
              <a:spcBef>
                <a:spcPts val="0"/>
              </a:spcBef>
              <a:buNone/>
            </a:pPr>
            <a:r>
              <a:rPr lang="en" sz="1100"/>
              <a:t>hole</a:t>
            </a:r>
          </a:p>
        </p:txBody>
      </p:sp>
      <p:cxnSp>
        <p:nvCxnSpPr>
          <p:cNvPr id="1633" name="Shape 1633"/>
          <p:cNvCxnSpPr>
            <a:stCxn id="1393" idx="0"/>
            <a:endCxn id="1393" idx="0"/>
          </p:cNvCxnSpPr>
          <p:nvPr/>
        </p:nvCxnSpPr>
        <p:spPr>
          <a:xfrm rot="10800000">
            <a:off x="6591225" y="2705200"/>
            <a:ext cx="65400" cy="867300"/>
          </a:xfrm>
          <a:prstGeom prst="straightConnector1">
            <a:avLst/>
          </a:prstGeom>
          <a:noFill/>
          <a:ln w="9525" cap="flat">
            <a:solidFill>
              <a:srgbClr val="000000"/>
            </a:solidFill>
            <a:prstDash val="solid"/>
            <a:round/>
            <a:headEnd type="none" w="lg" len="lg"/>
            <a:tailEnd type="triangle" w="lg" len="lg"/>
          </a:ln>
        </p:spPr>
      </p:cxnSp>
      <p:cxnSp>
        <p:nvCxnSpPr>
          <p:cNvPr id="1634" name="Shape 1634"/>
          <p:cNvCxnSpPr>
            <a:stCxn id="1393" idx="0"/>
            <a:endCxn id="1393" idx="0"/>
          </p:cNvCxnSpPr>
          <p:nvPr/>
        </p:nvCxnSpPr>
        <p:spPr>
          <a:xfrm rot="10800000" flipH="1">
            <a:off x="6076075" y="2537850"/>
            <a:ext cx="358200" cy="6000"/>
          </a:xfrm>
          <a:prstGeom prst="straightConnector1">
            <a:avLst/>
          </a:prstGeom>
          <a:noFill/>
          <a:ln w="9525" cap="flat">
            <a:solidFill>
              <a:srgbClr val="4A86E8"/>
            </a:solidFill>
            <a:prstDash val="dash"/>
            <a:round/>
            <a:headEnd type="oval" w="lg" len="lg"/>
            <a:tailEnd type="stealth" w="lg" len="lg"/>
          </a:ln>
        </p:spPr>
      </p:cxnSp>
      <p:cxnSp>
        <p:nvCxnSpPr>
          <p:cNvPr id="1635" name="Shape 1635"/>
          <p:cNvCxnSpPr>
            <a:stCxn id="1393" idx="0"/>
            <a:endCxn id="1393" idx="0"/>
          </p:cNvCxnSpPr>
          <p:nvPr/>
        </p:nvCxnSpPr>
        <p:spPr>
          <a:xfrm rot="10800000" flipH="1">
            <a:off x="5777950" y="2111800"/>
            <a:ext cx="358200" cy="6000"/>
          </a:xfrm>
          <a:prstGeom prst="straightConnector1">
            <a:avLst/>
          </a:prstGeom>
          <a:noFill/>
          <a:ln w="9525" cap="flat">
            <a:solidFill>
              <a:srgbClr val="4A86E8"/>
            </a:solidFill>
            <a:prstDash val="dash"/>
            <a:round/>
            <a:headEnd type="oval" w="lg" len="lg"/>
            <a:tailEnd type="stealth" w="lg" len="lg"/>
          </a:ln>
        </p:spPr>
      </p:cxnSp>
      <p:cxnSp>
        <p:nvCxnSpPr>
          <p:cNvPr id="1636" name="Shape 1636"/>
          <p:cNvCxnSpPr>
            <a:stCxn id="1393" idx="0"/>
            <a:endCxn id="1393" idx="0"/>
          </p:cNvCxnSpPr>
          <p:nvPr/>
        </p:nvCxnSpPr>
        <p:spPr>
          <a:xfrm rot="10800000" flipH="1">
            <a:off x="5813550" y="3104075"/>
            <a:ext cx="358200" cy="6000"/>
          </a:xfrm>
          <a:prstGeom prst="straightConnector1">
            <a:avLst/>
          </a:prstGeom>
          <a:noFill/>
          <a:ln w="9525" cap="flat">
            <a:solidFill>
              <a:srgbClr val="4A86E8"/>
            </a:solidFill>
            <a:prstDash val="dash"/>
            <a:round/>
            <a:headEnd type="oval" w="lg" len="lg"/>
            <a:tailEnd type="stealth" w="lg" len="lg"/>
          </a:ln>
        </p:spPr>
      </p:cxnSp>
      <p:cxnSp>
        <p:nvCxnSpPr>
          <p:cNvPr id="1637" name="Shape 1637"/>
          <p:cNvCxnSpPr>
            <a:stCxn id="1393" idx="0"/>
            <a:endCxn id="1393" idx="0"/>
          </p:cNvCxnSpPr>
          <p:nvPr/>
        </p:nvCxnSpPr>
        <p:spPr>
          <a:xfrm rot="10800000" flipH="1">
            <a:off x="5465375" y="3223100"/>
            <a:ext cx="358200" cy="6000"/>
          </a:xfrm>
          <a:prstGeom prst="straightConnector1">
            <a:avLst/>
          </a:prstGeom>
          <a:noFill/>
          <a:ln w="9525" cap="flat">
            <a:solidFill>
              <a:srgbClr val="4A86E8"/>
            </a:solidFill>
            <a:prstDash val="dash"/>
            <a:round/>
            <a:headEnd type="oval" w="lg" len="lg"/>
            <a:tailEnd type="stealth" w="lg" len="lg"/>
          </a:ln>
        </p:spPr>
      </p:cxnSp>
      <p:cxnSp>
        <p:nvCxnSpPr>
          <p:cNvPr id="1638" name="Shape 1638"/>
          <p:cNvCxnSpPr>
            <a:stCxn id="1393" idx="0"/>
            <a:endCxn id="1393" idx="0"/>
          </p:cNvCxnSpPr>
          <p:nvPr/>
        </p:nvCxnSpPr>
        <p:spPr>
          <a:xfrm rot="10800000" flipH="1">
            <a:off x="5450925" y="2652425"/>
            <a:ext cx="358200" cy="6000"/>
          </a:xfrm>
          <a:prstGeom prst="straightConnector1">
            <a:avLst/>
          </a:prstGeom>
          <a:noFill/>
          <a:ln w="9525" cap="flat">
            <a:solidFill>
              <a:srgbClr val="4A86E8"/>
            </a:solidFill>
            <a:prstDash val="dash"/>
            <a:round/>
            <a:headEnd type="oval" w="lg" len="lg"/>
            <a:tailEnd type="stealth" w="lg" len="lg"/>
          </a:ln>
        </p:spPr>
      </p:cxnSp>
      <p:cxnSp>
        <p:nvCxnSpPr>
          <p:cNvPr id="1639" name="Shape 1639"/>
          <p:cNvCxnSpPr>
            <a:stCxn id="1393" idx="0"/>
            <a:endCxn id="1393" idx="0"/>
          </p:cNvCxnSpPr>
          <p:nvPr/>
        </p:nvCxnSpPr>
        <p:spPr>
          <a:xfrm rot="10800000" flipH="1">
            <a:off x="5480950" y="1959400"/>
            <a:ext cx="358200" cy="6000"/>
          </a:xfrm>
          <a:prstGeom prst="straightConnector1">
            <a:avLst/>
          </a:prstGeom>
          <a:noFill/>
          <a:ln w="9525" cap="flat">
            <a:solidFill>
              <a:srgbClr val="4A86E8"/>
            </a:solidFill>
            <a:prstDash val="dash"/>
            <a:round/>
            <a:headEnd type="oval" w="lg" len="lg"/>
            <a:tailEnd type="stealth" w="lg" len="lg"/>
          </a:ln>
        </p:spPr>
      </p:cxnSp>
      <p:cxnSp>
        <p:nvCxnSpPr>
          <p:cNvPr id="1640" name="Shape 1640"/>
          <p:cNvCxnSpPr>
            <a:stCxn id="1393" idx="0"/>
            <a:endCxn id="1393" idx="0"/>
          </p:cNvCxnSpPr>
          <p:nvPr/>
        </p:nvCxnSpPr>
        <p:spPr>
          <a:xfrm rot="10800000" flipH="1">
            <a:off x="5488750" y="2389900"/>
            <a:ext cx="358200" cy="6000"/>
          </a:xfrm>
          <a:prstGeom prst="straightConnector1">
            <a:avLst/>
          </a:prstGeom>
          <a:noFill/>
          <a:ln w="9525" cap="flat">
            <a:solidFill>
              <a:srgbClr val="4A86E8"/>
            </a:solidFill>
            <a:prstDash val="dash"/>
            <a:round/>
            <a:headEnd type="oval" w="lg" len="lg"/>
            <a:tailEnd type="stealth" w="lg" len="lg"/>
          </a:ln>
        </p:spPr>
      </p:cxnSp>
      <p:cxnSp>
        <p:nvCxnSpPr>
          <p:cNvPr id="1641" name="Shape 1641"/>
          <p:cNvCxnSpPr>
            <a:stCxn id="1393" idx="0"/>
            <a:endCxn id="1393" idx="0"/>
          </p:cNvCxnSpPr>
          <p:nvPr/>
        </p:nvCxnSpPr>
        <p:spPr>
          <a:xfrm rot="10800000" flipH="1">
            <a:off x="5440925" y="2887150"/>
            <a:ext cx="358200" cy="6000"/>
          </a:xfrm>
          <a:prstGeom prst="straightConnector1">
            <a:avLst/>
          </a:prstGeom>
          <a:noFill/>
          <a:ln w="9525" cap="flat">
            <a:solidFill>
              <a:srgbClr val="4A86E8"/>
            </a:solidFill>
            <a:prstDash val="dash"/>
            <a:round/>
            <a:headEnd type="oval" w="lg" len="lg"/>
            <a:tailEnd type="stealth" w="lg" len="lg"/>
          </a:ln>
        </p:spPr>
      </p:cxnSp>
      <p:cxnSp>
        <p:nvCxnSpPr>
          <p:cNvPr id="1642" name="Shape 1642"/>
          <p:cNvCxnSpPr>
            <a:stCxn id="1393" idx="0"/>
            <a:endCxn id="1393" idx="0"/>
          </p:cNvCxnSpPr>
          <p:nvPr/>
        </p:nvCxnSpPr>
        <p:spPr>
          <a:xfrm rot="10800000" flipH="1">
            <a:off x="5476525" y="2238625"/>
            <a:ext cx="358200" cy="6000"/>
          </a:xfrm>
          <a:prstGeom prst="straightConnector1">
            <a:avLst/>
          </a:prstGeom>
          <a:noFill/>
          <a:ln w="9525" cap="flat">
            <a:solidFill>
              <a:srgbClr val="4A86E8"/>
            </a:solidFill>
            <a:prstDash val="dash"/>
            <a:round/>
            <a:headEnd type="oval" w="lg" len="lg"/>
            <a:tailEnd type="stealth" w="lg" len="lg"/>
          </a:ln>
        </p:spPr>
      </p:cxnSp>
      <p:cxnSp>
        <p:nvCxnSpPr>
          <p:cNvPr id="1643" name="Shape 1643"/>
          <p:cNvCxnSpPr>
            <a:stCxn id="1393" idx="0"/>
            <a:endCxn id="1393" idx="0"/>
          </p:cNvCxnSpPr>
          <p:nvPr/>
        </p:nvCxnSpPr>
        <p:spPr>
          <a:xfrm rot="10800000" flipH="1">
            <a:off x="5350825" y="1862625"/>
            <a:ext cx="358200" cy="6000"/>
          </a:xfrm>
          <a:prstGeom prst="straightConnector1">
            <a:avLst/>
          </a:prstGeom>
          <a:noFill/>
          <a:ln w="9525" cap="flat">
            <a:solidFill>
              <a:srgbClr val="4A86E8"/>
            </a:solidFill>
            <a:prstDash val="dash"/>
            <a:round/>
            <a:headEnd type="oval" w="lg" len="lg"/>
            <a:tailEnd type="stealth" w="lg" len="lg"/>
          </a:ln>
        </p:spPr>
      </p:cxnSp>
      <p:cxnSp>
        <p:nvCxnSpPr>
          <p:cNvPr id="1644" name="Shape 1644"/>
          <p:cNvCxnSpPr>
            <a:stCxn id="1393" idx="0"/>
            <a:endCxn id="1393" idx="0"/>
          </p:cNvCxnSpPr>
          <p:nvPr/>
        </p:nvCxnSpPr>
        <p:spPr>
          <a:xfrm rot="10800000" flipH="1">
            <a:off x="5336350" y="2120700"/>
            <a:ext cx="358200" cy="6000"/>
          </a:xfrm>
          <a:prstGeom prst="straightConnector1">
            <a:avLst/>
          </a:prstGeom>
          <a:noFill/>
          <a:ln w="9525" cap="flat">
            <a:solidFill>
              <a:srgbClr val="4A86E8"/>
            </a:solidFill>
            <a:prstDash val="dash"/>
            <a:round/>
            <a:headEnd type="oval" w="lg" len="lg"/>
            <a:tailEnd type="stealth" w="lg" len="lg"/>
          </a:ln>
        </p:spPr>
      </p:cxnSp>
      <p:cxnSp>
        <p:nvCxnSpPr>
          <p:cNvPr id="1645" name="Shape 1645"/>
          <p:cNvCxnSpPr>
            <a:stCxn id="1393" idx="0"/>
            <a:endCxn id="1393" idx="0"/>
          </p:cNvCxnSpPr>
          <p:nvPr/>
        </p:nvCxnSpPr>
        <p:spPr>
          <a:xfrm rot="10800000" flipH="1">
            <a:off x="5321875" y="3224225"/>
            <a:ext cx="358200" cy="6000"/>
          </a:xfrm>
          <a:prstGeom prst="straightConnector1">
            <a:avLst/>
          </a:prstGeom>
          <a:noFill/>
          <a:ln w="9525" cap="flat">
            <a:solidFill>
              <a:srgbClr val="4A86E8"/>
            </a:solidFill>
            <a:prstDash val="dash"/>
            <a:round/>
            <a:headEnd type="oval" w="lg" len="lg"/>
            <a:tailEnd type="stealth" w="lg" len="lg"/>
          </a:ln>
        </p:spPr>
      </p:cxnSp>
      <p:cxnSp>
        <p:nvCxnSpPr>
          <p:cNvPr id="1646" name="Shape 1646"/>
          <p:cNvCxnSpPr>
            <a:stCxn id="1393" idx="0"/>
            <a:endCxn id="1393" idx="0"/>
          </p:cNvCxnSpPr>
          <p:nvPr/>
        </p:nvCxnSpPr>
        <p:spPr>
          <a:xfrm rot="10800000" flipH="1">
            <a:off x="5329675" y="3098500"/>
            <a:ext cx="358200" cy="6000"/>
          </a:xfrm>
          <a:prstGeom prst="straightConnector1">
            <a:avLst/>
          </a:prstGeom>
          <a:noFill/>
          <a:ln w="9525" cap="flat">
            <a:solidFill>
              <a:srgbClr val="4A86E8"/>
            </a:solidFill>
            <a:prstDash val="dash"/>
            <a:round/>
            <a:headEnd type="oval" w="lg" len="lg"/>
            <a:tailEnd type="stealth" w="lg" len="lg"/>
          </a:ln>
        </p:spPr>
      </p:cxnSp>
      <p:cxnSp>
        <p:nvCxnSpPr>
          <p:cNvPr id="1647" name="Shape 1647"/>
          <p:cNvCxnSpPr>
            <a:stCxn id="1393" idx="0"/>
            <a:endCxn id="1393" idx="0"/>
          </p:cNvCxnSpPr>
          <p:nvPr/>
        </p:nvCxnSpPr>
        <p:spPr>
          <a:xfrm rot="10800000" flipH="1">
            <a:off x="5343025" y="2483325"/>
            <a:ext cx="358200" cy="6000"/>
          </a:xfrm>
          <a:prstGeom prst="straightConnector1">
            <a:avLst/>
          </a:prstGeom>
          <a:noFill/>
          <a:ln w="9525" cap="flat">
            <a:solidFill>
              <a:srgbClr val="4A86E8"/>
            </a:solidFill>
            <a:prstDash val="dash"/>
            <a:round/>
            <a:headEnd type="oval" w="lg" len="lg"/>
            <a:tailEnd type="stealth" w="lg" len="lg"/>
          </a:ln>
        </p:spPr>
      </p:cxnSp>
      <p:cxnSp>
        <p:nvCxnSpPr>
          <p:cNvPr id="1648" name="Shape 1648"/>
          <p:cNvCxnSpPr>
            <a:stCxn id="1393" idx="0"/>
            <a:endCxn id="1393" idx="0"/>
          </p:cNvCxnSpPr>
          <p:nvPr/>
        </p:nvCxnSpPr>
        <p:spPr>
          <a:xfrm rot="10800000">
            <a:off x="8024850" y="3768825"/>
            <a:ext cx="109500" cy="393600"/>
          </a:xfrm>
          <a:prstGeom prst="straightConnector1">
            <a:avLst/>
          </a:prstGeom>
          <a:noFill/>
          <a:ln w="9525" cap="flat">
            <a:solidFill>
              <a:srgbClr val="000000"/>
            </a:solidFill>
            <a:prstDash val="solid"/>
            <a:round/>
            <a:headEnd type="none" w="lg" len="lg"/>
            <a:tailEnd type="triangle" w="lg" len="lg"/>
          </a:ln>
        </p:spPr>
      </p:cxnSp>
      <p:sp>
        <p:nvSpPr>
          <p:cNvPr id="1649" name="Shape 1649"/>
          <p:cNvSpPr txBox="1"/>
          <p:nvPr/>
        </p:nvSpPr>
        <p:spPr>
          <a:xfrm>
            <a:off x="7753070" y="4092563"/>
            <a:ext cx="841800" cy="337799"/>
          </a:xfrm>
          <a:prstGeom prst="rect">
            <a:avLst/>
          </a:prstGeom>
          <a:noFill/>
          <a:ln>
            <a:noFill/>
          </a:ln>
        </p:spPr>
        <p:txBody>
          <a:bodyPr lIns="91425" tIns="91425" rIns="91425" bIns="91425" anchor="ctr" anchorCtr="0">
            <a:noAutofit/>
          </a:bodyPr>
          <a:lstStyle/>
          <a:p>
            <a:pPr lvl="0" algn="ctr" rtl="0">
              <a:spcBef>
                <a:spcPts val="0"/>
              </a:spcBef>
              <a:buNone/>
            </a:pPr>
            <a:r>
              <a:rPr lang="en"/>
              <a:t>Anode</a:t>
            </a:r>
          </a:p>
        </p:txBody>
      </p:sp>
      <p:cxnSp>
        <p:nvCxnSpPr>
          <p:cNvPr id="1650" name="Shape 1650"/>
          <p:cNvCxnSpPr>
            <a:stCxn id="1393" idx="0"/>
            <a:endCxn id="1393" idx="0"/>
          </p:cNvCxnSpPr>
          <p:nvPr/>
        </p:nvCxnSpPr>
        <p:spPr>
          <a:xfrm flipH="1">
            <a:off x="8057400" y="1209675"/>
            <a:ext cx="172200" cy="319800"/>
          </a:xfrm>
          <a:prstGeom prst="straightConnector1">
            <a:avLst/>
          </a:prstGeom>
          <a:noFill/>
          <a:ln w="9525" cap="flat">
            <a:solidFill>
              <a:srgbClr val="000000"/>
            </a:solidFill>
            <a:prstDash val="solid"/>
            <a:round/>
            <a:headEnd type="none" w="lg" len="lg"/>
            <a:tailEnd type="triangle" w="lg" len="lg"/>
          </a:ln>
        </p:spPr>
      </p:cxnSp>
      <p:sp>
        <p:nvSpPr>
          <p:cNvPr id="1651" name="Shape 1651"/>
          <p:cNvSpPr txBox="1"/>
          <p:nvPr/>
        </p:nvSpPr>
        <p:spPr>
          <a:xfrm>
            <a:off x="7810325" y="904675"/>
            <a:ext cx="1027500" cy="337799"/>
          </a:xfrm>
          <a:prstGeom prst="rect">
            <a:avLst/>
          </a:prstGeom>
          <a:noFill/>
          <a:ln>
            <a:noFill/>
          </a:ln>
        </p:spPr>
        <p:txBody>
          <a:bodyPr lIns="91425" tIns="91425" rIns="91425" bIns="91425" anchor="ctr" anchorCtr="0">
            <a:noAutofit/>
          </a:bodyPr>
          <a:lstStyle/>
          <a:p>
            <a:pPr lvl="0" algn="ctr" rtl="0">
              <a:spcBef>
                <a:spcPts val="0"/>
              </a:spcBef>
              <a:buNone/>
            </a:pPr>
            <a:r>
              <a:rPr lang="en"/>
              <a:t>Cathode</a:t>
            </a:r>
          </a:p>
        </p:txBody>
      </p:sp>
      <p:cxnSp>
        <p:nvCxnSpPr>
          <p:cNvPr id="1652" name="Shape 1652"/>
          <p:cNvCxnSpPr>
            <a:stCxn id="1538" idx="0"/>
            <a:endCxn id="1393" idx="0"/>
          </p:cNvCxnSpPr>
          <p:nvPr/>
        </p:nvCxnSpPr>
        <p:spPr>
          <a:xfrm flipH="1">
            <a:off x="4687975" y="1333825"/>
            <a:ext cx="7500" cy="2418300"/>
          </a:xfrm>
          <a:prstGeom prst="straightConnector1">
            <a:avLst/>
          </a:prstGeom>
          <a:noFill/>
          <a:ln w="19050" cap="flat">
            <a:solidFill>
              <a:schemeClr val="dk2"/>
            </a:solidFill>
            <a:prstDash val="solid"/>
            <a:round/>
            <a:headEnd type="none" w="lg" len="lg"/>
            <a:tailEnd type="none" w="lg" len="lg"/>
          </a:ln>
        </p:spPr>
      </p:cxnSp>
      <p:cxnSp>
        <p:nvCxnSpPr>
          <p:cNvPr id="1653" name="Shape 1653"/>
          <p:cNvCxnSpPr>
            <a:stCxn id="1393" idx="0"/>
            <a:endCxn id="1393" idx="0"/>
          </p:cNvCxnSpPr>
          <p:nvPr/>
        </p:nvCxnSpPr>
        <p:spPr>
          <a:xfrm>
            <a:off x="7539050" y="3666575"/>
            <a:ext cx="1185000" cy="600"/>
          </a:xfrm>
          <a:prstGeom prst="straightConnector1">
            <a:avLst/>
          </a:prstGeom>
          <a:noFill/>
          <a:ln w="76200" cap="flat">
            <a:solidFill>
              <a:srgbClr val="434343"/>
            </a:solidFill>
            <a:prstDash val="solid"/>
            <a:round/>
            <a:headEnd type="none" w="lg" len="lg"/>
            <a:tailEnd type="none" w="lg" len="lg"/>
          </a:ln>
        </p:spPr>
      </p:cxnSp>
      <p:cxnSp>
        <p:nvCxnSpPr>
          <p:cNvPr id="1654" name="Shape 1654"/>
          <p:cNvCxnSpPr>
            <a:stCxn id="1393" idx="0"/>
            <a:endCxn id="1393" idx="0"/>
          </p:cNvCxnSpPr>
          <p:nvPr/>
        </p:nvCxnSpPr>
        <p:spPr>
          <a:xfrm flipH="1">
            <a:off x="6649475" y="3649400"/>
            <a:ext cx="907800" cy="456600"/>
          </a:xfrm>
          <a:prstGeom prst="bentConnector3">
            <a:avLst>
              <a:gd name="adj1" fmla="val 14373"/>
            </a:avLst>
          </a:prstGeom>
          <a:noFill/>
          <a:ln w="19050" cap="flat">
            <a:solidFill>
              <a:srgbClr val="434343"/>
            </a:solidFill>
            <a:prstDash val="solid"/>
            <a:round/>
            <a:headEnd type="none" w="lg" len="lg"/>
            <a:tailEnd type="none" w="lg" len="lg"/>
          </a:ln>
        </p:spPr>
      </p:cxnSp>
      <p:cxnSp>
        <p:nvCxnSpPr>
          <p:cNvPr id="1655" name="Shape 1655"/>
          <p:cNvCxnSpPr>
            <a:stCxn id="1393" idx="0"/>
            <a:endCxn id="1393" idx="0"/>
          </p:cNvCxnSpPr>
          <p:nvPr/>
        </p:nvCxnSpPr>
        <p:spPr>
          <a:xfrm>
            <a:off x="5013050" y="3763550"/>
            <a:ext cx="1640400" cy="342600"/>
          </a:xfrm>
          <a:prstGeom prst="bentConnector3">
            <a:avLst>
              <a:gd name="adj1" fmla="val -9280"/>
            </a:avLst>
          </a:prstGeom>
          <a:noFill/>
          <a:ln w="19050" cap="flat">
            <a:solidFill>
              <a:srgbClr val="434343"/>
            </a:solidFill>
            <a:prstDash val="solid"/>
            <a:round/>
            <a:headEnd type="none" w="lg" len="lg"/>
            <a:tailEnd type="none" w="lg" len="lg"/>
          </a:ln>
        </p:spPr>
      </p:cxnSp>
      <p:cxnSp>
        <p:nvCxnSpPr>
          <p:cNvPr id="1656" name="Shape 1656"/>
          <p:cNvCxnSpPr>
            <a:stCxn id="1393" idx="0"/>
            <a:endCxn id="1393" idx="0"/>
          </p:cNvCxnSpPr>
          <p:nvPr/>
        </p:nvCxnSpPr>
        <p:spPr>
          <a:xfrm rot="10800000" flipH="1">
            <a:off x="4838700" y="3181250"/>
            <a:ext cx="419100" cy="1162200"/>
          </a:xfrm>
          <a:prstGeom prst="straightConnector1">
            <a:avLst/>
          </a:prstGeom>
          <a:noFill/>
          <a:ln w="9525" cap="flat">
            <a:solidFill>
              <a:srgbClr val="000000"/>
            </a:solidFill>
            <a:prstDash val="solid"/>
            <a:round/>
            <a:headEnd type="none" w="lg" len="lg"/>
            <a:tailEnd type="triangle" w="lg" len="lg"/>
          </a:ln>
        </p:spPr>
      </p:cxnSp>
      <p:cxnSp>
        <p:nvCxnSpPr>
          <p:cNvPr id="1657" name="Shape 1657"/>
          <p:cNvCxnSpPr>
            <a:stCxn id="1393" idx="0"/>
            <a:endCxn id="1393" idx="0"/>
          </p:cNvCxnSpPr>
          <p:nvPr/>
        </p:nvCxnSpPr>
        <p:spPr>
          <a:xfrm rot="10800000" flipH="1">
            <a:off x="6181725" y="2695400"/>
            <a:ext cx="304800" cy="1667100"/>
          </a:xfrm>
          <a:prstGeom prst="straightConnector1">
            <a:avLst/>
          </a:prstGeom>
          <a:noFill/>
          <a:ln w="9525" cap="flat">
            <a:solidFill>
              <a:srgbClr val="000000"/>
            </a:solidFill>
            <a:prstDash val="solid"/>
            <a:round/>
            <a:headEnd type="none" w="lg" len="lg"/>
            <a:tailEnd type="triangle" w="lg" len="lg"/>
          </a:ln>
        </p:spPr>
      </p:cxnSp>
      <p:cxnSp>
        <p:nvCxnSpPr>
          <p:cNvPr id="1658" name="Shape 1658"/>
          <p:cNvCxnSpPr>
            <a:stCxn id="1393" idx="0"/>
            <a:endCxn id="1393" idx="0"/>
          </p:cNvCxnSpPr>
          <p:nvPr/>
        </p:nvCxnSpPr>
        <p:spPr>
          <a:xfrm rot="10800000" flipH="1">
            <a:off x="7458250" y="1615675"/>
            <a:ext cx="1298100" cy="600"/>
          </a:xfrm>
          <a:prstGeom prst="straightConnector1">
            <a:avLst/>
          </a:prstGeom>
          <a:noFill/>
          <a:ln w="76200" cap="flat">
            <a:solidFill>
              <a:srgbClr val="434343"/>
            </a:solidFill>
            <a:prstDash val="solid"/>
            <a:round/>
            <a:headEnd type="none" w="lg" len="lg"/>
            <a:tailEnd type="none" w="lg" len="lg"/>
          </a:ln>
        </p:spPr>
      </p:cxnSp>
      <p:sp>
        <p:nvSpPr>
          <p:cNvPr id="1559" name="Shape 1559"/>
          <p:cNvSpPr txBox="1"/>
          <p:nvPr/>
        </p:nvSpPr>
        <p:spPr>
          <a:xfrm>
            <a:off x="1719148" y="1248996"/>
            <a:ext cx="1316099" cy="575099"/>
          </a:xfrm>
          <a:prstGeom prst="rect">
            <a:avLst/>
          </a:prstGeom>
          <a:noFill/>
          <a:ln>
            <a:noFill/>
          </a:ln>
        </p:spPr>
        <p:txBody>
          <a:bodyPr lIns="91425" tIns="91425" rIns="91425" bIns="91425" anchor="ctr" anchorCtr="0">
            <a:noAutofit/>
          </a:bodyPr>
          <a:lstStyle/>
          <a:p>
            <a:pPr lvl="0" algn="ctr" rtl="0">
              <a:spcBef>
                <a:spcPts val="0"/>
              </a:spcBef>
              <a:buNone/>
            </a:pPr>
            <a:r>
              <a:rPr lang="en"/>
              <a:t>Reflective PTFE tape</a:t>
            </a:r>
          </a:p>
        </p:txBody>
      </p:sp>
      <p:cxnSp>
        <p:nvCxnSpPr>
          <p:cNvPr id="1659" name="Shape 1659"/>
          <p:cNvCxnSpPr>
            <a:stCxn id="1393" idx="0"/>
          </p:cNvCxnSpPr>
          <p:nvPr/>
        </p:nvCxnSpPr>
        <p:spPr>
          <a:xfrm rot="10800000" flipH="1">
            <a:off x="1528125" y="3393375"/>
            <a:ext cx="397200" cy="233400"/>
          </a:xfrm>
          <a:prstGeom prst="straightConnector1">
            <a:avLst/>
          </a:prstGeom>
          <a:noFill/>
          <a:ln w="9525" cap="flat">
            <a:solidFill>
              <a:srgbClr val="000000"/>
            </a:solidFill>
            <a:prstDash val="solid"/>
            <a:round/>
            <a:headEnd type="none" w="lg" len="lg"/>
            <a:tailEnd type="triangle" w="lg" len="lg"/>
          </a:ln>
        </p:spPr>
      </p:cxnSp>
      <p:sp>
        <p:nvSpPr>
          <p:cNvPr id="1660" name="Shape 1660"/>
          <p:cNvSpPr txBox="1"/>
          <p:nvPr/>
        </p:nvSpPr>
        <p:spPr>
          <a:xfrm>
            <a:off x="241625" y="3467450"/>
            <a:ext cx="1794300" cy="386700"/>
          </a:xfrm>
          <a:prstGeom prst="rect">
            <a:avLst/>
          </a:prstGeom>
          <a:noFill/>
          <a:ln>
            <a:noFill/>
          </a:ln>
        </p:spPr>
        <p:txBody>
          <a:bodyPr lIns="91425" tIns="91425" rIns="91425" bIns="91425" anchor="ctr" anchorCtr="0">
            <a:noAutofit/>
          </a:bodyPr>
          <a:lstStyle/>
          <a:p>
            <a:pPr lvl="0" algn="l" rtl="0">
              <a:spcBef>
                <a:spcPts val="0"/>
              </a:spcBef>
              <a:buNone/>
            </a:pPr>
            <a:r>
              <a:rPr lang="en"/>
              <a:t>Aluminum Housing</a:t>
            </a:r>
          </a:p>
        </p:txBody>
      </p:sp>
      <p:sp>
        <p:nvSpPr>
          <p:cNvPr id="1661" name="Shape 1661"/>
          <p:cNvSpPr txBox="1">
            <a:spLocks noGrp="1"/>
          </p:cNvSpPr>
          <p:nvPr>
            <p:ph type="title" idx="2"/>
          </p:nvPr>
        </p:nvSpPr>
        <p:spPr>
          <a:xfrm>
            <a:off x="7092900" y="4693800"/>
            <a:ext cx="2051100" cy="449700"/>
          </a:xfrm>
          <a:prstGeom prst="rect">
            <a:avLst/>
          </a:prstGeom>
        </p:spPr>
        <p:txBody>
          <a:bodyPr lIns="91425" tIns="91425" rIns="91425" bIns="91425" anchor="ctr" anchorCtr="0">
            <a:noAutofit/>
          </a:bodyPr>
          <a:lstStyle/>
          <a:p>
            <a:pPr lvl="0" algn="r" rtl="0">
              <a:spcBef>
                <a:spcPts val="0"/>
              </a:spcBef>
              <a:buNone/>
            </a:pPr>
            <a:r>
              <a:rPr lang="en" sz="1800"/>
              <a:t>Josiah DeLange</a:t>
            </a:r>
          </a:p>
        </p:txBody>
      </p:sp>
    </p:spTree>
  </p:cSld>
  <p:clrMapOvr>
    <a:masterClrMapping/>
  </p:clrMapOvr>
  <p:transition spd="slow">
    <p:cut/>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1665"/>
        <p:cNvGrpSpPr/>
        <p:nvPr/>
      </p:nvGrpSpPr>
      <p:grpSpPr>
        <a:xfrm>
          <a:off x="0" y="0"/>
          <a:ext cx="0" cy="0"/>
          <a:chOff x="0" y="0"/>
          <a:chExt cx="0" cy="0"/>
        </a:xfrm>
      </p:grpSpPr>
      <p:sp>
        <p:nvSpPr>
          <p:cNvPr id="1666" name="Shape 1666"/>
          <p:cNvSpPr txBox="1">
            <a:spLocks noGrp="1"/>
          </p:cNvSpPr>
          <p:nvPr>
            <p:ph type="title"/>
          </p:nvPr>
        </p:nvSpPr>
        <p:spPr>
          <a:xfrm>
            <a:off x="457200" y="205975"/>
            <a:ext cx="8229600" cy="643199"/>
          </a:xfrm>
          <a:prstGeom prst="rect">
            <a:avLst/>
          </a:prstGeom>
        </p:spPr>
        <p:txBody>
          <a:bodyPr lIns="91425" tIns="91425" rIns="91425" bIns="91425" anchor="b" anchorCtr="0">
            <a:noAutofit/>
          </a:bodyPr>
          <a:lstStyle/>
          <a:p>
            <a:pPr>
              <a:spcBef>
                <a:spcPts val="0"/>
              </a:spcBef>
              <a:buNone/>
            </a:pPr>
            <a:r>
              <a:rPr lang="en" sz="3000"/>
              <a:t>Haley- Lifelong Learning</a:t>
            </a:r>
          </a:p>
        </p:txBody>
      </p:sp>
      <p:pic>
        <p:nvPicPr>
          <p:cNvPr id="1667" name="Shape 1667"/>
          <p:cNvPicPr preferRelativeResize="0"/>
          <p:nvPr/>
        </p:nvPicPr>
        <p:blipFill>
          <a:blip r:embed="rId3">
            <a:alphaModFix/>
          </a:blip>
          <a:stretch>
            <a:fillRect/>
          </a:stretch>
        </p:blipFill>
        <p:spPr>
          <a:xfrm>
            <a:off x="3207350" y="3640500"/>
            <a:ext cx="5697899" cy="1200199"/>
          </a:xfrm>
          <a:prstGeom prst="rect">
            <a:avLst/>
          </a:prstGeom>
          <a:noFill/>
          <a:ln>
            <a:noFill/>
          </a:ln>
        </p:spPr>
      </p:pic>
      <p:pic>
        <p:nvPicPr>
          <p:cNvPr id="1668" name="Shape 1668"/>
          <p:cNvPicPr preferRelativeResize="0"/>
          <p:nvPr/>
        </p:nvPicPr>
        <p:blipFill>
          <a:blip r:embed="rId4">
            <a:alphaModFix amt="91000"/>
          </a:blip>
          <a:stretch>
            <a:fillRect/>
          </a:stretch>
        </p:blipFill>
        <p:spPr>
          <a:xfrm>
            <a:off x="2065350" y="1849575"/>
            <a:ext cx="5131569" cy="1637974"/>
          </a:xfrm>
          <a:prstGeom prst="rect">
            <a:avLst/>
          </a:prstGeom>
          <a:noFill/>
          <a:ln w="9525" cap="flat">
            <a:solidFill>
              <a:srgbClr val="666666"/>
            </a:solidFill>
            <a:prstDash val="solid"/>
            <a:round/>
            <a:headEnd type="none" w="med" len="med"/>
            <a:tailEnd type="none" w="med" len="med"/>
          </a:ln>
        </p:spPr>
      </p:pic>
      <p:pic>
        <p:nvPicPr>
          <p:cNvPr id="1669" name="Shape 1669"/>
          <p:cNvPicPr preferRelativeResize="0"/>
          <p:nvPr/>
        </p:nvPicPr>
        <p:blipFill>
          <a:blip r:embed="rId5">
            <a:alphaModFix/>
          </a:blip>
          <a:stretch>
            <a:fillRect/>
          </a:stretch>
        </p:blipFill>
        <p:spPr>
          <a:xfrm>
            <a:off x="391025" y="849174"/>
            <a:ext cx="2966625" cy="885199"/>
          </a:xfrm>
          <a:prstGeom prst="rect">
            <a:avLst/>
          </a:prstGeom>
          <a:noFill/>
          <a:ln w="9525" cap="flat">
            <a:solidFill>
              <a:schemeClr val="dk2"/>
            </a:solidFill>
            <a:prstDash val="solid"/>
            <a:round/>
            <a:headEnd type="none" w="med" len="med"/>
            <a:tailEnd type="none" w="med" len="med"/>
          </a:ln>
        </p:spPr>
      </p:pic>
    </p:spTree>
  </p:cSld>
  <p:clrMapOvr>
    <a:masterClrMapping/>
  </p:clrMapOvr>
  <p:transition spd="slow">
    <p:cut/>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1673"/>
        <p:cNvGrpSpPr/>
        <p:nvPr/>
      </p:nvGrpSpPr>
      <p:grpSpPr>
        <a:xfrm>
          <a:off x="0" y="0"/>
          <a:ext cx="0" cy="0"/>
          <a:chOff x="0" y="0"/>
          <a:chExt cx="0" cy="0"/>
        </a:xfrm>
      </p:grpSpPr>
      <p:sp>
        <p:nvSpPr>
          <p:cNvPr id="1674" name="Shape 1674"/>
          <p:cNvSpPr txBox="1">
            <a:spLocks noGrp="1"/>
          </p:cNvSpPr>
          <p:nvPr>
            <p:ph type="title"/>
          </p:nvPr>
        </p:nvSpPr>
        <p:spPr>
          <a:xfrm>
            <a:off x="457200" y="314826"/>
            <a:ext cx="8229600" cy="580799"/>
          </a:xfrm>
          <a:prstGeom prst="rect">
            <a:avLst/>
          </a:prstGeom>
        </p:spPr>
        <p:txBody>
          <a:bodyPr lIns="91425" tIns="91425" rIns="91425" bIns="91425" anchor="b" anchorCtr="0">
            <a:noAutofit/>
          </a:bodyPr>
          <a:lstStyle/>
          <a:p>
            <a:pPr>
              <a:spcBef>
                <a:spcPts val="0"/>
              </a:spcBef>
              <a:buNone/>
            </a:pPr>
            <a:r>
              <a:rPr lang="en" sz="3000"/>
              <a:t>Haley- Communication</a:t>
            </a:r>
          </a:p>
        </p:txBody>
      </p:sp>
      <p:pic>
        <p:nvPicPr>
          <p:cNvPr id="1675" name="Shape 1675"/>
          <p:cNvPicPr preferRelativeResize="0"/>
          <p:nvPr/>
        </p:nvPicPr>
        <p:blipFill>
          <a:blip r:embed="rId3">
            <a:alphaModFix/>
          </a:blip>
          <a:stretch>
            <a:fillRect/>
          </a:stretch>
        </p:blipFill>
        <p:spPr>
          <a:xfrm>
            <a:off x="1307775" y="895625"/>
            <a:ext cx="6528443" cy="3903424"/>
          </a:xfrm>
          <a:prstGeom prst="rect">
            <a:avLst/>
          </a:prstGeom>
          <a:noFill/>
          <a:ln w="28575" cap="flat">
            <a:solidFill>
              <a:srgbClr val="000000"/>
            </a:solidFill>
            <a:prstDash val="solid"/>
            <a:round/>
            <a:headEnd type="none" w="med" len="med"/>
            <a:tailEnd type="none" w="med" len="med"/>
          </a:ln>
        </p:spPr>
      </p:pic>
      <p:sp>
        <p:nvSpPr>
          <p:cNvPr id="1676" name="Shape 1676"/>
          <p:cNvSpPr txBox="1"/>
          <p:nvPr/>
        </p:nvSpPr>
        <p:spPr>
          <a:xfrm>
            <a:off x="3234600" y="4809025"/>
            <a:ext cx="2674800" cy="297899"/>
          </a:xfrm>
          <a:prstGeom prst="rect">
            <a:avLst/>
          </a:prstGeom>
          <a:noFill/>
          <a:ln>
            <a:noFill/>
          </a:ln>
        </p:spPr>
        <p:txBody>
          <a:bodyPr lIns="91425" tIns="91425" rIns="91425" bIns="91425" anchor="ctr" anchorCtr="0">
            <a:noAutofit/>
          </a:bodyPr>
          <a:lstStyle/>
          <a:p>
            <a:pPr algn="ctr">
              <a:spcBef>
                <a:spcPts val="0"/>
              </a:spcBef>
              <a:buNone/>
            </a:pPr>
            <a:r>
              <a:rPr lang="en"/>
              <a:t>http://deseng.ryerson.ca/~fil/t/</a:t>
            </a:r>
          </a:p>
        </p:txBody>
      </p:sp>
    </p:spTree>
  </p:cSld>
  <p:clrMapOvr>
    <a:masterClrMapping/>
  </p:clrMapOvr>
  <p:transition spd="slow">
    <p:cut/>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1680"/>
        <p:cNvGrpSpPr/>
        <p:nvPr/>
      </p:nvGrpSpPr>
      <p:grpSpPr>
        <a:xfrm>
          <a:off x="0" y="0"/>
          <a:ext cx="0" cy="0"/>
          <a:chOff x="0" y="0"/>
          <a:chExt cx="0" cy="0"/>
        </a:xfrm>
      </p:grpSpPr>
      <p:sp>
        <p:nvSpPr>
          <p:cNvPr id="1681" name="Shape 1681"/>
          <p:cNvSpPr txBox="1">
            <a:spLocks noGrp="1"/>
          </p:cNvSpPr>
          <p:nvPr>
            <p:ph type="title"/>
          </p:nvPr>
        </p:nvSpPr>
        <p:spPr>
          <a:xfrm>
            <a:off x="457200" y="195849"/>
            <a:ext cx="8229600" cy="720899"/>
          </a:xfrm>
          <a:prstGeom prst="rect">
            <a:avLst/>
          </a:prstGeom>
        </p:spPr>
        <p:txBody>
          <a:bodyPr lIns="91425" tIns="91425" rIns="91425" bIns="91425" anchor="b" anchorCtr="0">
            <a:noAutofit/>
          </a:bodyPr>
          <a:lstStyle/>
          <a:p>
            <a:pPr>
              <a:spcBef>
                <a:spcPts val="0"/>
              </a:spcBef>
              <a:buNone/>
            </a:pPr>
            <a:r>
              <a:rPr lang="en" sz="3000"/>
              <a:t>Haley- Individual Design Contributions</a:t>
            </a:r>
          </a:p>
        </p:txBody>
      </p:sp>
      <p:sp>
        <p:nvSpPr>
          <p:cNvPr id="1682" name="Shape 1682"/>
          <p:cNvSpPr txBox="1">
            <a:spLocks noGrp="1"/>
          </p:cNvSpPr>
          <p:nvPr>
            <p:ph type="body" idx="1"/>
          </p:nvPr>
        </p:nvSpPr>
        <p:spPr>
          <a:xfrm>
            <a:off x="457200" y="952400"/>
            <a:ext cx="8229600" cy="3973499"/>
          </a:xfrm>
          <a:prstGeom prst="rect">
            <a:avLst/>
          </a:prstGeom>
        </p:spPr>
        <p:txBody>
          <a:bodyPr lIns="91425" tIns="91425" rIns="91425" bIns="91425" anchor="t" anchorCtr="0">
            <a:noAutofit/>
          </a:bodyPr>
          <a:lstStyle/>
          <a:p>
            <a:pPr rtl="0">
              <a:spcBef>
                <a:spcPts val="0"/>
              </a:spcBef>
              <a:buNone/>
            </a:pPr>
            <a:r>
              <a:rPr lang="en"/>
              <a:t>CubeSat Structure</a:t>
            </a:r>
          </a:p>
          <a:p>
            <a:pPr marL="457200" lvl="0" indent="-342900" rtl="0">
              <a:spcBef>
                <a:spcPts val="0"/>
              </a:spcBef>
              <a:buClr>
                <a:srgbClr val="000000"/>
              </a:buClr>
              <a:buSzPct val="100000"/>
              <a:buFont typeface="Arial"/>
              <a:buChar char="●"/>
            </a:pPr>
            <a:r>
              <a:rPr lang="en" sz="1800"/>
              <a:t>Followed the standard 6U cubesat shell</a:t>
            </a:r>
          </a:p>
          <a:p>
            <a:pPr marL="914400" lvl="1" indent="-342900" rtl="0">
              <a:spcBef>
                <a:spcPts val="0"/>
              </a:spcBef>
              <a:buClr>
                <a:srgbClr val="000000"/>
              </a:buClr>
              <a:buSzPct val="100000"/>
              <a:buFont typeface="Courier New"/>
              <a:buChar char="o"/>
            </a:pPr>
            <a:r>
              <a:rPr lang="en" sz="1800"/>
              <a:t>6061-T6 Aluminum</a:t>
            </a:r>
          </a:p>
          <a:p>
            <a:pPr marL="914400" lvl="1" indent="-342900" rtl="0">
              <a:spcBef>
                <a:spcPts val="0"/>
              </a:spcBef>
              <a:buClr>
                <a:srgbClr val="000000"/>
              </a:buClr>
              <a:buSzPct val="100000"/>
              <a:buFont typeface="Courier New"/>
              <a:buChar char="o"/>
            </a:pPr>
            <a:r>
              <a:rPr lang="en" sz="1800"/>
              <a:t>Total Mass: 10 kg (estimated using SolidWorks)</a:t>
            </a:r>
          </a:p>
          <a:p>
            <a:pPr marL="914400" lvl="1" indent="-342900" rtl="0">
              <a:spcBef>
                <a:spcPts val="0"/>
              </a:spcBef>
              <a:buClr>
                <a:srgbClr val="000000"/>
              </a:buClr>
              <a:buSzPct val="100000"/>
              <a:buFont typeface="Courier New"/>
              <a:buChar char="o"/>
            </a:pPr>
            <a:r>
              <a:rPr lang="en" sz="1800"/>
              <a:t>Dimensions: approximately 12 cm</a:t>
            </a:r>
            <a:r>
              <a:rPr lang="en" sz="1800">
                <a:solidFill>
                  <a:schemeClr val="dk1"/>
                </a:solidFill>
              </a:rPr>
              <a:t>× 24 cm× 36 cm</a:t>
            </a:r>
          </a:p>
          <a:p>
            <a:pPr rtl="0">
              <a:spcBef>
                <a:spcPts val="0"/>
              </a:spcBef>
              <a:buNone/>
            </a:pPr>
            <a:r>
              <a:rPr lang="en"/>
              <a:t>Thermal Control</a:t>
            </a:r>
          </a:p>
          <a:p>
            <a:pPr marL="457200" lvl="0" indent="-342900" rtl="0">
              <a:spcBef>
                <a:spcPts val="0"/>
              </a:spcBef>
              <a:buClr>
                <a:srgbClr val="000000"/>
              </a:buClr>
              <a:buSzPct val="100000"/>
              <a:buFont typeface="Arial"/>
              <a:buChar char="●"/>
            </a:pPr>
            <a:r>
              <a:rPr lang="en" sz="1800"/>
              <a:t>Important in order to keep electronics within their operating temperatures</a:t>
            </a:r>
          </a:p>
          <a:p>
            <a:pPr marL="457200" lvl="0" indent="-342900" rtl="0">
              <a:spcBef>
                <a:spcPts val="0"/>
              </a:spcBef>
              <a:buClr>
                <a:srgbClr val="000000"/>
              </a:buClr>
              <a:buSzPct val="100000"/>
              <a:buFont typeface="Arial"/>
              <a:buChar char="●"/>
            </a:pPr>
            <a:r>
              <a:rPr lang="en" sz="1800"/>
              <a:t>Multi-Layer Insulation</a:t>
            </a:r>
          </a:p>
          <a:p>
            <a:pPr marL="457200" lvl="0" indent="-342900" rtl="0">
              <a:spcBef>
                <a:spcPts val="0"/>
              </a:spcBef>
              <a:buClr>
                <a:srgbClr val="000000"/>
              </a:buClr>
              <a:buSzPct val="100000"/>
              <a:buFont typeface="Arial"/>
              <a:buChar char="●"/>
            </a:pPr>
            <a:r>
              <a:rPr lang="en" sz="1800"/>
              <a:t>Thermal Fillers</a:t>
            </a:r>
          </a:p>
          <a:p>
            <a:pPr marL="457200" lvl="0" indent="-342900" rtl="0">
              <a:spcBef>
                <a:spcPts val="0"/>
              </a:spcBef>
              <a:buClr>
                <a:srgbClr val="000000"/>
              </a:buClr>
              <a:buSzPct val="100000"/>
              <a:buFont typeface="Arial"/>
              <a:buChar char="●"/>
            </a:pPr>
            <a:r>
              <a:rPr lang="en" sz="1800"/>
              <a:t>Verification of Solar Panel absorption and emittance</a:t>
            </a:r>
          </a:p>
          <a:p>
            <a:pPr rtl="0">
              <a:spcBef>
                <a:spcPts val="0"/>
              </a:spcBef>
              <a:buNone/>
            </a:pPr>
            <a:endParaRPr/>
          </a:p>
          <a:p>
            <a:pPr>
              <a:spcBef>
                <a:spcPts val="0"/>
              </a:spcBef>
              <a:buNone/>
            </a:pPr>
            <a:endParaRPr/>
          </a:p>
        </p:txBody>
      </p:sp>
    </p:spTree>
  </p:cSld>
  <p:clrMapOvr>
    <a:masterClrMapping/>
  </p:clrMapOvr>
  <p:transition spd="slow">
    <p:cut/>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1686"/>
        <p:cNvGrpSpPr/>
        <p:nvPr/>
      </p:nvGrpSpPr>
      <p:grpSpPr>
        <a:xfrm>
          <a:off x="0" y="0"/>
          <a:ext cx="0" cy="0"/>
          <a:chOff x="0" y="0"/>
          <a:chExt cx="0" cy="0"/>
        </a:xfrm>
      </p:grpSpPr>
      <p:sp>
        <p:nvSpPr>
          <p:cNvPr id="1687" name="Shape 1687"/>
          <p:cNvSpPr/>
          <p:nvPr/>
        </p:nvSpPr>
        <p:spPr>
          <a:xfrm>
            <a:off x="931975" y="995275"/>
            <a:ext cx="4114800" cy="1055100"/>
          </a:xfrm>
          <a:prstGeom prst="rect">
            <a:avLst/>
          </a:prstGeom>
          <a:solidFill>
            <a:srgbClr val="FFFFFF"/>
          </a:solidFill>
          <a:ln w="19050" cap="flat">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688" name="Shape 1688"/>
          <p:cNvSpPr txBox="1">
            <a:spLocks noGrp="1"/>
          </p:cNvSpPr>
          <p:nvPr>
            <p:ph type="title"/>
          </p:nvPr>
        </p:nvSpPr>
        <p:spPr>
          <a:xfrm>
            <a:off x="457200" y="100476"/>
            <a:ext cx="8229600" cy="578400"/>
          </a:xfrm>
          <a:prstGeom prst="rect">
            <a:avLst/>
          </a:prstGeom>
        </p:spPr>
        <p:txBody>
          <a:bodyPr lIns="91425" tIns="91425" rIns="91425" bIns="91425" anchor="b" anchorCtr="0">
            <a:noAutofit/>
          </a:bodyPr>
          <a:lstStyle/>
          <a:p>
            <a:pPr>
              <a:spcBef>
                <a:spcPts val="0"/>
              </a:spcBef>
              <a:buNone/>
            </a:pPr>
            <a:r>
              <a:rPr lang="en" sz="2800"/>
              <a:t>Haley- Formulation of Design Requirements</a:t>
            </a:r>
          </a:p>
        </p:txBody>
      </p:sp>
      <p:sp>
        <p:nvSpPr>
          <p:cNvPr id="1689" name="Shape 1689"/>
          <p:cNvSpPr/>
          <p:nvPr/>
        </p:nvSpPr>
        <p:spPr>
          <a:xfrm>
            <a:off x="931975" y="2902675"/>
            <a:ext cx="4695000" cy="1457399"/>
          </a:xfrm>
          <a:prstGeom prst="rect">
            <a:avLst/>
          </a:prstGeom>
          <a:solidFill>
            <a:srgbClr val="FFFFFF"/>
          </a:solidFill>
          <a:ln w="19050" cap="flat">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690" name="Shape 1690"/>
          <p:cNvSpPr txBox="1">
            <a:spLocks noGrp="1"/>
          </p:cNvSpPr>
          <p:nvPr>
            <p:ph type="body" idx="1"/>
          </p:nvPr>
        </p:nvSpPr>
        <p:spPr>
          <a:xfrm>
            <a:off x="457200" y="488775"/>
            <a:ext cx="8229600" cy="4376999"/>
          </a:xfrm>
          <a:prstGeom prst="rect">
            <a:avLst/>
          </a:prstGeom>
          <a:noFill/>
        </p:spPr>
        <p:txBody>
          <a:bodyPr lIns="91425" tIns="91425" rIns="91425" bIns="91425" anchor="t" anchorCtr="0">
            <a:noAutofit/>
          </a:bodyPr>
          <a:lstStyle/>
          <a:p>
            <a:pPr marL="457200" lvl="0" indent="-342900" rtl="0">
              <a:spcBef>
                <a:spcPts val="0"/>
              </a:spcBef>
              <a:buClr>
                <a:schemeClr val="dk1"/>
              </a:buClr>
              <a:buSzPct val="100000"/>
              <a:buFont typeface="Arial"/>
              <a:buChar char="●"/>
            </a:pPr>
            <a:r>
              <a:rPr lang="en" sz="1800" b="1">
                <a:solidFill>
                  <a:schemeClr val="dk1"/>
                </a:solidFill>
              </a:rPr>
              <a:t> Solar Radiation Intensity</a:t>
            </a:r>
          </a:p>
          <a:p>
            <a:pPr lvl="0" rtl="0">
              <a:spcBef>
                <a:spcPts val="0"/>
              </a:spcBef>
              <a:buNone/>
            </a:pPr>
            <a:r>
              <a:rPr lang="en" sz="1800">
                <a:solidFill>
                  <a:schemeClr val="dk1"/>
                </a:solidFill>
              </a:rPr>
              <a:t>       J=P/(4πd</a:t>
            </a:r>
            <a:r>
              <a:rPr lang="en" sz="1800" baseline="30000">
                <a:solidFill>
                  <a:schemeClr val="dk1"/>
                </a:solidFill>
              </a:rPr>
              <a:t>2</a:t>
            </a:r>
            <a:r>
              <a:rPr lang="en" sz="1800">
                <a:solidFill>
                  <a:schemeClr val="dk1"/>
                </a:solidFill>
              </a:rPr>
              <a:t>)	</a:t>
            </a:r>
          </a:p>
          <a:p>
            <a:pPr lvl="0" rtl="0">
              <a:spcBef>
                <a:spcPts val="0"/>
              </a:spcBef>
              <a:buClr>
                <a:schemeClr val="dk1"/>
              </a:buClr>
              <a:buSzPct val="61111"/>
              <a:buFont typeface="Arial"/>
              <a:buNone/>
            </a:pPr>
            <a:r>
              <a:rPr lang="en" sz="1800">
                <a:solidFill>
                  <a:schemeClr val="dk1"/>
                </a:solidFill>
              </a:rPr>
              <a:t>       J=(3.856 × 10</a:t>
            </a:r>
            <a:r>
              <a:rPr lang="en" sz="1800" baseline="30000">
                <a:solidFill>
                  <a:schemeClr val="dk1"/>
                </a:solidFill>
              </a:rPr>
              <a:t>26</a:t>
            </a:r>
            <a:r>
              <a:rPr lang="en" sz="1800">
                <a:solidFill>
                  <a:schemeClr val="dk1"/>
                </a:solidFill>
              </a:rPr>
              <a:t> W)/(4π×(1.56×10</a:t>
            </a:r>
            <a:r>
              <a:rPr lang="en" sz="1800" baseline="30000">
                <a:solidFill>
                  <a:schemeClr val="dk1"/>
                </a:solidFill>
              </a:rPr>
              <a:t>11</a:t>
            </a:r>
            <a:r>
              <a:rPr lang="en" sz="1800">
                <a:solidFill>
                  <a:schemeClr val="dk1"/>
                </a:solidFill>
              </a:rPr>
              <a:t> m)</a:t>
            </a:r>
            <a:r>
              <a:rPr lang="en" sz="1800" baseline="30000">
                <a:solidFill>
                  <a:schemeClr val="dk1"/>
                </a:solidFill>
              </a:rPr>
              <a:t>2</a:t>
            </a:r>
            <a:r>
              <a:rPr lang="en" sz="1800">
                <a:solidFill>
                  <a:schemeClr val="dk1"/>
                </a:solidFill>
              </a:rPr>
              <a:t>)</a:t>
            </a:r>
          </a:p>
          <a:p>
            <a:pPr lvl="0" rtl="0">
              <a:spcBef>
                <a:spcPts val="0"/>
              </a:spcBef>
              <a:buNone/>
            </a:pPr>
            <a:r>
              <a:rPr lang="en" sz="1800">
                <a:solidFill>
                  <a:schemeClr val="dk1"/>
                </a:solidFill>
              </a:rPr>
              <a:t>       J=1260.89 W/m</a:t>
            </a:r>
            <a:r>
              <a:rPr lang="en" sz="1800" baseline="30000">
                <a:solidFill>
                  <a:schemeClr val="dk1"/>
                </a:solidFill>
              </a:rPr>
              <a:t>2</a:t>
            </a:r>
            <a:r>
              <a:rPr lang="en" sz="1800">
                <a:solidFill>
                  <a:schemeClr val="dk1"/>
                </a:solidFill>
              </a:rPr>
              <a:t>        </a:t>
            </a:r>
          </a:p>
          <a:p>
            <a:pPr lvl="0" rtl="0">
              <a:spcBef>
                <a:spcPts val="0"/>
              </a:spcBef>
              <a:buNone/>
            </a:pPr>
            <a:endParaRPr sz="600">
              <a:solidFill>
                <a:schemeClr val="dk1"/>
              </a:solidFill>
            </a:endParaRPr>
          </a:p>
          <a:p>
            <a:pPr lvl="0" rtl="0">
              <a:spcBef>
                <a:spcPts val="0"/>
              </a:spcBef>
              <a:buNone/>
            </a:pPr>
            <a:endParaRPr sz="1800" b="1"/>
          </a:p>
          <a:p>
            <a:pPr marL="457200" lvl="0" indent="-342900" rtl="0">
              <a:spcBef>
                <a:spcPts val="0"/>
              </a:spcBef>
              <a:buClr>
                <a:srgbClr val="000000"/>
              </a:buClr>
              <a:buSzPct val="100000"/>
              <a:buFont typeface="Arial"/>
              <a:buChar char="●"/>
            </a:pPr>
            <a:r>
              <a:rPr lang="en" sz="1800" b="1"/>
              <a:t>Temperature at 1.015AU (Full Sun)</a:t>
            </a:r>
          </a:p>
          <a:p>
            <a:pPr marL="228600" lvl="0" indent="0" rtl="0">
              <a:spcBef>
                <a:spcPts val="0"/>
              </a:spcBef>
              <a:buSzPct val="100000"/>
              <a:buNone/>
            </a:pPr>
            <a:r>
              <a:rPr lang="en" sz="1800">
                <a:solidFill>
                  <a:schemeClr val="dk1"/>
                </a:solidFill>
              </a:rPr>
              <a:t>   J=σT</a:t>
            </a:r>
            <a:r>
              <a:rPr lang="en" sz="1800" baseline="30000">
                <a:solidFill>
                  <a:schemeClr val="dk1"/>
                </a:solidFill>
              </a:rPr>
              <a:t>4</a:t>
            </a:r>
            <a:r>
              <a:rPr lang="en" sz="1800">
                <a:solidFill>
                  <a:schemeClr val="dk1"/>
                </a:solidFill>
              </a:rPr>
              <a:t> </a:t>
            </a:r>
          </a:p>
          <a:p>
            <a:pPr marL="228600" lvl="0" indent="0" rtl="0">
              <a:spcBef>
                <a:spcPts val="0"/>
              </a:spcBef>
              <a:buSzPct val="100000"/>
              <a:buNone/>
            </a:pPr>
            <a:r>
              <a:rPr lang="en" sz="1800">
                <a:solidFill>
                  <a:schemeClr val="dk1"/>
                </a:solidFill>
              </a:rPr>
              <a:t>   T=(J/σ)</a:t>
            </a:r>
            <a:r>
              <a:rPr lang="en" sz="1800" baseline="30000">
                <a:solidFill>
                  <a:schemeClr val="dk1"/>
                </a:solidFill>
              </a:rPr>
              <a:t>1/4</a:t>
            </a:r>
          </a:p>
          <a:p>
            <a:pPr marL="457200" lvl="0" indent="-228600" rtl="0">
              <a:spcBef>
                <a:spcPts val="0"/>
              </a:spcBef>
              <a:buSzPct val="100000"/>
              <a:buNone/>
            </a:pPr>
            <a:r>
              <a:rPr lang="en" sz="1800">
                <a:solidFill>
                  <a:schemeClr val="dk1"/>
                </a:solidFill>
              </a:rPr>
              <a:t>   T=[(1260.89 W/m</a:t>
            </a:r>
            <a:r>
              <a:rPr lang="en" sz="1800" baseline="30000">
                <a:solidFill>
                  <a:schemeClr val="dk1"/>
                </a:solidFill>
              </a:rPr>
              <a:t>2</a:t>
            </a:r>
            <a:r>
              <a:rPr lang="en" sz="1800">
                <a:solidFill>
                  <a:schemeClr val="dk1"/>
                </a:solidFill>
              </a:rPr>
              <a:t>)/(5.6703×10</a:t>
            </a:r>
            <a:r>
              <a:rPr lang="en" sz="1800" baseline="30000">
                <a:solidFill>
                  <a:schemeClr val="dk1"/>
                </a:solidFill>
              </a:rPr>
              <a:t>-8</a:t>
            </a:r>
            <a:r>
              <a:rPr lang="en" sz="1800">
                <a:solidFill>
                  <a:schemeClr val="dk1"/>
                </a:solidFill>
              </a:rPr>
              <a:t> W/m</a:t>
            </a:r>
            <a:r>
              <a:rPr lang="en" sz="1800" baseline="30000">
                <a:solidFill>
                  <a:schemeClr val="dk1"/>
                </a:solidFill>
              </a:rPr>
              <a:t>2</a:t>
            </a:r>
            <a:r>
              <a:rPr lang="en" sz="1800">
                <a:solidFill>
                  <a:schemeClr val="dk1"/>
                </a:solidFill>
              </a:rPr>
              <a:t>/K</a:t>
            </a:r>
            <a:r>
              <a:rPr lang="en" sz="1800" baseline="30000">
                <a:solidFill>
                  <a:schemeClr val="dk1"/>
                </a:solidFill>
              </a:rPr>
              <a:t>4</a:t>
            </a:r>
            <a:r>
              <a:rPr lang="en" sz="1800">
                <a:solidFill>
                  <a:schemeClr val="dk1"/>
                </a:solidFill>
              </a:rPr>
              <a:t>)]</a:t>
            </a:r>
            <a:r>
              <a:rPr lang="en" sz="1800" baseline="30000">
                <a:solidFill>
                  <a:schemeClr val="dk1"/>
                </a:solidFill>
              </a:rPr>
              <a:t>1/4</a:t>
            </a:r>
          </a:p>
          <a:p>
            <a:pPr lvl="0" rtl="0">
              <a:spcBef>
                <a:spcPts val="0"/>
              </a:spcBef>
              <a:buNone/>
            </a:pPr>
            <a:r>
              <a:rPr lang="en" sz="1800">
                <a:solidFill>
                  <a:schemeClr val="dk1"/>
                </a:solidFill>
              </a:rPr>
              <a:t>       T= 386.16K = 113°C </a:t>
            </a:r>
            <a:r>
              <a:rPr lang="en" sz="1800">
                <a:solidFill>
                  <a:schemeClr val="dk1"/>
                </a:solidFill>
                <a:latin typeface="Calibri"/>
                <a:ea typeface="Calibri"/>
                <a:cs typeface="Calibri"/>
                <a:sym typeface="Calibri"/>
              </a:rPr>
              <a:t> </a:t>
            </a:r>
          </a:p>
          <a:p>
            <a:pPr lvl="0" rtl="0">
              <a:spcBef>
                <a:spcPts val="0"/>
              </a:spcBef>
              <a:buNone/>
            </a:pPr>
            <a:endParaRPr sz="1800"/>
          </a:p>
        </p:txBody>
      </p:sp>
    </p:spTree>
  </p:cSld>
  <p:clrMapOvr>
    <a:masterClrMapping/>
  </p:clrMapOvr>
  <p:transition spd="slow">
    <p:cut/>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1694"/>
        <p:cNvGrpSpPr/>
        <p:nvPr/>
      </p:nvGrpSpPr>
      <p:grpSpPr>
        <a:xfrm>
          <a:off x="0" y="0"/>
          <a:ext cx="0" cy="0"/>
          <a:chOff x="0" y="0"/>
          <a:chExt cx="0" cy="0"/>
        </a:xfrm>
      </p:grpSpPr>
      <p:pic>
        <p:nvPicPr>
          <p:cNvPr id="1695" name="Shape 1695"/>
          <p:cNvPicPr preferRelativeResize="0"/>
          <p:nvPr/>
        </p:nvPicPr>
        <p:blipFill>
          <a:blip r:embed="rId3">
            <a:alphaModFix/>
          </a:blip>
          <a:stretch>
            <a:fillRect/>
          </a:stretch>
        </p:blipFill>
        <p:spPr>
          <a:xfrm>
            <a:off x="678825" y="1117950"/>
            <a:ext cx="4774699" cy="3496075"/>
          </a:xfrm>
          <a:prstGeom prst="rect">
            <a:avLst/>
          </a:prstGeom>
          <a:noFill/>
          <a:ln w="19050" cap="flat">
            <a:solidFill>
              <a:srgbClr val="434343"/>
            </a:solidFill>
            <a:prstDash val="solid"/>
            <a:round/>
            <a:headEnd type="none" w="med" len="med"/>
            <a:tailEnd type="none" w="med" len="med"/>
          </a:ln>
        </p:spPr>
      </p:pic>
      <p:sp>
        <p:nvSpPr>
          <p:cNvPr id="1696" name="Shape 1696"/>
          <p:cNvSpPr txBox="1">
            <a:spLocks noGrp="1"/>
          </p:cNvSpPr>
          <p:nvPr>
            <p:ph type="title"/>
          </p:nvPr>
        </p:nvSpPr>
        <p:spPr>
          <a:xfrm>
            <a:off x="457200" y="205978"/>
            <a:ext cx="8229600" cy="857400"/>
          </a:xfrm>
          <a:prstGeom prst="rect">
            <a:avLst/>
          </a:prstGeom>
        </p:spPr>
        <p:txBody>
          <a:bodyPr lIns="91425" tIns="91425" rIns="91425" bIns="91425" anchor="b" anchorCtr="0">
            <a:noAutofit/>
          </a:bodyPr>
          <a:lstStyle/>
          <a:p>
            <a:pPr>
              <a:spcBef>
                <a:spcPts val="0"/>
              </a:spcBef>
              <a:buNone/>
            </a:pPr>
            <a:r>
              <a:rPr lang="en" sz="3000"/>
              <a:t>Haley- Formulation of Design Requirements</a:t>
            </a:r>
          </a:p>
        </p:txBody>
      </p:sp>
      <p:sp>
        <p:nvSpPr>
          <p:cNvPr id="1697" name="Shape 1697"/>
          <p:cNvSpPr txBox="1"/>
          <p:nvPr/>
        </p:nvSpPr>
        <p:spPr>
          <a:xfrm>
            <a:off x="1111375" y="4668600"/>
            <a:ext cx="3909600" cy="474899"/>
          </a:xfrm>
          <a:prstGeom prst="rect">
            <a:avLst/>
          </a:prstGeom>
          <a:noFill/>
          <a:ln>
            <a:noFill/>
          </a:ln>
        </p:spPr>
        <p:txBody>
          <a:bodyPr lIns="91425" tIns="91425" rIns="91425" bIns="91425" anchor="ctr" anchorCtr="0">
            <a:noAutofit/>
          </a:bodyPr>
          <a:lstStyle/>
          <a:p>
            <a:pPr lvl="0" rtl="0">
              <a:spcBef>
                <a:spcPts val="0"/>
              </a:spcBef>
              <a:buNone/>
            </a:pPr>
            <a:r>
              <a:rPr lang="en" sz="1000">
                <a:hlinkClick r:id="rId4"/>
              </a:rPr>
              <a:t>https://wiki.umn.edu/pub/Asteroid/WebHome/75901_11.pdf</a:t>
            </a:r>
          </a:p>
        </p:txBody>
      </p:sp>
      <p:cxnSp>
        <p:nvCxnSpPr>
          <p:cNvPr id="1698" name="Shape 1698"/>
          <p:cNvCxnSpPr/>
          <p:nvPr/>
        </p:nvCxnSpPr>
        <p:spPr>
          <a:xfrm>
            <a:off x="1989650" y="2485875"/>
            <a:ext cx="1353600" cy="17700"/>
          </a:xfrm>
          <a:prstGeom prst="straightConnector1">
            <a:avLst/>
          </a:prstGeom>
          <a:noFill/>
          <a:ln w="28575" cap="flat">
            <a:solidFill>
              <a:srgbClr val="FF0000"/>
            </a:solidFill>
            <a:prstDash val="solid"/>
            <a:round/>
            <a:headEnd type="none" w="lg" len="lg"/>
            <a:tailEnd type="none" w="lg" len="lg"/>
          </a:ln>
        </p:spPr>
      </p:cxnSp>
      <p:cxnSp>
        <p:nvCxnSpPr>
          <p:cNvPr id="1699" name="Shape 1699"/>
          <p:cNvCxnSpPr/>
          <p:nvPr/>
        </p:nvCxnSpPr>
        <p:spPr>
          <a:xfrm>
            <a:off x="3343250" y="2503575"/>
            <a:ext cx="18000" cy="932099"/>
          </a:xfrm>
          <a:prstGeom prst="straightConnector1">
            <a:avLst/>
          </a:prstGeom>
          <a:noFill/>
          <a:ln w="28575" cap="flat">
            <a:solidFill>
              <a:srgbClr val="FF0000"/>
            </a:solidFill>
            <a:prstDash val="solid"/>
            <a:round/>
            <a:headEnd type="none" w="lg" len="lg"/>
            <a:tailEnd type="none" w="lg" len="lg"/>
          </a:ln>
        </p:spPr>
      </p:cxnSp>
      <p:sp>
        <p:nvSpPr>
          <p:cNvPr id="1700" name="Shape 1700"/>
          <p:cNvSpPr txBox="1"/>
          <p:nvPr/>
        </p:nvSpPr>
        <p:spPr>
          <a:xfrm>
            <a:off x="6527175" y="2363225"/>
            <a:ext cx="1563299" cy="587400"/>
          </a:xfrm>
          <a:prstGeom prst="rect">
            <a:avLst/>
          </a:prstGeom>
          <a:noFill/>
          <a:ln w="19050" cap="flat">
            <a:solidFill>
              <a:srgbClr val="434343"/>
            </a:solidFill>
            <a:prstDash val="solid"/>
            <a:round/>
            <a:headEnd type="none" w="med" len="med"/>
            <a:tailEnd type="none" w="med" len="med"/>
          </a:ln>
        </p:spPr>
        <p:txBody>
          <a:bodyPr lIns="91425" tIns="91425" rIns="91425" bIns="91425" anchor="t" anchorCtr="0">
            <a:noAutofit/>
          </a:bodyPr>
          <a:lstStyle/>
          <a:p>
            <a:pPr algn="ctr">
              <a:spcBef>
                <a:spcPts val="0"/>
              </a:spcBef>
              <a:buNone/>
            </a:pPr>
            <a:r>
              <a:rPr lang="en" sz="2400"/>
              <a:t>β = 1.1</a:t>
            </a:r>
          </a:p>
        </p:txBody>
      </p:sp>
      <p:sp>
        <p:nvSpPr>
          <p:cNvPr id="1701" name="Shape 1701"/>
          <p:cNvSpPr txBox="1"/>
          <p:nvPr/>
        </p:nvSpPr>
        <p:spPr>
          <a:xfrm>
            <a:off x="5868825" y="1117887"/>
            <a:ext cx="2879999" cy="3496200"/>
          </a:xfrm>
          <a:prstGeom prst="rect">
            <a:avLst/>
          </a:prstGeom>
          <a:noFill/>
          <a:ln>
            <a:noFill/>
          </a:ln>
        </p:spPr>
        <p:txBody>
          <a:bodyPr lIns="91425" tIns="91425" rIns="91425" bIns="91425" anchor="t" anchorCtr="0">
            <a:noAutofit/>
          </a:bodyPr>
          <a:lstStyle/>
          <a:p>
            <a:pPr algn="ctr" rtl="0">
              <a:spcBef>
                <a:spcPts val="0"/>
              </a:spcBef>
              <a:buNone/>
            </a:pPr>
            <a:r>
              <a:rPr lang="en" sz="1800" b="1"/>
              <a:t>Equilibrium Temperature and Required Surface Finish</a:t>
            </a:r>
          </a:p>
          <a:p>
            <a:pPr algn="ctr" rtl="0">
              <a:spcBef>
                <a:spcPts val="0"/>
              </a:spcBef>
              <a:buNone/>
            </a:pPr>
            <a:endParaRPr sz="1600"/>
          </a:p>
          <a:p>
            <a:pPr algn="ctr" rtl="0">
              <a:spcBef>
                <a:spcPts val="0"/>
              </a:spcBef>
              <a:buNone/>
            </a:pPr>
            <a:endParaRPr sz="1600"/>
          </a:p>
          <a:p>
            <a:pPr algn="ctr" rtl="0">
              <a:spcBef>
                <a:spcPts val="0"/>
              </a:spcBef>
              <a:buNone/>
            </a:pPr>
            <a:endParaRPr sz="1600"/>
          </a:p>
          <a:p>
            <a:pPr algn="ctr" rtl="0">
              <a:spcBef>
                <a:spcPts val="0"/>
              </a:spcBef>
              <a:buNone/>
            </a:pPr>
            <a:endParaRPr sz="1600"/>
          </a:p>
          <a:p>
            <a:pPr algn="ctr" rtl="0">
              <a:spcBef>
                <a:spcPts val="0"/>
              </a:spcBef>
              <a:buNone/>
            </a:pPr>
            <a:endParaRPr sz="1600"/>
          </a:p>
          <a:p>
            <a:pPr algn="ctr">
              <a:spcBef>
                <a:spcPts val="0"/>
              </a:spcBef>
              <a:buNone/>
            </a:pPr>
            <a:r>
              <a:rPr lang="en" sz="1600"/>
              <a:t>The ratio of absorption versus emittance must be 1.1 for the surface of the CubeSat in order to keep an equilibrium temperature of 25℃.</a:t>
            </a:r>
          </a:p>
        </p:txBody>
      </p:sp>
    </p:spTree>
  </p:cSld>
  <p:clrMapOvr>
    <a:masterClrMapping/>
  </p:clrMapOvr>
  <p:transition spd="slow">
    <p:cut/>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1705"/>
        <p:cNvGrpSpPr/>
        <p:nvPr/>
      </p:nvGrpSpPr>
      <p:grpSpPr>
        <a:xfrm>
          <a:off x="0" y="0"/>
          <a:ext cx="0" cy="0"/>
          <a:chOff x="0" y="0"/>
          <a:chExt cx="0" cy="0"/>
        </a:xfrm>
      </p:grpSpPr>
      <p:sp>
        <p:nvSpPr>
          <p:cNvPr id="1706" name="Shape 1706"/>
          <p:cNvSpPr txBox="1">
            <a:spLocks noGrp="1"/>
          </p:cNvSpPr>
          <p:nvPr>
            <p:ph type="title"/>
          </p:nvPr>
        </p:nvSpPr>
        <p:spPr>
          <a:xfrm>
            <a:off x="457200" y="205975"/>
            <a:ext cx="8229600" cy="625499"/>
          </a:xfrm>
          <a:prstGeom prst="rect">
            <a:avLst/>
          </a:prstGeom>
        </p:spPr>
        <p:txBody>
          <a:bodyPr lIns="91425" tIns="91425" rIns="91425" bIns="91425" anchor="b" anchorCtr="0">
            <a:noAutofit/>
          </a:bodyPr>
          <a:lstStyle/>
          <a:p>
            <a:pPr>
              <a:spcBef>
                <a:spcPts val="0"/>
              </a:spcBef>
              <a:buNone/>
            </a:pPr>
            <a:r>
              <a:rPr lang="en" sz="3000"/>
              <a:t>Haley- Engineering Methodology</a:t>
            </a:r>
          </a:p>
        </p:txBody>
      </p:sp>
      <p:sp>
        <p:nvSpPr>
          <p:cNvPr id="1707" name="Shape 1707"/>
          <p:cNvSpPr txBox="1">
            <a:spLocks noGrp="1"/>
          </p:cNvSpPr>
          <p:nvPr>
            <p:ph type="body" idx="1"/>
          </p:nvPr>
        </p:nvSpPr>
        <p:spPr>
          <a:xfrm>
            <a:off x="457200" y="831475"/>
            <a:ext cx="3302400" cy="4094399"/>
          </a:xfrm>
          <a:prstGeom prst="rect">
            <a:avLst/>
          </a:prstGeom>
        </p:spPr>
        <p:txBody>
          <a:bodyPr lIns="91425" tIns="91425" rIns="91425" bIns="91425" anchor="t" anchorCtr="0">
            <a:noAutofit/>
          </a:bodyPr>
          <a:lstStyle/>
          <a:p>
            <a:pPr rtl="0">
              <a:spcBef>
                <a:spcPts val="0"/>
              </a:spcBef>
              <a:buNone/>
            </a:pPr>
            <a:r>
              <a:rPr lang="en" sz="2400"/>
              <a:t>Solar Cell Selection</a:t>
            </a:r>
          </a:p>
          <a:p>
            <a:pPr rtl="0">
              <a:spcBef>
                <a:spcPts val="0"/>
              </a:spcBef>
              <a:buNone/>
            </a:pPr>
            <a:endParaRPr sz="600"/>
          </a:p>
          <a:p>
            <a:pPr marL="457200" lvl="0" indent="-342900" rtl="0">
              <a:lnSpc>
                <a:spcPct val="100000"/>
              </a:lnSpc>
              <a:spcBef>
                <a:spcPts val="0"/>
              </a:spcBef>
              <a:buClr>
                <a:srgbClr val="000000"/>
              </a:buClr>
              <a:buSzPct val="100000"/>
              <a:buFont typeface="Arial"/>
              <a:buChar char="●"/>
            </a:pPr>
            <a:r>
              <a:rPr lang="en" sz="1800"/>
              <a:t>Based on the </a:t>
            </a:r>
            <a:r>
              <a:rPr lang="en" sz="1800">
                <a:solidFill>
                  <a:schemeClr val="dk1"/>
                </a:solidFill>
              </a:rPr>
              <a:t>β found for the required temperature</a:t>
            </a:r>
          </a:p>
          <a:p>
            <a:pPr lvl="0" rtl="0">
              <a:lnSpc>
                <a:spcPct val="100000"/>
              </a:lnSpc>
              <a:spcBef>
                <a:spcPts val="0"/>
              </a:spcBef>
              <a:buNone/>
            </a:pPr>
            <a:endParaRPr sz="600">
              <a:solidFill>
                <a:schemeClr val="dk1"/>
              </a:solidFill>
            </a:endParaRPr>
          </a:p>
          <a:p>
            <a:pPr marL="457200" lvl="0" indent="-342900" rtl="0">
              <a:lnSpc>
                <a:spcPct val="100000"/>
              </a:lnSpc>
              <a:spcBef>
                <a:spcPts val="0"/>
              </a:spcBef>
              <a:buClr>
                <a:schemeClr val="dk1"/>
              </a:buClr>
              <a:buSzPct val="100000"/>
              <a:buFont typeface="Arial"/>
              <a:buChar char="●"/>
            </a:pPr>
            <a:r>
              <a:rPr lang="en" sz="1800">
                <a:solidFill>
                  <a:schemeClr val="dk1"/>
                </a:solidFill>
              </a:rPr>
              <a:t>Compared multiple solar cell options</a:t>
            </a:r>
          </a:p>
          <a:p>
            <a:pPr lvl="0" rtl="0">
              <a:lnSpc>
                <a:spcPct val="100000"/>
              </a:lnSpc>
              <a:spcBef>
                <a:spcPts val="0"/>
              </a:spcBef>
              <a:buNone/>
            </a:pPr>
            <a:endParaRPr sz="600">
              <a:solidFill>
                <a:schemeClr val="dk1"/>
              </a:solidFill>
            </a:endParaRPr>
          </a:p>
          <a:p>
            <a:pPr marL="457200" lvl="0" indent="-342900" rtl="0">
              <a:spcBef>
                <a:spcPts val="0"/>
              </a:spcBef>
              <a:buClr>
                <a:schemeClr val="dk1"/>
              </a:buClr>
              <a:buSzPct val="100000"/>
              <a:buFont typeface="Arial"/>
              <a:buChar char="●"/>
            </a:pPr>
            <a:r>
              <a:rPr lang="en" sz="1800">
                <a:solidFill>
                  <a:schemeClr val="dk1"/>
                </a:solidFill>
              </a:rPr>
              <a:t>Based on the table, a Silicon cell with 3mm glass was chosen </a:t>
            </a:r>
          </a:p>
          <a:p>
            <a:pPr lvl="0" rtl="0">
              <a:spcBef>
                <a:spcPts val="0"/>
              </a:spcBef>
              <a:buNone/>
            </a:pPr>
            <a:endParaRPr sz="600">
              <a:solidFill>
                <a:schemeClr val="dk1"/>
              </a:solidFill>
            </a:endParaRPr>
          </a:p>
          <a:p>
            <a:pPr marL="457200" lvl="0" indent="-342900">
              <a:spcBef>
                <a:spcPts val="0"/>
              </a:spcBef>
              <a:buClr>
                <a:schemeClr val="dk1"/>
              </a:buClr>
              <a:buSzPct val="100000"/>
              <a:buFont typeface="Arial"/>
              <a:buChar char="●"/>
            </a:pPr>
            <a:r>
              <a:rPr lang="en" sz="1800">
                <a:solidFill>
                  <a:schemeClr val="dk1"/>
                </a:solidFill>
              </a:rPr>
              <a:t> β (Si w/ glass) = 1.1</a:t>
            </a:r>
          </a:p>
        </p:txBody>
      </p:sp>
      <p:pic>
        <p:nvPicPr>
          <p:cNvPr id="1708" name="Shape 1708"/>
          <p:cNvPicPr preferRelativeResize="0"/>
          <p:nvPr/>
        </p:nvPicPr>
        <p:blipFill>
          <a:blip r:embed="rId3">
            <a:alphaModFix/>
          </a:blip>
          <a:stretch>
            <a:fillRect/>
          </a:stretch>
        </p:blipFill>
        <p:spPr>
          <a:xfrm>
            <a:off x="3856500" y="931851"/>
            <a:ext cx="4975839" cy="3893650"/>
          </a:xfrm>
          <a:prstGeom prst="rect">
            <a:avLst/>
          </a:prstGeom>
          <a:noFill/>
          <a:ln w="19050" cap="flat">
            <a:solidFill>
              <a:srgbClr val="434343"/>
            </a:solidFill>
            <a:prstDash val="solid"/>
            <a:round/>
            <a:headEnd type="none" w="med" len="med"/>
            <a:tailEnd type="none" w="med" len="med"/>
          </a:ln>
        </p:spPr>
      </p:pic>
      <p:sp>
        <p:nvSpPr>
          <p:cNvPr id="1709" name="Shape 1709"/>
          <p:cNvSpPr/>
          <p:nvPr/>
        </p:nvSpPr>
        <p:spPr>
          <a:xfrm>
            <a:off x="4677600" y="2320200"/>
            <a:ext cx="3213299" cy="161400"/>
          </a:xfrm>
          <a:prstGeom prst="rect">
            <a:avLst/>
          </a:prstGeom>
          <a:noFill/>
          <a:ln w="19050" cap="flat">
            <a:solidFill>
              <a:srgbClr val="FF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Tree>
  </p:cSld>
  <p:clrMapOvr>
    <a:masterClrMapping/>
  </p:clrMapOvr>
  <p:transition spd="slow">
    <p:cut/>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Shape 138"/>
          <p:cNvSpPr txBox="1"/>
          <p:nvPr/>
        </p:nvSpPr>
        <p:spPr>
          <a:xfrm>
            <a:off x="0" y="4673475"/>
            <a:ext cx="9144000" cy="409199"/>
          </a:xfrm>
          <a:prstGeom prst="rect">
            <a:avLst/>
          </a:prstGeom>
          <a:noFill/>
          <a:ln>
            <a:noFill/>
          </a:ln>
        </p:spPr>
        <p:txBody>
          <a:bodyPr lIns="91425" tIns="91425" rIns="91425" bIns="91425" anchor="t" anchorCtr="0">
            <a:noAutofit/>
          </a:bodyPr>
          <a:lstStyle/>
          <a:p>
            <a:pPr lvl="0" algn="ctr" rtl="0">
              <a:spcBef>
                <a:spcPts val="0"/>
              </a:spcBef>
              <a:buNone/>
            </a:pPr>
            <a:r>
              <a:rPr lang="en"/>
              <a:t>Overview | Approach | </a:t>
            </a:r>
            <a:r>
              <a:rPr lang="en">
                <a:solidFill>
                  <a:srgbClr val="9900FF"/>
                </a:solidFill>
              </a:rPr>
              <a:t>Project Plan</a:t>
            </a:r>
            <a:r>
              <a:rPr lang="en"/>
              <a:t> | Design Walkthrough | FMEA and Safety | Standards | Conclusions</a:t>
            </a:r>
          </a:p>
        </p:txBody>
      </p:sp>
      <p:sp>
        <p:nvSpPr>
          <p:cNvPr id="139" name="Shape 139"/>
          <p:cNvSpPr txBox="1">
            <a:spLocks noGrp="1"/>
          </p:cNvSpPr>
          <p:nvPr>
            <p:ph type="title"/>
          </p:nvPr>
        </p:nvSpPr>
        <p:spPr>
          <a:xfrm>
            <a:off x="457200" y="294975"/>
            <a:ext cx="4005899" cy="472499"/>
          </a:xfrm>
          <a:prstGeom prst="rect">
            <a:avLst/>
          </a:prstGeom>
        </p:spPr>
        <p:txBody>
          <a:bodyPr lIns="91425" tIns="91425" rIns="91425" bIns="91425" anchor="b" anchorCtr="0">
            <a:noAutofit/>
          </a:bodyPr>
          <a:lstStyle/>
          <a:p>
            <a:pPr>
              <a:spcBef>
                <a:spcPts val="0"/>
              </a:spcBef>
              <a:buNone/>
            </a:pPr>
            <a:r>
              <a:rPr lang="en" sz="3000"/>
              <a:t>Project Budget | Full</a:t>
            </a:r>
          </a:p>
        </p:txBody>
      </p:sp>
      <p:graphicFrame>
        <p:nvGraphicFramePr>
          <p:cNvPr id="140" name="Shape 140"/>
          <p:cNvGraphicFramePr/>
          <p:nvPr/>
        </p:nvGraphicFramePr>
        <p:xfrm>
          <a:off x="457200" y="955612"/>
          <a:ext cx="3000000" cy="3000000"/>
        </p:xfrm>
        <a:graphic>
          <a:graphicData uri="http://schemas.openxmlformats.org/drawingml/2006/table">
            <a:tbl>
              <a:tblPr>
                <a:noFill/>
                <a:tableStyleId>{D9A6FD2F-A22C-4874-8CAA-8FDB8984036D}</a:tableStyleId>
              </a:tblPr>
              <a:tblGrid>
                <a:gridCol w="2292500"/>
                <a:gridCol w="2292500"/>
                <a:gridCol w="1257950"/>
              </a:tblGrid>
              <a:tr h="338350">
                <a:tc>
                  <a:txBody>
                    <a:bodyPr/>
                    <a:lstStyle/>
                    <a:p>
                      <a:pPr algn="ctr">
                        <a:spcBef>
                          <a:spcPts val="0"/>
                        </a:spcBef>
                        <a:buNone/>
                      </a:pPr>
                      <a:r>
                        <a:rPr lang="en" sz="1200" b="1"/>
                        <a:t>Subsystem</a:t>
                      </a:r>
                    </a:p>
                  </a:txBody>
                  <a:tcPr marL="91425" marR="91425" marT="91425" marB="91425"/>
                </a:tc>
                <a:tc>
                  <a:txBody>
                    <a:bodyPr/>
                    <a:lstStyle/>
                    <a:p>
                      <a:pPr algn="ctr">
                        <a:spcBef>
                          <a:spcPts val="0"/>
                        </a:spcBef>
                        <a:buNone/>
                      </a:pPr>
                      <a:r>
                        <a:rPr lang="en" sz="1200" b="1"/>
                        <a:t>Equipment</a:t>
                      </a:r>
                    </a:p>
                  </a:txBody>
                  <a:tcPr marL="91425" marR="91425" marT="91425" marB="91425"/>
                </a:tc>
                <a:tc>
                  <a:txBody>
                    <a:bodyPr/>
                    <a:lstStyle/>
                    <a:p>
                      <a:pPr algn="ctr">
                        <a:spcBef>
                          <a:spcPts val="0"/>
                        </a:spcBef>
                        <a:buNone/>
                      </a:pPr>
                      <a:r>
                        <a:rPr lang="en" sz="1200" b="1"/>
                        <a:t>Cost</a:t>
                      </a:r>
                    </a:p>
                  </a:txBody>
                  <a:tcPr marL="91425" marR="91425" marT="91425" marB="91425"/>
                </a:tc>
              </a:tr>
              <a:tr h="805275">
                <a:tc>
                  <a:txBody>
                    <a:bodyPr/>
                    <a:lstStyle/>
                    <a:p>
                      <a:pPr algn="ctr">
                        <a:spcBef>
                          <a:spcPts val="0"/>
                        </a:spcBef>
                        <a:buNone/>
                      </a:pPr>
                      <a:r>
                        <a:rPr lang="en" sz="1100"/>
                        <a:t>Navigation/ Communication</a:t>
                      </a:r>
                    </a:p>
                  </a:txBody>
                  <a:tcPr marL="91425" marR="91425" marT="91425" marB="91425" anchor="ctr"/>
                </a:tc>
                <a:tc>
                  <a:txBody>
                    <a:bodyPr/>
                    <a:lstStyle/>
                    <a:p>
                      <a:pPr algn="ctr">
                        <a:spcBef>
                          <a:spcPts val="0"/>
                        </a:spcBef>
                        <a:buNone/>
                      </a:pPr>
                      <a:r>
                        <a:rPr lang="en" sz="1100"/>
                        <a:t>S-Band Transceiver, S-Band Patch Antenna</a:t>
                      </a:r>
                    </a:p>
                  </a:txBody>
                  <a:tcPr marL="91425" marR="91425" marT="91425" marB="91425" anchor="ctr"/>
                </a:tc>
                <a:tc>
                  <a:txBody>
                    <a:bodyPr/>
                    <a:lstStyle/>
                    <a:p>
                      <a:pPr algn="ctr">
                        <a:spcBef>
                          <a:spcPts val="0"/>
                        </a:spcBef>
                        <a:buNone/>
                      </a:pPr>
                      <a:r>
                        <a:rPr lang="en" sz="1100"/>
                        <a:t>$21,000</a:t>
                      </a:r>
                    </a:p>
                  </a:txBody>
                  <a:tcPr marL="91425" marR="91425" marT="91425" marB="91425" anchor="ctr"/>
                </a:tc>
              </a:tr>
              <a:tr h="338350">
                <a:tc>
                  <a:txBody>
                    <a:bodyPr/>
                    <a:lstStyle/>
                    <a:p>
                      <a:pPr algn="ctr">
                        <a:spcBef>
                          <a:spcPts val="0"/>
                        </a:spcBef>
                        <a:buNone/>
                      </a:pPr>
                      <a:r>
                        <a:rPr lang="en" sz="1100"/>
                        <a:t>Propulsion</a:t>
                      </a:r>
                    </a:p>
                  </a:txBody>
                  <a:tcPr marL="91425" marR="91425" marT="91425" marB="91425"/>
                </a:tc>
                <a:tc>
                  <a:txBody>
                    <a:bodyPr/>
                    <a:lstStyle/>
                    <a:p>
                      <a:pPr algn="ctr">
                        <a:spcBef>
                          <a:spcPts val="0"/>
                        </a:spcBef>
                        <a:buNone/>
                      </a:pPr>
                      <a:r>
                        <a:rPr lang="en" sz="1100"/>
                        <a:t>CubeSat Ambipolar Thruster</a:t>
                      </a:r>
                    </a:p>
                  </a:txBody>
                  <a:tcPr marL="91425" marR="91425" marT="91425" marB="91425"/>
                </a:tc>
                <a:tc>
                  <a:txBody>
                    <a:bodyPr/>
                    <a:lstStyle/>
                    <a:p>
                      <a:pPr algn="ctr">
                        <a:spcBef>
                          <a:spcPts val="0"/>
                        </a:spcBef>
                        <a:buNone/>
                      </a:pPr>
                      <a:r>
                        <a:rPr lang="en" sz="1100"/>
                        <a:t>$30,000</a:t>
                      </a:r>
                    </a:p>
                  </a:txBody>
                  <a:tcPr marL="91425" marR="91425" marT="91425" marB="91425"/>
                </a:tc>
              </a:tr>
              <a:tr h="338350">
                <a:tc>
                  <a:txBody>
                    <a:bodyPr/>
                    <a:lstStyle/>
                    <a:p>
                      <a:pPr algn="ctr">
                        <a:spcBef>
                          <a:spcPts val="0"/>
                        </a:spcBef>
                        <a:buNone/>
                      </a:pPr>
                      <a:r>
                        <a:rPr lang="en" sz="1100"/>
                        <a:t>Power</a:t>
                      </a:r>
                    </a:p>
                  </a:txBody>
                  <a:tcPr marL="91425" marR="91425" marT="91425" marB="91425"/>
                </a:tc>
                <a:tc>
                  <a:txBody>
                    <a:bodyPr/>
                    <a:lstStyle/>
                    <a:p>
                      <a:pPr algn="ctr">
                        <a:spcBef>
                          <a:spcPts val="0"/>
                        </a:spcBef>
                        <a:buNone/>
                      </a:pPr>
                      <a:r>
                        <a:rPr lang="en" sz="1100"/>
                        <a:t>Solar Panels, Batteries</a:t>
                      </a:r>
                    </a:p>
                  </a:txBody>
                  <a:tcPr marL="91425" marR="91425" marT="91425" marB="91425"/>
                </a:tc>
                <a:tc>
                  <a:txBody>
                    <a:bodyPr/>
                    <a:lstStyle/>
                    <a:p>
                      <a:pPr algn="ctr" rtl="0">
                        <a:spcBef>
                          <a:spcPts val="0"/>
                        </a:spcBef>
                        <a:buNone/>
                      </a:pPr>
                      <a:r>
                        <a:rPr lang="en" sz="1100"/>
                        <a:t>$55,400</a:t>
                      </a:r>
                    </a:p>
                  </a:txBody>
                  <a:tcPr marL="91425" marR="91425" marT="91425" marB="91425"/>
                </a:tc>
              </a:tr>
              <a:tr h="338350">
                <a:tc>
                  <a:txBody>
                    <a:bodyPr/>
                    <a:lstStyle/>
                    <a:p>
                      <a:pPr algn="ctr">
                        <a:spcBef>
                          <a:spcPts val="0"/>
                        </a:spcBef>
                        <a:buNone/>
                      </a:pPr>
                      <a:r>
                        <a:rPr lang="en" sz="1100"/>
                        <a:t>Attitude Determination</a:t>
                      </a:r>
                    </a:p>
                  </a:txBody>
                  <a:tcPr marL="91425" marR="91425" marT="91425" marB="91425"/>
                </a:tc>
                <a:tc>
                  <a:txBody>
                    <a:bodyPr/>
                    <a:lstStyle/>
                    <a:p>
                      <a:pPr algn="ctr">
                        <a:spcBef>
                          <a:spcPts val="0"/>
                        </a:spcBef>
                        <a:buNone/>
                      </a:pPr>
                      <a:r>
                        <a:rPr lang="en" sz="1100"/>
                        <a:t>iADCS-100</a:t>
                      </a:r>
                    </a:p>
                  </a:txBody>
                  <a:tcPr marL="91425" marR="91425" marT="91425" marB="91425"/>
                </a:tc>
                <a:tc>
                  <a:txBody>
                    <a:bodyPr/>
                    <a:lstStyle/>
                    <a:p>
                      <a:pPr algn="ctr">
                        <a:spcBef>
                          <a:spcPts val="0"/>
                        </a:spcBef>
                        <a:buNone/>
                      </a:pPr>
                      <a:r>
                        <a:rPr lang="en" sz="1100"/>
                        <a:t>$40,000</a:t>
                      </a:r>
                    </a:p>
                  </a:txBody>
                  <a:tcPr marL="91425" marR="91425" marT="91425" marB="91425"/>
                </a:tc>
              </a:tr>
              <a:tr h="338350">
                <a:tc>
                  <a:txBody>
                    <a:bodyPr/>
                    <a:lstStyle/>
                    <a:p>
                      <a:pPr algn="ctr" rtl="0">
                        <a:spcBef>
                          <a:spcPts val="0"/>
                        </a:spcBef>
                        <a:buNone/>
                      </a:pPr>
                      <a:r>
                        <a:rPr lang="en" sz="1100"/>
                        <a:t>Detection</a:t>
                      </a:r>
                    </a:p>
                  </a:txBody>
                  <a:tcPr marL="91425" marR="91425" marT="91425" marB="91425"/>
                </a:tc>
                <a:tc>
                  <a:txBody>
                    <a:bodyPr/>
                    <a:lstStyle/>
                    <a:p>
                      <a:pPr algn="ctr" rtl="0">
                        <a:spcBef>
                          <a:spcPts val="0"/>
                        </a:spcBef>
                        <a:buNone/>
                      </a:pPr>
                      <a:r>
                        <a:rPr lang="en" sz="1100"/>
                        <a:t>Photodiodes, Borated Plastic, Lithium Glass, Pulse Processor</a:t>
                      </a:r>
                    </a:p>
                  </a:txBody>
                  <a:tcPr marL="91425" marR="91425" marT="91425" marB="91425"/>
                </a:tc>
                <a:tc>
                  <a:txBody>
                    <a:bodyPr/>
                    <a:lstStyle/>
                    <a:p>
                      <a:pPr algn="ctr" rtl="0">
                        <a:spcBef>
                          <a:spcPts val="0"/>
                        </a:spcBef>
                        <a:buNone/>
                      </a:pPr>
                      <a:r>
                        <a:rPr lang="en" sz="1100"/>
                        <a:t>$2,000</a:t>
                      </a:r>
                    </a:p>
                  </a:txBody>
                  <a:tcPr marL="91425" marR="91425" marT="91425" marB="91425"/>
                </a:tc>
              </a:tr>
              <a:tr h="338350">
                <a:tc>
                  <a:txBody>
                    <a:bodyPr/>
                    <a:lstStyle/>
                    <a:p>
                      <a:pPr algn="ctr" rtl="0">
                        <a:spcBef>
                          <a:spcPts val="0"/>
                        </a:spcBef>
                        <a:buNone/>
                      </a:pPr>
                      <a:r>
                        <a:rPr lang="en" sz="1100"/>
                        <a:t>Thermal </a:t>
                      </a:r>
                    </a:p>
                  </a:txBody>
                  <a:tcPr marL="91425" marR="91425" marT="91425" marB="91425"/>
                </a:tc>
                <a:tc>
                  <a:txBody>
                    <a:bodyPr/>
                    <a:lstStyle/>
                    <a:p>
                      <a:pPr algn="ctr" rtl="0">
                        <a:spcBef>
                          <a:spcPts val="0"/>
                        </a:spcBef>
                        <a:buNone/>
                      </a:pPr>
                      <a:r>
                        <a:rPr lang="en" sz="1100"/>
                        <a:t>MLI, Thermal Conducting Pads</a:t>
                      </a:r>
                    </a:p>
                  </a:txBody>
                  <a:tcPr marL="91425" marR="91425" marT="91425" marB="91425"/>
                </a:tc>
                <a:tc>
                  <a:txBody>
                    <a:bodyPr/>
                    <a:lstStyle/>
                    <a:p>
                      <a:pPr algn="ctr" rtl="0">
                        <a:spcBef>
                          <a:spcPts val="0"/>
                        </a:spcBef>
                        <a:buNone/>
                      </a:pPr>
                      <a:r>
                        <a:rPr lang="en" sz="1100"/>
                        <a:t>$700</a:t>
                      </a:r>
                    </a:p>
                  </a:txBody>
                  <a:tcPr marL="91425" marR="91425" marT="91425" marB="91425"/>
                </a:tc>
              </a:tr>
              <a:tr h="446325">
                <a:tc>
                  <a:txBody>
                    <a:bodyPr/>
                    <a:lstStyle/>
                    <a:p>
                      <a:pPr algn="ctr" rtl="0">
                        <a:spcBef>
                          <a:spcPts val="0"/>
                        </a:spcBef>
                        <a:buNone/>
                      </a:pPr>
                      <a:r>
                        <a:rPr lang="en" sz="1100"/>
                        <a:t>Structural</a:t>
                      </a:r>
                    </a:p>
                  </a:txBody>
                  <a:tcPr marL="91425" marR="91425" marT="91425" marB="91425"/>
                </a:tc>
                <a:tc>
                  <a:txBody>
                    <a:bodyPr/>
                    <a:lstStyle/>
                    <a:p>
                      <a:pPr algn="ctr" rtl="0">
                        <a:spcBef>
                          <a:spcPts val="0"/>
                        </a:spcBef>
                        <a:buNone/>
                      </a:pPr>
                      <a:r>
                        <a:rPr lang="en" sz="1100"/>
                        <a:t>6061-T6 Aluminum (various dimensions)</a:t>
                      </a:r>
                    </a:p>
                  </a:txBody>
                  <a:tcPr marL="91425" marR="91425" marT="91425" marB="91425"/>
                </a:tc>
                <a:tc>
                  <a:txBody>
                    <a:bodyPr/>
                    <a:lstStyle/>
                    <a:p>
                      <a:pPr algn="ctr" rtl="0">
                        <a:spcBef>
                          <a:spcPts val="0"/>
                        </a:spcBef>
                        <a:buNone/>
                      </a:pPr>
                      <a:r>
                        <a:rPr lang="en" sz="1100"/>
                        <a:t>$100</a:t>
                      </a:r>
                    </a:p>
                  </a:txBody>
                  <a:tcPr marL="91425" marR="91425" marT="91425" marB="91425"/>
                </a:tc>
              </a:tr>
            </a:tbl>
          </a:graphicData>
        </a:graphic>
      </p:graphicFrame>
      <p:sp>
        <p:nvSpPr>
          <p:cNvPr id="141" name="Shape 141"/>
          <p:cNvSpPr txBox="1"/>
          <p:nvPr/>
        </p:nvSpPr>
        <p:spPr>
          <a:xfrm>
            <a:off x="6607800" y="955625"/>
            <a:ext cx="2079000" cy="3529799"/>
          </a:xfrm>
          <a:prstGeom prst="rect">
            <a:avLst/>
          </a:prstGeom>
          <a:noFill/>
          <a:ln>
            <a:noFill/>
          </a:ln>
        </p:spPr>
        <p:txBody>
          <a:bodyPr lIns="91425" tIns="91425" rIns="91425" bIns="91425" anchor="t" anchorCtr="0">
            <a:noAutofit/>
          </a:bodyPr>
          <a:lstStyle/>
          <a:p>
            <a:pPr algn="ctr" rtl="0">
              <a:spcBef>
                <a:spcPts val="0"/>
              </a:spcBef>
              <a:buNone/>
            </a:pPr>
            <a:endParaRPr sz="1600" b="1"/>
          </a:p>
          <a:p>
            <a:pPr algn="ctr" rtl="0">
              <a:spcBef>
                <a:spcPts val="0"/>
              </a:spcBef>
              <a:buNone/>
            </a:pPr>
            <a:endParaRPr sz="1600" b="1"/>
          </a:p>
          <a:p>
            <a:pPr algn="ctr" rtl="0">
              <a:spcBef>
                <a:spcPts val="0"/>
              </a:spcBef>
              <a:buNone/>
            </a:pPr>
            <a:r>
              <a:rPr lang="en" sz="1600" b="1"/>
              <a:t>Total CubeSat Materials Cost:</a:t>
            </a:r>
          </a:p>
          <a:p>
            <a:pPr algn="ctr" rtl="0">
              <a:spcBef>
                <a:spcPts val="0"/>
              </a:spcBef>
              <a:buNone/>
            </a:pPr>
            <a:endParaRPr sz="1600" b="1"/>
          </a:p>
          <a:p>
            <a:pPr algn="ctr" rtl="0">
              <a:spcBef>
                <a:spcPts val="0"/>
              </a:spcBef>
              <a:buNone/>
            </a:pPr>
            <a:r>
              <a:rPr lang="en" sz="1600"/>
              <a:t>$149,200</a:t>
            </a:r>
          </a:p>
          <a:p>
            <a:pPr algn="ctr" rtl="0">
              <a:spcBef>
                <a:spcPts val="0"/>
              </a:spcBef>
              <a:buNone/>
            </a:pPr>
            <a:endParaRPr b="1"/>
          </a:p>
          <a:p>
            <a:pPr algn="l" rtl="0">
              <a:spcBef>
                <a:spcPts val="0"/>
              </a:spcBef>
              <a:buNone/>
            </a:pPr>
            <a:endParaRPr b="1"/>
          </a:p>
          <a:p>
            <a:pPr algn="ctr" rtl="0">
              <a:spcBef>
                <a:spcPts val="0"/>
              </a:spcBef>
              <a:buNone/>
            </a:pPr>
            <a:r>
              <a:rPr lang="en" sz="1600" b="1"/>
              <a:t>Compared to Large Satellite Cost:</a:t>
            </a:r>
          </a:p>
          <a:p>
            <a:pPr algn="ctr" rtl="0">
              <a:spcBef>
                <a:spcPts val="0"/>
              </a:spcBef>
              <a:buNone/>
            </a:pPr>
            <a:endParaRPr sz="1600" b="1"/>
          </a:p>
          <a:p>
            <a:pPr algn="ctr">
              <a:spcBef>
                <a:spcPts val="0"/>
              </a:spcBef>
              <a:buNone/>
            </a:pPr>
            <a:r>
              <a:rPr lang="en" sz="1600"/>
              <a:t>$250 million</a:t>
            </a:r>
          </a:p>
        </p:txBody>
      </p:sp>
      <p:sp>
        <p:nvSpPr>
          <p:cNvPr id="142" name="Shape 142"/>
          <p:cNvSpPr txBox="1"/>
          <p:nvPr/>
        </p:nvSpPr>
        <p:spPr>
          <a:xfrm>
            <a:off x="7604450" y="164850"/>
            <a:ext cx="1337400" cy="409199"/>
          </a:xfrm>
          <a:prstGeom prst="rect">
            <a:avLst/>
          </a:prstGeom>
          <a:noFill/>
          <a:ln>
            <a:noFill/>
          </a:ln>
        </p:spPr>
        <p:txBody>
          <a:bodyPr lIns="91425" tIns="91425" rIns="91425" bIns="91425" anchor="t" anchorCtr="0">
            <a:noAutofit/>
          </a:bodyPr>
          <a:lstStyle/>
          <a:p>
            <a:pPr>
              <a:spcBef>
                <a:spcPts val="0"/>
              </a:spcBef>
              <a:buNone/>
            </a:pPr>
            <a:r>
              <a:rPr lang="en"/>
              <a:t>Haley Rorvick</a:t>
            </a:r>
          </a:p>
        </p:txBody>
      </p:sp>
    </p:spTree>
  </p:cSld>
  <p:clrMapOvr>
    <a:masterClrMapping/>
  </p:clrMapOvr>
  <p:transition spd="slow">
    <p:cut/>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1713"/>
        <p:cNvGrpSpPr/>
        <p:nvPr/>
      </p:nvGrpSpPr>
      <p:grpSpPr>
        <a:xfrm>
          <a:off x="0" y="0"/>
          <a:ext cx="0" cy="0"/>
          <a:chOff x="0" y="0"/>
          <a:chExt cx="0" cy="0"/>
        </a:xfrm>
      </p:grpSpPr>
      <p:sp>
        <p:nvSpPr>
          <p:cNvPr id="1714" name="Shape 1714"/>
          <p:cNvSpPr txBox="1">
            <a:spLocks noGrp="1"/>
          </p:cNvSpPr>
          <p:nvPr>
            <p:ph type="title"/>
          </p:nvPr>
        </p:nvSpPr>
        <p:spPr>
          <a:xfrm>
            <a:off x="457200" y="205978"/>
            <a:ext cx="8229600" cy="857400"/>
          </a:xfrm>
          <a:prstGeom prst="rect">
            <a:avLst/>
          </a:prstGeom>
        </p:spPr>
        <p:txBody>
          <a:bodyPr lIns="91425" tIns="91425" rIns="91425" bIns="91425" anchor="b" anchorCtr="0">
            <a:noAutofit/>
          </a:bodyPr>
          <a:lstStyle/>
          <a:p>
            <a:pPr>
              <a:spcBef>
                <a:spcPts val="0"/>
              </a:spcBef>
              <a:buNone/>
            </a:pPr>
            <a:r>
              <a:rPr lang="en" sz="3000"/>
              <a:t>Haley- Engineering Methodology</a:t>
            </a:r>
          </a:p>
        </p:txBody>
      </p:sp>
      <p:sp>
        <p:nvSpPr>
          <p:cNvPr id="1715" name="Shape 1715"/>
          <p:cNvSpPr txBox="1">
            <a:spLocks noGrp="1"/>
          </p:cNvSpPr>
          <p:nvPr>
            <p:ph type="body" idx="1"/>
          </p:nvPr>
        </p:nvSpPr>
        <p:spPr>
          <a:xfrm>
            <a:off x="457200" y="1200150"/>
            <a:ext cx="4067999" cy="3725699"/>
          </a:xfrm>
          <a:prstGeom prst="rect">
            <a:avLst/>
          </a:prstGeom>
          <a:noFill/>
          <a:ln w="19050" cap="flat">
            <a:solidFill>
              <a:srgbClr val="666666"/>
            </a:solidFill>
            <a:prstDash val="solid"/>
            <a:round/>
            <a:headEnd type="none" w="med" len="med"/>
            <a:tailEnd type="none" w="med" len="med"/>
          </a:ln>
        </p:spPr>
        <p:txBody>
          <a:bodyPr lIns="91425" tIns="91425" rIns="91425" bIns="91425" anchor="t" anchorCtr="0">
            <a:noAutofit/>
          </a:bodyPr>
          <a:lstStyle/>
          <a:p>
            <a:pPr lvl="0" algn="ctr" rtl="0">
              <a:spcBef>
                <a:spcPts val="0"/>
              </a:spcBef>
              <a:buNone/>
            </a:pPr>
            <a:r>
              <a:rPr lang="en" sz="1800" b="1">
                <a:solidFill>
                  <a:schemeClr val="dk1"/>
                </a:solidFill>
              </a:rPr>
              <a:t>Temperature in Full Sun </a:t>
            </a:r>
          </a:p>
          <a:p>
            <a:pPr lvl="0" algn="ctr" rtl="0">
              <a:spcBef>
                <a:spcPts val="0"/>
              </a:spcBef>
              <a:buNone/>
            </a:pPr>
            <a:r>
              <a:rPr lang="en" sz="1800" b="1">
                <a:solidFill>
                  <a:schemeClr val="dk1"/>
                </a:solidFill>
              </a:rPr>
              <a:t>with Solar Cells </a:t>
            </a:r>
          </a:p>
          <a:p>
            <a:pPr lvl="0" algn="ctr" rtl="0">
              <a:spcBef>
                <a:spcPts val="0"/>
              </a:spcBef>
              <a:buNone/>
            </a:pPr>
            <a:endParaRPr sz="1800">
              <a:solidFill>
                <a:schemeClr val="dk1"/>
              </a:solidFill>
            </a:endParaRPr>
          </a:p>
          <a:p>
            <a:pPr lvl="0" algn="ctr" rtl="0">
              <a:spcBef>
                <a:spcPts val="0"/>
              </a:spcBef>
              <a:buNone/>
            </a:pPr>
            <a:endParaRPr sz="1800">
              <a:solidFill>
                <a:schemeClr val="dk1"/>
              </a:solidFill>
            </a:endParaRPr>
          </a:p>
          <a:p>
            <a:pPr lvl="0" algn="ctr" rtl="0">
              <a:spcBef>
                <a:spcPts val="0"/>
              </a:spcBef>
              <a:buNone/>
            </a:pPr>
            <a:endParaRPr sz="1800" b="1">
              <a:solidFill>
                <a:schemeClr val="dk1"/>
              </a:solidFill>
            </a:endParaRPr>
          </a:p>
          <a:p>
            <a:pPr lvl="0" algn="ctr" rtl="0">
              <a:spcBef>
                <a:spcPts val="0"/>
              </a:spcBef>
              <a:buNone/>
            </a:pPr>
            <a:endParaRPr sz="1800" b="1">
              <a:solidFill>
                <a:schemeClr val="dk1"/>
              </a:solidFill>
            </a:endParaRPr>
          </a:p>
          <a:p>
            <a:pPr lvl="0" algn="ctr" rtl="0">
              <a:spcBef>
                <a:spcPts val="0"/>
              </a:spcBef>
              <a:buNone/>
            </a:pPr>
            <a:endParaRPr sz="1800" b="1">
              <a:solidFill>
                <a:schemeClr val="dk1"/>
              </a:solidFill>
            </a:endParaRPr>
          </a:p>
          <a:p>
            <a:pPr lvl="0" algn="ctr" rtl="0">
              <a:spcBef>
                <a:spcPts val="0"/>
              </a:spcBef>
              <a:buNone/>
            </a:pPr>
            <a:r>
              <a:rPr lang="en" sz="1800" b="1">
                <a:solidFill>
                  <a:schemeClr val="dk1"/>
                </a:solidFill>
              </a:rPr>
              <a:t>T ~ 20℃</a:t>
            </a:r>
          </a:p>
        </p:txBody>
      </p:sp>
      <p:pic>
        <p:nvPicPr>
          <p:cNvPr id="1716" name="Shape 1716"/>
          <p:cNvPicPr preferRelativeResize="0"/>
          <p:nvPr/>
        </p:nvPicPr>
        <p:blipFill>
          <a:blip r:embed="rId3">
            <a:alphaModFix/>
          </a:blip>
          <a:stretch>
            <a:fillRect/>
          </a:stretch>
        </p:blipFill>
        <p:spPr>
          <a:xfrm>
            <a:off x="866812" y="2397575"/>
            <a:ext cx="3248775" cy="983575"/>
          </a:xfrm>
          <a:prstGeom prst="rect">
            <a:avLst/>
          </a:prstGeom>
          <a:noFill/>
          <a:ln w="19050" cap="flat">
            <a:solidFill>
              <a:srgbClr val="434343"/>
            </a:solidFill>
            <a:prstDash val="solid"/>
            <a:round/>
            <a:headEnd type="none" w="med" len="med"/>
            <a:tailEnd type="none" w="med" len="med"/>
          </a:ln>
        </p:spPr>
      </p:pic>
      <p:sp>
        <p:nvSpPr>
          <p:cNvPr id="1717" name="Shape 1717"/>
          <p:cNvSpPr txBox="1"/>
          <p:nvPr/>
        </p:nvSpPr>
        <p:spPr>
          <a:xfrm>
            <a:off x="4836375" y="1222300"/>
            <a:ext cx="3850499" cy="3725699"/>
          </a:xfrm>
          <a:prstGeom prst="rect">
            <a:avLst/>
          </a:prstGeom>
          <a:noFill/>
          <a:ln>
            <a:noFill/>
          </a:ln>
        </p:spPr>
        <p:txBody>
          <a:bodyPr lIns="91425" tIns="91425" rIns="91425" bIns="91425" anchor="t" anchorCtr="0">
            <a:noAutofit/>
          </a:bodyPr>
          <a:lstStyle/>
          <a:p>
            <a:pPr lvl="0" algn="ctr" rtl="0">
              <a:spcBef>
                <a:spcPts val="0"/>
              </a:spcBef>
              <a:buNone/>
            </a:pPr>
            <a:r>
              <a:rPr lang="en" sz="1800" b="1"/>
              <a:t>Variables</a:t>
            </a:r>
          </a:p>
          <a:p>
            <a:pPr lvl="0" algn="ctr" rtl="0">
              <a:spcBef>
                <a:spcPts val="0"/>
              </a:spcBef>
              <a:buNone/>
            </a:pPr>
            <a:endParaRPr sz="1800" b="1"/>
          </a:p>
          <a:p>
            <a:pPr rtl="0">
              <a:spcBef>
                <a:spcPts val="0"/>
              </a:spcBef>
              <a:buNone/>
            </a:pPr>
            <a:r>
              <a:rPr lang="en" sz="1800" b="1"/>
              <a:t>α</a:t>
            </a:r>
            <a:r>
              <a:rPr lang="en" sz="1800"/>
              <a:t>: absorption of solar cells</a:t>
            </a:r>
          </a:p>
          <a:p>
            <a:pPr rtl="0">
              <a:spcBef>
                <a:spcPts val="0"/>
              </a:spcBef>
              <a:buNone/>
            </a:pPr>
            <a:r>
              <a:rPr lang="en" sz="1800" b="1"/>
              <a:t>Fₚ</a:t>
            </a:r>
            <a:r>
              <a:rPr lang="en" sz="1800"/>
              <a:t>: packing factor of solar array</a:t>
            </a:r>
          </a:p>
          <a:p>
            <a:pPr rtl="0">
              <a:spcBef>
                <a:spcPts val="0"/>
              </a:spcBef>
              <a:buNone/>
            </a:pPr>
            <a:r>
              <a:rPr lang="en" sz="1800" b="1"/>
              <a:t>e</a:t>
            </a:r>
            <a:r>
              <a:rPr lang="en" sz="1800"/>
              <a:t>: solar cell efficiency</a:t>
            </a:r>
          </a:p>
          <a:p>
            <a:pPr rtl="0">
              <a:spcBef>
                <a:spcPts val="0"/>
              </a:spcBef>
              <a:buNone/>
            </a:pPr>
            <a:r>
              <a:rPr lang="en" sz="1800" b="1"/>
              <a:t>Af</a:t>
            </a:r>
            <a:r>
              <a:rPr lang="en" sz="1800"/>
              <a:t>: frontal area of solar array</a:t>
            </a:r>
          </a:p>
          <a:p>
            <a:pPr rtl="0">
              <a:spcBef>
                <a:spcPts val="0"/>
              </a:spcBef>
              <a:buNone/>
            </a:pPr>
            <a:r>
              <a:rPr lang="en" sz="1800" b="1"/>
              <a:t>Ab</a:t>
            </a:r>
            <a:r>
              <a:rPr lang="en" sz="1800"/>
              <a:t>: back area of solar array</a:t>
            </a:r>
          </a:p>
          <a:p>
            <a:pPr rtl="0">
              <a:spcBef>
                <a:spcPts val="0"/>
              </a:spcBef>
              <a:buNone/>
            </a:pPr>
            <a:r>
              <a:rPr lang="en" sz="1800" b="1">
                <a:solidFill>
                  <a:schemeClr val="dk1"/>
                </a:solidFill>
              </a:rPr>
              <a:t>Ap</a:t>
            </a:r>
            <a:r>
              <a:rPr lang="en" sz="1800">
                <a:solidFill>
                  <a:schemeClr val="dk1"/>
                </a:solidFill>
              </a:rPr>
              <a:t>: projected area</a:t>
            </a:r>
          </a:p>
          <a:p>
            <a:pPr rtl="0">
              <a:spcBef>
                <a:spcPts val="0"/>
              </a:spcBef>
              <a:buNone/>
            </a:pPr>
            <a:r>
              <a:rPr lang="en" sz="1800" b="1"/>
              <a:t>S</a:t>
            </a:r>
            <a:r>
              <a:rPr lang="en" sz="1800"/>
              <a:t>: solar constant (1356 W/m^2)</a:t>
            </a:r>
          </a:p>
          <a:p>
            <a:pPr rtl="0">
              <a:spcBef>
                <a:spcPts val="0"/>
              </a:spcBef>
              <a:buNone/>
            </a:pPr>
            <a:r>
              <a:rPr lang="en" sz="1800" b="1">
                <a:solidFill>
                  <a:schemeClr val="dk1"/>
                </a:solidFill>
              </a:rPr>
              <a:t>εf</a:t>
            </a:r>
            <a:r>
              <a:rPr lang="en" sz="1800">
                <a:solidFill>
                  <a:schemeClr val="dk1"/>
                </a:solidFill>
              </a:rPr>
              <a:t>: emissivity of front of solar array</a:t>
            </a:r>
          </a:p>
          <a:p>
            <a:pPr rtl="0">
              <a:spcBef>
                <a:spcPts val="0"/>
              </a:spcBef>
              <a:buNone/>
            </a:pPr>
            <a:r>
              <a:rPr lang="en" sz="1800" b="1"/>
              <a:t>εb</a:t>
            </a:r>
            <a:r>
              <a:rPr lang="en" sz="1800"/>
              <a:t>: emissivity of back of solar array</a:t>
            </a:r>
          </a:p>
          <a:p>
            <a:pPr rtl="0">
              <a:spcBef>
                <a:spcPts val="0"/>
              </a:spcBef>
              <a:buNone/>
            </a:pPr>
            <a:endParaRPr sz="1800"/>
          </a:p>
          <a:p>
            <a:pPr>
              <a:spcBef>
                <a:spcPts val="0"/>
              </a:spcBef>
              <a:buNone/>
            </a:pPr>
            <a:endParaRPr sz="1800"/>
          </a:p>
        </p:txBody>
      </p:sp>
    </p:spTree>
  </p:cSld>
  <p:clrMapOvr>
    <a:masterClrMapping/>
  </p:clrMapOvr>
  <p:transition spd="slow">
    <p:cut/>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1721"/>
        <p:cNvGrpSpPr/>
        <p:nvPr/>
      </p:nvGrpSpPr>
      <p:grpSpPr>
        <a:xfrm>
          <a:off x="0" y="0"/>
          <a:ext cx="0" cy="0"/>
          <a:chOff x="0" y="0"/>
          <a:chExt cx="0" cy="0"/>
        </a:xfrm>
      </p:grpSpPr>
      <p:sp>
        <p:nvSpPr>
          <p:cNvPr id="1722" name="Shape 1722"/>
          <p:cNvSpPr txBox="1">
            <a:spLocks noGrp="1"/>
          </p:cNvSpPr>
          <p:nvPr>
            <p:ph type="title"/>
          </p:nvPr>
        </p:nvSpPr>
        <p:spPr>
          <a:xfrm>
            <a:off x="457200" y="205978"/>
            <a:ext cx="8229600" cy="857400"/>
          </a:xfrm>
          <a:prstGeom prst="rect">
            <a:avLst/>
          </a:prstGeom>
        </p:spPr>
        <p:txBody>
          <a:bodyPr lIns="91425" tIns="91425" rIns="91425" bIns="91425" anchor="b" anchorCtr="0">
            <a:noAutofit/>
          </a:bodyPr>
          <a:lstStyle/>
          <a:p>
            <a:pPr>
              <a:spcBef>
                <a:spcPts val="0"/>
              </a:spcBef>
              <a:buNone/>
            </a:pPr>
            <a:r>
              <a:rPr lang="en"/>
              <a:t>Haley-Engineering Methodology</a:t>
            </a:r>
          </a:p>
        </p:txBody>
      </p:sp>
      <p:pic>
        <p:nvPicPr>
          <p:cNvPr id="1723" name="Shape 1723"/>
          <p:cNvPicPr preferRelativeResize="0"/>
          <p:nvPr/>
        </p:nvPicPr>
        <p:blipFill>
          <a:blip r:embed="rId3">
            <a:alphaModFix/>
          </a:blip>
          <a:stretch>
            <a:fillRect/>
          </a:stretch>
        </p:blipFill>
        <p:spPr>
          <a:xfrm>
            <a:off x="4170000" y="1247500"/>
            <a:ext cx="4038600" cy="3581400"/>
          </a:xfrm>
          <a:prstGeom prst="rect">
            <a:avLst/>
          </a:prstGeom>
          <a:noFill/>
          <a:ln>
            <a:noFill/>
          </a:ln>
        </p:spPr>
      </p:pic>
      <p:sp>
        <p:nvSpPr>
          <p:cNvPr id="1724" name="Shape 1724"/>
          <p:cNvSpPr txBox="1"/>
          <p:nvPr/>
        </p:nvSpPr>
        <p:spPr>
          <a:xfrm>
            <a:off x="545125" y="1591075"/>
            <a:ext cx="3251699" cy="3552300"/>
          </a:xfrm>
          <a:prstGeom prst="rect">
            <a:avLst/>
          </a:prstGeom>
          <a:noFill/>
          <a:ln>
            <a:noFill/>
          </a:ln>
        </p:spPr>
        <p:txBody>
          <a:bodyPr lIns="91425" tIns="91425" rIns="91425" bIns="91425" anchor="t" anchorCtr="0">
            <a:noAutofit/>
          </a:bodyPr>
          <a:lstStyle/>
          <a:p>
            <a:pPr marL="457200" lvl="0" indent="-330200" rtl="0">
              <a:spcBef>
                <a:spcPts val="0"/>
              </a:spcBef>
              <a:buClr>
                <a:srgbClr val="000000"/>
              </a:buClr>
              <a:buSzPct val="100000"/>
              <a:buFont typeface="Arial"/>
              <a:buChar char="●"/>
            </a:pPr>
            <a:r>
              <a:rPr lang="en" sz="1600"/>
              <a:t>SolidWorks Simulation</a:t>
            </a:r>
          </a:p>
          <a:p>
            <a:pPr marL="457200" lvl="0" indent="-330200" rtl="0">
              <a:spcBef>
                <a:spcPts val="0"/>
              </a:spcBef>
              <a:buClr>
                <a:srgbClr val="000000"/>
              </a:buClr>
              <a:buSzPct val="100000"/>
              <a:buFont typeface="Arial"/>
              <a:buChar char="●"/>
            </a:pPr>
            <a:r>
              <a:rPr lang="en" sz="1600"/>
              <a:t>3 mm thickness Si layer on outside with ε=0.84 to simply model solar panels</a:t>
            </a:r>
          </a:p>
          <a:p>
            <a:pPr marL="457200" lvl="0" indent="-330200" rtl="0">
              <a:spcBef>
                <a:spcPts val="0"/>
              </a:spcBef>
              <a:buClr>
                <a:srgbClr val="000000"/>
              </a:buClr>
              <a:buSzPct val="100000"/>
              <a:buFont typeface="Arial"/>
              <a:buChar char="●"/>
            </a:pPr>
            <a:r>
              <a:rPr lang="en" sz="1600"/>
              <a:t>Inside layer modeled with 6061-T6 Aluminum</a:t>
            </a:r>
          </a:p>
          <a:p>
            <a:pPr marL="457200" lvl="0" indent="-330200" rtl="0">
              <a:spcBef>
                <a:spcPts val="0"/>
              </a:spcBef>
              <a:buClr>
                <a:srgbClr val="000000"/>
              </a:buClr>
              <a:buSzPct val="100000"/>
              <a:buFont typeface="Arial"/>
              <a:buChar char="●"/>
            </a:pPr>
            <a:r>
              <a:rPr lang="en" sz="1600"/>
              <a:t>Surface to ambient radiation </a:t>
            </a:r>
          </a:p>
          <a:p>
            <a:pPr marL="457200" lvl="0" indent="-330200" rtl="0">
              <a:spcBef>
                <a:spcPts val="0"/>
              </a:spcBef>
              <a:buClr>
                <a:schemeClr val="dk1"/>
              </a:buClr>
              <a:buSzPct val="100000"/>
              <a:buFont typeface="Arial"/>
              <a:buChar char="●"/>
            </a:pPr>
            <a:r>
              <a:rPr lang="en" sz="1600">
                <a:solidFill>
                  <a:schemeClr val="dk1"/>
                </a:solidFill>
              </a:rPr>
              <a:t>T (Inside): 37℃</a:t>
            </a:r>
          </a:p>
          <a:p>
            <a:pPr marL="457200" lvl="0" indent="-330200" rtl="0">
              <a:spcBef>
                <a:spcPts val="0"/>
              </a:spcBef>
              <a:buClr>
                <a:schemeClr val="dk1"/>
              </a:buClr>
              <a:buSzPct val="100000"/>
              <a:buFont typeface="Arial"/>
              <a:buChar char="●"/>
            </a:pPr>
            <a:r>
              <a:rPr lang="en" sz="1600">
                <a:solidFill>
                  <a:schemeClr val="dk1"/>
                </a:solidFill>
              </a:rPr>
              <a:t>T (Outside): 22℃</a:t>
            </a:r>
          </a:p>
          <a:p>
            <a:pPr marL="457200" lvl="0" indent="-317500" rtl="0">
              <a:spcBef>
                <a:spcPts val="0"/>
              </a:spcBef>
              <a:buClr>
                <a:schemeClr val="dk1"/>
              </a:buClr>
              <a:buSzPct val="116666"/>
              <a:buFont typeface="Arial"/>
              <a:buChar char="●"/>
            </a:pPr>
            <a:r>
              <a:rPr lang="en" sz="1200">
                <a:solidFill>
                  <a:schemeClr val="dk1"/>
                </a:solidFill>
              </a:rPr>
              <a:t> </a:t>
            </a:r>
            <a:r>
              <a:rPr lang="en" sz="1600">
                <a:solidFill>
                  <a:schemeClr val="dk1"/>
                </a:solidFill>
              </a:rPr>
              <a:t>Challenges were     </a:t>
            </a:r>
          </a:p>
          <a:p>
            <a:pPr rtl="0">
              <a:spcBef>
                <a:spcPts val="0"/>
              </a:spcBef>
              <a:buNone/>
            </a:pPr>
            <a:r>
              <a:rPr lang="en" sz="1600">
                <a:solidFill>
                  <a:schemeClr val="dk1"/>
                </a:solidFill>
              </a:rPr>
              <a:t>         encountered while trying to    </a:t>
            </a:r>
          </a:p>
          <a:p>
            <a:pPr rtl="0">
              <a:spcBef>
                <a:spcPts val="0"/>
              </a:spcBef>
              <a:buNone/>
            </a:pPr>
            <a:r>
              <a:rPr lang="en" sz="1600">
                <a:solidFill>
                  <a:schemeClr val="dk1"/>
                </a:solidFill>
              </a:rPr>
              <a:t>         thermally model the entire </a:t>
            </a:r>
          </a:p>
          <a:p>
            <a:pPr rtl="0">
              <a:spcBef>
                <a:spcPts val="0"/>
              </a:spcBef>
              <a:buNone/>
            </a:pPr>
            <a:r>
              <a:rPr lang="en" sz="1600">
                <a:solidFill>
                  <a:schemeClr val="dk1"/>
                </a:solidFill>
              </a:rPr>
              <a:t>         CubeSat</a:t>
            </a:r>
          </a:p>
          <a:p>
            <a:pPr lvl="0" rtl="0">
              <a:spcBef>
                <a:spcPts val="0"/>
              </a:spcBef>
              <a:buNone/>
            </a:pPr>
            <a:endParaRPr sz="1600">
              <a:solidFill>
                <a:schemeClr val="dk1"/>
              </a:solidFill>
            </a:endParaRPr>
          </a:p>
          <a:p>
            <a:pPr rtl="0">
              <a:spcBef>
                <a:spcPts val="0"/>
              </a:spcBef>
              <a:buNone/>
            </a:pPr>
            <a:endParaRPr sz="1600">
              <a:solidFill>
                <a:schemeClr val="dk1"/>
              </a:solidFill>
            </a:endParaRPr>
          </a:p>
          <a:p>
            <a:pPr lvl="0" rtl="0">
              <a:spcBef>
                <a:spcPts val="0"/>
              </a:spcBef>
              <a:buNone/>
            </a:pPr>
            <a:endParaRPr sz="1600">
              <a:solidFill>
                <a:schemeClr val="dk1"/>
              </a:solidFill>
            </a:endParaRPr>
          </a:p>
          <a:p>
            <a:pPr lvl="0" rtl="0">
              <a:spcBef>
                <a:spcPts val="0"/>
              </a:spcBef>
              <a:buNone/>
            </a:pPr>
            <a:r>
              <a:rPr lang="en" sz="1600">
                <a:solidFill>
                  <a:schemeClr val="dk1"/>
                </a:solidFill>
              </a:rPr>
              <a:t> </a:t>
            </a:r>
          </a:p>
        </p:txBody>
      </p:sp>
      <p:sp>
        <p:nvSpPr>
          <p:cNvPr id="1725" name="Shape 1725"/>
          <p:cNvSpPr txBox="1"/>
          <p:nvPr/>
        </p:nvSpPr>
        <p:spPr>
          <a:xfrm>
            <a:off x="5503975" y="3509900"/>
            <a:ext cx="2848799" cy="457200"/>
          </a:xfrm>
          <a:prstGeom prst="rect">
            <a:avLst/>
          </a:prstGeom>
          <a:noFill/>
          <a:ln>
            <a:noFill/>
          </a:ln>
        </p:spPr>
        <p:txBody>
          <a:bodyPr lIns="91425" tIns="91425" rIns="91425" bIns="91425" anchor="t" anchorCtr="0">
            <a:noAutofit/>
          </a:bodyPr>
          <a:lstStyle/>
          <a:p>
            <a:pPr>
              <a:spcBef>
                <a:spcPts val="0"/>
              </a:spcBef>
              <a:buNone/>
            </a:pPr>
            <a:r>
              <a:rPr lang="en" sz="2400" b="1">
                <a:solidFill>
                  <a:srgbClr val="FFFFFF"/>
                </a:solidFill>
              </a:rPr>
              <a:t>Inside of CubeSat</a:t>
            </a:r>
          </a:p>
        </p:txBody>
      </p:sp>
      <p:sp>
        <p:nvSpPr>
          <p:cNvPr id="1726" name="Shape 1726"/>
          <p:cNvSpPr txBox="1"/>
          <p:nvPr/>
        </p:nvSpPr>
        <p:spPr>
          <a:xfrm>
            <a:off x="5031650" y="1847012"/>
            <a:ext cx="3077399" cy="527699"/>
          </a:xfrm>
          <a:prstGeom prst="rect">
            <a:avLst/>
          </a:prstGeom>
          <a:noFill/>
          <a:ln>
            <a:noFill/>
          </a:ln>
        </p:spPr>
        <p:txBody>
          <a:bodyPr lIns="91425" tIns="91425" rIns="91425" bIns="91425" anchor="t" anchorCtr="0">
            <a:noAutofit/>
          </a:bodyPr>
          <a:lstStyle/>
          <a:p>
            <a:pPr>
              <a:spcBef>
                <a:spcPts val="0"/>
              </a:spcBef>
              <a:buNone/>
            </a:pPr>
            <a:r>
              <a:rPr lang="en" sz="2400" b="1">
                <a:solidFill>
                  <a:srgbClr val="FFFFFF"/>
                </a:solidFill>
              </a:rPr>
              <a:t>Outside of CubeSat</a:t>
            </a:r>
          </a:p>
        </p:txBody>
      </p:sp>
      <p:sp>
        <p:nvSpPr>
          <p:cNvPr id="1727" name="Shape 1727"/>
          <p:cNvSpPr txBox="1"/>
          <p:nvPr/>
        </p:nvSpPr>
        <p:spPr>
          <a:xfrm>
            <a:off x="457200" y="1063375"/>
            <a:ext cx="5591999" cy="527699"/>
          </a:xfrm>
          <a:prstGeom prst="rect">
            <a:avLst/>
          </a:prstGeom>
          <a:noFill/>
          <a:ln>
            <a:noFill/>
          </a:ln>
        </p:spPr>
        <p:txBody>
          <a:bodyPr lIns="91425" tIns="91425" rIns="91425" bIns="91425" anchor="t" anchorCtr="0">
            <a:noAutofit/>
          </a:bodyPr>
          <a:lstStyle/>
          <a:p>
            <a:pPr>
              <a:spcBef>
                <a:spcPts val="0"/>
              </a:spcBef>
              <a:buNone/>
            </a:pPr>
            <a:r>
              <a:rPr lang="en" sz="2400" b="1"/>
              <a:t>Modeling Using Simulation Software</a:t>
            </a:r>
          </a:p>
        </p:txBody>
      </p:sp>
      <p:cxnSp>
        <p:nvCxnSpPr>
          <p:cNvPr id="1728" name="Shape 1728"/>
          <p:cNvCxnSpPr/>
          <p:nvPr/>
        </p:nvCxnSpPr>
        <p:spPr>
          <a:xfrm rot="10800000">
            <a:off x="4232050" y="2250524"/>
            <a:ext cx="905699" cy="124200"/>
          </a:xfrm>
          <a:prstGeom prst="straightConnector1">
            <a:avLst/>
          </a:prstGeom>
          <a:noFill/>
          <a:ln w="19050" cap="flat">
            <a:solidFill>
              <a:srgbClr val="000000"/>
            </a:solidFill>
            <a:prstDash val="solid"/>
            <a:round/>
            <a:headEnd type="none" w="lg" len="lg"/>
            <a:tailEnd type="triangle" w="lg" len="lg"/>
          </a:ln>
        </p:spPr>
      </p:cxnSp>
      <p:cxnSp>
        <p:nvCxnSpPr>
          <p:cNvPr id="1729" name="Shape 1729"/>
          <p:cNvCxnSpPr/>
          <p:nvPr/>
        </p:nvCxnSpPr>
        <p:spPr>
          <a:xfrm>
            <a:off x="6049200" y="4057200"/>
            <a:ext cx="930600" cy="272999"/>
          </a:xfrm>
          <a:prstGeom prst="straightConnector1">
            <a:avLst/>
          </a:prstGeom>
          <a:noFill/>
          <a:ln w="19050" cap="flat">
            <a:solidFill>
              <a:srgbClr val="000000"/>
            </a:solidFill>
            <a:prstDash val="solid"/>
            <a:round/>
            <a:headEnd type="none" w="lg" len="lg"/>
            <a:tailEnd type="triangle" w="lg" len="lg"/>
          </a:ln>
        </p:spPr>
      </p:cxnSp>
    </p:spTree>
  </p:cSld>
  <p:clrMapOvr>
    <a:masterClrMapping/>
  </p:clrMapOvr>
  <p:transition spd="slow">
    <p:cut/>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1733"/>
        <p:cNvGrpSpPr/>
        <p:nvPr/>
      </p:nvGrpSpPr>
      <p:grpSpPr>
        <a:xfrm>
          <a:off x="0" y="0"/>
          <a:ext cx="0" cy="0"/>
          <a:chOff x="0" y="0"/>
          <a:chExt cx="0" cy="0"/>
        </a:xfrm>
      </p:grpSpPr>
      <p:sp>
        <p:nvSpPr>
          <p:cNvPr id="1734" name="Shape 1734"/>
          <p:cNvSpPr txBox="1">
            <a:spLocks noGrp="1"/>
          </p:cNvSpPr>
          <p:nvPr>
            <p:ph type="title"/>
          </p:nvPr>
        </p:nvSpPr>
        <p:spPr>
          <a:xfrm>
            <a:off x="457200" y="205976"/>
            <a:ext cx="8229600" cy="517800"/>
          </a:xfrm>
          <a:prstGeom prst="rect">
            <a:avLst/>
          </a:prstGeom>
        </p:spPr>
        <p:txBody>
          <a:bodyPr lIns="91425" tIns="91425" rIns="91425" bIns="91425" anchor="b" anchorCtr="0">
            <a:noAutofit/>
          </a:bodyPr>
          <a:lstStyle/>
          <a:p>
            <a:pPr>
              <a:spcBef>
                <a:spcPts val="0"/>
              </a:spcBef>
              <a:buNone/>
            </a:pPr>
            <a:r>
              <a:rPr lang="en" sz="3000"/>
              <a:t>Haley-Engineering Methodology</a:t>
            </a:r>
          </a:p>
        </p:txBody>
      </p:sp>
      <p:sp>
        <p:nvSpPr>
          <p:cNvPr id="1735" name="Shape 1735"/>
          <p:cNvSpPr txBox="1">
            <a:spLocks noGrp="1"/>
          </p:cNvSpPr>
          <p:nvPr>
            <p:ph type="body" idx="1"/>
          </p:nvPr>
        </p:nvSpPr>
        <p:spPr>
          <a:xfrm>
            <a:off x="457200" y="550500"/>
            <a:ext cx="3921300" cy="4456499"/>
          </a:xfrm>
          <a:prstGeom prst="rect">
            <a:avLst/>
          </a:prstGeom>
        </p:spPr>
        <p:txBody>
          <a:bodyPr lIns="91425" tIns="91425" rIns="91425" bIns="91425" anchor="t" anchorCtr="0">
            <a:noAutofit/>
          </a:bodyPr>
          <a:lstStyle/>
          <a:p>
            <a:pPr rtl="0">
              <a:spcBef>
                <a:spcPts val="0"/>
              </a:spcBef>
              <a:buNone/>
            </a:pPr>
            <a:r>
              <a:rPr lang="en" sz="2000" b="1"/>
              <a:t>Multilayer Insulation</a:t>
            </a:r>
          </a:p>
          <a:p>
            <a:pPr marL="457200" lvl="0" indent="-342900" rtl="0">
              <a:spcBef>
                <a:spcPts val="0"/>
              </a:spcBef>
              <a:buClr>
                <a:srgbClr val="000000"/>
              </a:buClr>
              <a:buSzPct val="100000"/>
              <a:buFont typeface="Arial"/>
              <a:buChar char="●"/>
            </a:pPr>
            <a:r>
              <a:rPr lang="en" sz="1800"/>
              <a:t>Shiny surface reflects radiation while the layers reduce the heat lost </a:t>
            </a:r>
          </a:p>
          <a:p>
            <a:pPr marL="457200" lvl="0" indent="-342900" rtl="0">
              <a:spcBef>
                <a:spcPts val="0"/>
              </a:spcBef>
              <a:buClr>
                <a:srgbClr val="000000"/>
              </a:buClr>
              <a:buSzPct val="100000"/>
              <a:buFont typeface="Arial"/>
              <a:buChar char="●"/>
            </a:pPr>
            <a:r>
              <a:rPr lang="en" sz="1800"/>
              <a:t>Used research from NASA to select the 15 layers.</a:t>
            </a:r>
          </a:p>
          <a:p>
            <a:pPr marL="457200" lvl="0" indent="-342900" rtl="0">
              <a:spcBef>
                <a:spcPts val="0"/>
              </a:spcBef>
              <a:buClr>
                <a:srgbClr val="000000"/>
              </a:buClr>
              <a:buSzPct val="100000"/>
              <a:buFont typeface="Arial"/>
              <a:buChar char="●"/>
            </a:pPr>
            <a:r>
              <a:rPr lang="en" sz="1800"/>
              <a:t>As the number of layers increase, the lower the thermal conductivity and emittance </a:t>
            </a:r>
          </a:p>
          <a:p>
            <a:pPr marL="457200" lvl="0" indent="-342900" rtl="0">
              <a:spcBef>
                <a:spcPts val="0"/>
              </a:spcBef>
              <a:buClr>
                <a:srgbClr val="000000"/>
              </a:buClr>
              <a:buSzPct val="100000"/>
              <a:buFont typeface="Arial"/>
              <a:buChar char="●"/>
            </a:pPr>
            <a:r>
              <a:rPr lang="en" sz="1800"/>
              <a:t>ε = 0.003</a:t>
            </a:r>
          </a:p>
          <a:p>
            <a:pPr marL="457200" lvl="0" indent="-342900" rtl="0">
              <a:spcBef>
                <a:spcPts val="0"/>
              </a:spcBef>
              <a:buClr>
                <a:srgbClr val="000000"/>
              </a:buClr>
              <a:buSzPct val="100000"/>
              <a:buFont typeface="Arial"/>
              <a:buChar char="●"/>
            </a:pPr>
            <a:r>
              <a:rPr lang="en" sz="1800"/>
              <a:t>MLI is very fragile and could be  damaged during launch. </a:t>
            </a:r>
          </a:p>
          <a:p>
            <a:pPr marL="457200" lvl="0" indent="-342900">
              <a:spcBef>
                <a:spcPts val="0"/>
              </a:spcBef>
              <a:buClr>
                <a:srgbClr val="000000"/>
              </a:buClr>
              <a:buSzPct val="100000"/>
              <a:buFont typeface="Arial"/>
              <a:buChar char="●"/>
            </a:pPr>
            <a:r>
              <a:rPr lang="en" sz="1800"/>
              <a:t>Surface finish under the insulation will be white (low absorption coefficient)</a:t>
            </a:r>
          </a:p>
        </p:txBody>
      </p:sp>
      <p:pic>
        <p:nvPicPr>
          <p:cNvPr id="1736" name="Shape 1736"/>
          <p:cNvPicPr preferRelativeResize="0"/>
          <p:nvPr/>
        </p:nvPicPr>
        <p:blipFill>
          <a:blip r:embed="rId3">
            <a:alphaModFix/>
          </a:blip>
          <a:stretch>
            <a:fillRect/>
          </a:stretch>
        </p:blipFill>
        <p:spPr>
          <a:xfrm>
            <a:off x="4511475" y="990975"/>
            <a:ext cx="3700550" cy="3634676"/>
          </a:xfrm>
          <a:prstGeom prst="rect">
            <a:avLst/>
          </a:prstGeom>
          <a:noFill/>
          <a:ln w="19050" cap="flat">
            <a:solidFill>
              <a:srgbClr val="434343"/>
            </a:solidFill>
            <a:prstDash val="solid"/>
            <a:round/>
            <a:headEnd type="none" w="med" len="med"/>
            <a:tailEnd type="none" w="med" len="med"/>
          </a:ln>
        </p:spPr>
      </p:pic>
      <p:sp>
        <p:nvSpPr>
          <p:cNvPr id="1737" name="Shape 1737"/>
          <p:cNvSpPr txBox="1"/>
          <p:nvPr/>
        </p:nvSpPr>
        <p:spPr>
          <a:xfrm>
            <a:off x="4378500" y="4625650"/>
            <a:ext cx="4022999" cy="517800"/>
          </a:xfrm>
          <a:prstGeom prst="rect">
            <a:avLst/>
          </a:prstGeom>
          <a:noFill/>
          <a:ln>
            <a:noFill/>
          </a:ln>
        </p:spPr>
        <p:txBody>
          <a:bodyPr lIns="91425" tIns="91425" rIns="91425" bIns="91425" anchor="ctr" anchorCtr="0">
            <a:noAutofit/>
          </a:bodyPr>
          <a:lstStyle/>
          <a:p>
            <a:pPr lvl="0" rtl="0">
              <a:spcBef>
                <a:spcPts val="0"/>
              </a:spcBef>
              <a:buNone/>
            </a:pPr>
            <a:r>
              <a:rPr lang="en" sz="1100">
                <a:hlinkClick r:id="rId4"/>
              </a:rPr>
              <a:t>http://matthewwturner.com/uah/IPT2008_summer/baselines/LOW%20Files/Thermal/Spacecraft%20Thermal%20Control%20Handbook/05.pdf</a:t>
            </a:r>
          </a:p>
        </p:txBody>
      </p:sp>
      <p:cxnSp>
        <p:nvCxnSpPr>
          <p:cNvPr id="1738" name="Shape 1738"/>
          <p:cNvCxnSpPr/>
          <p:nvPr/>
        </p:nvCxnSpPr>
        <p:spPr>
          <a:xfrm rot="10800000" flipH="1">
            <a:off x="5496475" y="2992525"/>
            <a:ext cx="12300" cy="1228199"/>
          </a:xfrm>
          <a:prstGeom prst="straightConnector1">
            <a:avLst/>
          </a:prstGeom>
          <a:noFill/>
          <a:ln w="19050" cap="flat">
            <a:solidFill>
              <a:srgbClr val="FF0000"/>
            </a:solidFill>
            <a:prstDash val="solid"/>
            <a:round/>
            <a:headEnd type="none" w="lg" len="lg"/>
            <a:tailEnd type="none" w="lg" len="lg"/>
          </a:ln>
        </p:spPr>
      </p:cxnSp>
      <p:cxnSp>
        <p:nvCxnSpPr>
          <p:cNvPr id="1739" name="Shape 1739"/>
          <p:cNvCxnSpPr/>
          <p:nvPr/>
        </p:nvCxnSpPr>
        <p:spPr>
          <a:xfrm rot="10800000">
            <a:off x="5049875" y="2992425"/>
            <a:ext cx="458999" cy="0"/>
          </a:xfrm>
          <a:prstGeom prst="straightConnector1">
            <a:avLst/>
          </a:prstGeom>
          <a:noFill/>
          <a:ln w="19050" cap="flat">
            <a:solidFill>
              <a:srgbClr val="FF0000"/>
            </a:solidFill>
            <a:prstDash val="solid"/>
            <a:round/>
            <a:headEnd type="none" w="lg" len="lg"/>
            <a:tailEnd type="none" w="lg" len="lg"/>
          </a:ln>
        </p:spPr>
      </p:cxnSp>
    </p:spTree>
  </p:cSld>
  <p:clrMapOvr>
    <a:masterClrMapping/>
  </p:clrMapOvr>
  <p:transition spd="slow">
    <p:cut/>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Shape 147"/>
          <p:cNvSpPr txBox="1"/>
          <p:nvPr/>
        </p:nvSpPr>
        <p:spPr>
          <a:xfrm>
            <a:off x="0" y="4729100"/>
            <a:ext cx="9144000" cy="409199"/>
          </a:xfrm>
          <a:prstGeom prst="rect">
            <a:avLst/>
          </a:prstGeom>
          <a:noFill/>
          <a:ln>
            <a:noFill/>
          </a:ln>
        </p:spPr>
        <p:txBody>
          <a:bodyPr lIns="91425" tIns="91425" rIns="91425" bIns="91425" anchor="t" anchorCtr="0">
            <a:noAutofit/>
          </a:bodyPr>
          <a:lstStyle/>
          <a:p>
            <a:pPr lvl="0" algn="ctr" rtl="0">
              <a:spcBef>
                <a:spcPts val="0"/>
              </a:spcBef>
              <a:buNone/>
            </a:pPr>
            <a:r>
              <a:rPr lang="en"/>
              <a:t>Overview | Approach | </a:t>
            </a:r>
            <a:r>
              <a:rPr lang="en">
                <a:solidFill>
                  <a:srgbClr val="9900FF"/>
                </a:solidFill>
              </a:rPr>
              <a:t>Project Plan</a:t>
            </a:r>
            <a:r>
              <a:rPr lang="en"/>
              <a:t> | Design Walkthrough | FMEA and Safety | Standards | Conclusions</a:t>
            </a:r>
          </a:p>
        </p:txBody>
      </p:sp>
      <p:sp>
        <p:nvSpPr>
          <p:cNvPr id="148" name="Shape 148"/>
          <p:cNvSpPr txBox="1">
            <a:spLocks noGrp="1"/>
          </p:cNvSpPr>
          <p:nvPr>
            <p:ph type="title"/>
          </p:nvPr>
        </p:nvSpPr>
        <p:spPr>
          <a:xfrm>
            <a:off x="457200" y="205978"/>
            <a:ext cx="8229600" cy="857400"/>
          </a:xfrm>
          <a:prstGeom prst="rect">
            <a:avLst/>
          </a:prstGeom>
        </p:spPr>
        <p:txBody>
          <a:bodyPr lIns="91425" tIns="91425" rIns="91425" bIns="91425" anchor="b" anchorCtr="0">
            <a:noAutofit/>
          </a:bodyPr>
          <a:lstStyle/>
          <a:p>
            <a:pPr>
              <a:spcBef>
                <a:spcPts val="0"/>
              </a:spcBef>
              <a:buNone/>
            </a:pPr>
            <a:r>
              <a:rPr lang="en"/>
              <a:t>Schedule | HASP Build Components</a:t>
            </a:r>
          </a:p>
        </p:txBody>
      </p:sp>
      <p:sp>
        <p:nvSpPr>
          <p:cNvPr id="149" name="Shape 149"/>
          <p:cNvSpPr txBox="1">
            <a:spLocks noGrp="1"/>
          </p:cNvSpPr>
          <p:nvPr>
            <p:ph type="body" idx="1"/>
          </p:nvPr>
        </p:nvSpPr>
        <p:spPr>
          <a:xfrm>
            <a:off x="457200" y="1063375"/>
            <a:ext cx="8229600" cy="3360900"/>
          </a:xfrm>
          <a:prstGeom prst="rect">
            <a:avLst/>
          </a:prstGeom>
        </p:spPr>
        <p:txBody>
          <a:bodyPr lIns="91425" tIns="91425" rIns="91425" bIns="91425" anchor="t" anchorCtr="0">
            <a:noAutofit/>
          </a:bodyPr>
          <a:lstStyle/>
          <a:p>
            <a:pPr marL="457200" lvl="0" indent="-419100" rtl="0">
              <a:spcBef>
                <a:spcPts val="0"/>
              </a:spcBef>
              <a:buClr>
                <a:srgbClr val="000000"/>
              </a:buClr>
              <a:buSzPct val="100000"/>
              <a:buFont typeface="Arial"/>
              <a:buChar char="●"/>
            </a:pPr>
            <a:r>
              <a:rPr lang="en"/>
              <a:t>Gamma ray detector</a:t>
            </a:r>
          </a:p>
          <a:p>
            <a:pPr marL="457200" lvl="0" indent="-419100" rtl="0">
              <a:spcBef>
                <a:spcPts val="0"/>
              </a:spcBef>
              <a:buClr>
                <a:srgbClr val="000000"/>
              </a:buClr>
              <a:buSzPct val="100000"/>
              <a:buFont typeface="Arial"/>
              <a:buChar char="●"/>
            </a:pPr>
            <a:r>
              <a:rPr lang="en"/>
              <a:t>1-U Solar panel characterization</a:t>
            </a:r>
          </a:p>
          <a:p>
            <a:pPr marL="457200" lvl="0" indent="-419100" rtl="0">
              <a:spcBef>
                <a:spcPts val="0"/>
              </a:spcBef>
              <a:buClr>
                <a:srgbClr val="000000"/>
              </a:buClr>
              <a:buSzPct val="100000"/>
              <a:buFont typeface="Arial"/>
              <a:buChar char="●"/>
            </a:pPr>
            <a:r>
              <a:rPr lang="en"/>
              <a:t>Arduino writing to SD card</a:t>
            </a:r>
          </a:p>
          <a:p>
            <a:pPr marL="914400" lvl="1" indent="-381000" rtl="0">
              <a:spcBef>
                <a:spcPts val="0"/>
              </a:spcBef>
              <a:buClr>
                <a:srgbClr val="000000"/>
              </a:buClr>
              <a:buSzPct val="80000"/>
              <a:buFont typeface="Courier New"/>
              <a:buChar char="o"/>
            </a:pPr>
            <a:r>
              <a:rPr lang="en"/>
              <a:t>4 different setups</a:t>
            </a:r>
          </a:p>
          <a:p>
            <a:pPr marL="914400" lvl="1" indent="-381000" rtl="0">
              <a:spcBef>
                <a:spcPts val="0"/>
              </a:spcBef>
              <a:buClr>
                <a:srgbClr val="000000"/>
              </a:buClr>
              <a:buSzPct val="80000"/>
              <a:buFont typeface="Courier New"/>
              <a:buChar char="o"/>
            </a:pPr>
            <a:r>
              <a:rPr lang="en"/>
              <a:t>How does shielding against radiation affect it?</a:t>
            </a:r>
          </a:p>
          <a:p>
            <a:pPr marL="457200" lvl="0" indent="-419100" rtl="0">
              <a:spcBef>
                <a:spcPts val="0"/>
              </a:spcBef>
              <a:buClr>
                <a:srgbClr val="000000"/>
              </a:buClr>
              <a:buSzPct val="100000"/>
              <a:buFont typeface="Arial"/>
              <a:buChar char="●"/>
            </a:pPr>
            <a:r>
              <a:rPr lang="en"/>
              <a:t>Similar design challenge to actual CubeSat</a:t>
            </a:r>
          </a:p>
          <a:p>
            <a:pPr marL="457200" lvl="0" indent="-419100" rtl="0">
              <a:spcBef>
                <a:spcPts val="0"/>
              </a:spcBef>
              <a:buClr>
                <a:srgbClr val="000000"/>
              </a:buClr>
              <a:buSzPct val="100000"/>
              <a:buFont typeface="Arial"/>
              <a:buChar char="●"/>
            </a:pPr>
            <a:r>
              <a:rPr lang="en"/>
              <a:t>Tasks to be assigned</a:t>
            </a:r>
          </a:p>
        </p:txBody>
      </p:sp>
      <p:sp>
        <p:nvSpPr>
          <p:cNvPr id="150" name="Shape 150"/>
          <p:cNvSpPr txBox="1"/>
          <p:nvPr/>
        </p:nvSpPr>
        <p:spPr>
          <a:xfrm>
            <a:off x="7595925" y="187150"/>
            <a:ext cx="1547999" cy="409199"/>
          </a:xfrm>
          <a:prstGeom prst="rect">
            <a:avLst/>
          </a:prstGeom>
          <a:noFill/>
          <a:ln>
            <a:noFill/>
          </a:ln>
        </p:spPr>
        <p:txBody>
          <a:bodyPr lIns="91425" tIns="91425" rIns="91425" bIns="91425" anchor="t" anchorCtr="0">
            <a:noAutofit/>
          </a:bodyPr>
          <a:lstStyle/>
          <a:p>
            <a:pPr lvl="0" rtl="0">
              <a:spcBef>
                <a:spcPts val="0"/>
              </a:spcBef>
              <a:buNone/>
            </a:pPr>
            <a:r>
              <a:rPr lang="en"/>
              <a:t>John Jackson</a:t>
            </a:r>
          </a:p>
        </p:txBody>
      </p:sp>
    </p:spTree>
  </p:cSld>
  <p:clrMapOvr>
    <a:masterClrMapping/>
  </p:clrMapOvr>
  <p:transition spd="slow">
    <p:cut/>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Shape 155"/>
          <p:cNvSpPr txBox="1"/>
          <p:nvPr/>
        </p:nvSpPr>
        <p:spPr>
          <a:xfrm>
            <a:off x="0" y="4729100"/>
            <a:ext cx="9144000" cy="409199"/>
          </a:xfrm>
          <a:prstGeom prst="rect">
            <a:avLst/>
          </a:prstGeom>
          <a:noFill/>
          <a:ln>
            <a:noFill/>
          </a:ln>
        </p:spPr>
        <p:txBody>
          <a:bodyPr lIns="91425" tIns="91425" rIns="91425" bIns="91425" anchor="t" anchorCtr="0">
            <a:noAutofit/>
          </a:bodyPr>
          <a:lstStyle/>
          <a:p>
            <a:pPr lvl="0" algn="ctr" rtl="0">
              <a:spcBef>
                <a:spcPts val="0"/>
              </a:spcBef>
              <a:buNone/>
            </a:pPr>
            <a:r>
              <a:rPr lang="en"/>
              <a:t>Overview | Approach | </a:t>
            </a:r>
            <a:r>
              <a:rPr lang="en">
                <a:solidFill>
                  <a:srgbClr val="9900FF"/>
                </a:solidFill>
              </a:rPr>
              <a:t>Project Plan</a:t>
            </a:r>
            <a:r>
              <a:rPr lang="en"/>
              <a:t> | Design Walkthrough | FMEA and Safety | Standards | Conclusions</a:t>
            </a:r>
          </a:p>
        </p:txBody>
      </p:sp>
      <p:pic>
        <p:nvPicPr>
          <p:cNvPr id="156" name="Shape 156"/>
          <p:cNvPicPr preferRelativeResize="0"/>
          <p:nvPr/>
        </p:nvPicPr>
        <p:blipFill>
          <a:blip r:embed="rId3">
            <a:alphaModFix/>
          </a:blip>
          <a:stretch>
            <a:fillRect/>
          </a:stretch>
        </p:blipFill>
        <p:spPr>
          <a:xfrm>
            <a:off x="0" y="1"/>
            <a:ext cx="9144000" cy="4571999"/>
          </a:xfrm>
          <a:prstGeom prst="rect">
            <a:avLst/>
          </a:prstGeom>
          <a:noFill/>
          <a:ln>
            <a:noFill/>
          </a:ln>
        </p:spPr>
      </p:pic>
      <p:sp>
        <p:nvSpPr>
          <p:cNvPr id="157" name="Shape 157"/>
          <p:cNvSpPr txBox="1"/>
          <p:nvPr/>
        </p:nvSpPr>
        <p:spPr>
          <a:xfrm>
            <a:off x="7595925" y="187150"/>
            <a:ext cx="1547999" cy="409199"/>
          </a:xfrm>
          <a:prstGeom prst="rect">
            <a:avLst/>
          </a:prstGeom>
          <a:noFill/>
          <a:ln>
            <a:noFill/>
          </a:ln>
        </p:spPr>
        <p:txBody>
          <a:bodyPr lIns="91425" tIns="91425" rIns="91425" bIns="91425" anchor="t" anchorCtr="0">
            <a:noAutofit/>
          </a:bodyPr>
          <a:lstStyle/>
          <a:p>
            <a:pPr lvl="0" rtl="0">
              <a:spcBef>
                <a:spcPts val="0"/>
              </a:spcBef>
              <a:buNone/>
            </a:pPr>
            <a:r>
              <a:rPr lang="en"/>
              <a:t>John Jackson</a:t>
            </a:r>
          </a:p>
        </p:txBody>
      </p:sp>
    </p:spTree>
  </p:cSld>
  <p:clrMapOvr>
    <a:masterClrMapping/>
  </p:clrMapOvr>
  <p:transition spd="slow">
    <p:cut/>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Shape 162"/>
          <p:cNvSpPr txBox="1"/>
          <p:nvPr/>
        </p:nvSpPr>
        <p:spPr>
          <a:xfrm>
            <a:off x="0" y="4729100"/>
            <a:ext cx="9144000" cy="409199"/>
          </a:xfrm>
          <a:prstGeom prst="rect">
            <a:avLst/>
          </a:prstGeom>
          <a:noFill/>
          <a:ln>
            <a:noFill/>
          </a:ln>
        </p:spPr>
        <p:txBody>
          <a:bodyPr lIns="91425" tIns="91425" rIns="91425" bIns="91425" anchor="t" anchorCtr="0">
            <a:noAutofit/>
          </a:bodyPr>
          <a:lstStyle/>
          <a:p>
            <a:pPr lvl="0" algn="ctr" rtl="0">
              <a:spcBef>
                <a:spcPts val="0"/>
              </a:spcBef>
              <a:buNone/>
            </a:pPr>
            <a:r>
              <a:rPr lang="en"/>
              <a:t>Overview | Approach | </a:t>
            </a:r>
            <a:r>
              <a:rPr lang="en">
                <a:solidFill>
                  <a:srgbClr val="9900FF"/>
                </a:solidFill>
              </a:rPr>
              <a:t>Project Plan</a:t>
            </a:r>
            <a:r>
              <a:rPr lang="en"/>
              <a:t> | Design Walkthrough | FMEA and Safety | Standards | Conclusions</a:t>
            </a:r>
          </a:p>
        </p:txBody>
      </p:sp>
      <p:sp>
        <p:nvSpPr>
          <p:cNvPr id="163" name="Shape 163"/>
          <p:cNvSpPr txBox="1">
            <a:spLocks noGrp="1"/>
          </p:cNvSpPr>
          <p:nvPr>
            <p:ph type="title"/>
          </p:nvPr>
        </p:nvSpPr>
        <p:spPr>
          <a:xfrm>
            <a:off x="457200" y="205978"/>
            <a:ext cx="8229600" cy="857400"/>
          </a:xfrm>
          <a:prstGeom prst="rect">
            <a:avLst/>
          </a:prstGeom>
        </p:spPr>
        <p:txBody>
          <a:bodyPr lIns="91425" tIns="91425" rIns="91425" bIns="91425" anchor="b" anchorCtr="0">
            <a:noAutofit/>
          </a:bodyPr>
          <a:lstStyle/>
          <a:p>
            <a:pPr>
              <a:spcBef>
                <a:spcPts val="0"/>
              </a:spcBef>
              <a:buNone/>
            </a:pPr>
            <a:r>
              <a:rPr lang="en"/>
              <a:t>Project Budget | HASP Build</a:t>
            </a:r>
          </a:p>
        </p:txBody>
      </p:sp>
      <p:graphicFrame>
        <p:nvGraphicFramePr>
          <p:cNvPr id="164" name="Shape 164"/>
          <p:cNvGraphicFramePr/>
          <p:nvPr/>
        </p:nvGraphicFramePr>
        <p:xfrm>
          <a:off x="500650" y="1072809"/>
          <a:ext cx="3000000" cy="3000000"/>
        </p:xfrm>
        <a:graphic>
          <a:graphicData uri="http://schemas.openxmlformats.org/drawingml/2006/table">
            <a:tbl>
              <a:tblPr>
                <a:noFill/>
                <a:tableStyleId>{7B69357D-548E-4A3B-A998-ACDA594351CF}</a:tableStyleId>
              </a:tblPr>
              <a:tblGrid>
                <a:gridCol w="4284600"/>
                <a:gridCol w="3789925"/>
              </a:tblGrid>
              <a:tr h="375350">
                <a:tc>
                  <a:txBody>
                    <a:bodyPr/>
                    <a:lstStyle/>
                    <a:p>
                      <a:pPr algn="ctr">
                        <a:spcBef>
                          <a:spcPts val="0"/>
                        </a:spcBef>
                        <a:buNone/>
                      </a:pPr>
                      <a:r>
                        <a:rPr lang="en" b="1"/>
                        <a:t>Equipment</a:t>
                      </a:r>
                    </a:p>
                  </a:txBody>
                  <a:tcPr marL="91425" marR="91425" marT="91425" marB="91425"/>
                </a:tc>
                <a:tc>
                  <a:txBody>
                    <a:bodyPr/>
                    <a:lstStyle/>
                    <a:p>
                      <a:pPr algn="ctr">
                        <a:spcBef>
                          <a:spcPts val="0"/>
                        </a:spcBef>
                        <a:buNone/>
                      </a:pPr>
                      <a:r>
                        <a:rPr lang="en" b="1"/>
                        <a:t>Price</a:t>
                      </a:r>
                    </a:p>
                  </a:txBody>
                  <a:tcPr marL="91425" marR="91425" marT="91425" marB="91425"/>
                </a:tc>
              </a:tr>
              <a:tr h="379000">
                <a:tc>
                  <a:txBody>
                    <a:bodyPr/>
                    <a:lstStyle/>
                    <a:p>
                      <a:pPr>
                        <a:spcBef>
                          <a:spcPts val="0"/>
                        </a:spcBef>
                        <a:buNone/>
                      </a:pPr>
                      <a:r>
                        <a:rPr lang="en"/>
                        <a:t>Arduino Uno (5)</a:t>
                      </a:r>
                    </a:p>
                  </a:txBody>
                  <a:tcPr marL="91425" marR="91425" marT="91425" marB="91425"/>
                </a:tc>
                <a:tc>
                  <a:txBody>
                    <a:bodyPr/>
                    <a:lstStyle/>
                    <a:p>
                      <a:pPr>
                        <a:spcBef>
                          <a:spcPts val="0"/>
                        </a:spcBef>
                        <a:buNone/>
                      </a:pPr>
                      <a:r>
                        <a:rPr lang="en"/>
                        <a:t>$125</a:t>
                      </a:r>
                    </a:p>
                  </a:txBody>
                  <a:tcPr marL="91425" marR="91425" marT="91425" marB="91425"/>
                </a:tc>
              </a:tr>
              <a:tr h="379000">
                <a:tc>
                  <a:txBody>
                    <a:bodyPr/>
                    <a:lstStyle/>
                    <a:p>
                      <a:pPr>
                        <a:spcBef>
                          <a:spcPts val="0"/>
                        </a:spcBef>
                        <a:buNone/>
                      </a:pPr>
                      <a:r>
                        <a:rPr lang="en"/>
                        <a:t>SD Card Shield (5)</a:t>
                      </a:r>
                    </a:p>
                  </a:txBody>
                  <a:tcPr marL="91425" marR="91425" marT="91425" marB="91425"/>
                </a:tc>
                <a:tc>
                  <a:txBody>
                    <a:bodyPr/>
                    <a:lstStyle/>
                    <a:p>
                      <a:pPr>
                        <a:spcBef>
                          <a:spcPts val="0"/>
                        </a:spcBef>
                        <a:buNone/>
                      </a:pPr>
                      <a:r>
                        <a:rPr lang="en"/>
                        <a:t>$75</a:t>
                      </a:r>
                    </a:p>
                  </a:txBody>
                  <a:tcPr marL="91425" marR="91425" marT="91425" marB="91425"/>
                </a:tc>
              </a:tr>
              <a:tr h="379000">
                <a:tc>
                  <a:txBody>
                    <a:bodyPr/>
                    <a:lstStyle/>
                    <a:p>
                      <a:pPr>
                        <a:spcBef>
                          <a:spcPts val="0"/>
                        </a:spcBef>
                        <a:buNone/>
                      </a:pPr>
                      <a:r>
                        <a:rPr lang="en"/>
                        <a:t>1-U Solar Panel</a:t>
                      </a:r>
                    </a:p>
                  </a:txBody>
                  <a:tcPr marL="91425" marR="91425" marT="91425" marB="91425"/>
                </a:tc>
                <a:tc>
                  <a:txBody>
                    <a:bodyPr/>
                    <a:lstStyle/>
                    <a:p>
                      <a:pPr>
                        <a:spcBef>
                          <a:spcPts val="0"/>
                        </a:spcBef>
                        <a:buNone/>
                      </a:pPr>
                      <a:r>
                        <a:rPr lang="en"/>
                        <a:t>$2250</a:t>
                      </a:r>
                    </a:p>
                  </a:txBody>
                  <a:tcPr marL="91425" marR="91425" marT="91425" marB="91425"/>
                </a:tc>
              </a:tr>
              <a:tr h="379000">
                <a:tc>
                  <a:txBody>
                    <a:bodyPr/>
                    <a:lstStyle/>
                    <a:p>
                      <a:pPr>
                        <a:spcBef>
                          <a:spcPts val="0"/>
                        </a:spcBef>
                        <a:buNone/>
                      </a:pPr>
                      <a:r>
                        <a:rPr lang="en"/>
                        <a:t>Wires and connectors</a:t>
                      </a:r>
                    </a:p>
                  </a:txBody>
                  <a:tcPr marL="91425" marR="91425" marT="91425" marB="91425"/>
                </a:tc>
                <a:tc>
                  <a:txBody>
                    <a:bodyPr/>
                    <a:lstStyle/>
                    <a:p>
                      <a:pPr>
                        <a:spcBef>
                          <a:spcPts val="0"/>
                        </a:spcBef>
                        <a:buNone/>
                      </a:pPr>
                      <a:r>
                        <a:rPr lang="en"/>
                        <a:t>$30</a:t>
                      </a:r>
                    </a:p>
                  </a:txBody>
                  <a:tcPr marL="91425" marR="91425" marT="91425" marB="91425"/>
                </a:tc>
              </a:tr>
              <a:tr h="379000">
                <a:tc>
                  <a:txBody>
                    <a:bodyPr/>
                    <a:lstStyle/>
                    <a:p>
                      <a:pPr rtl="0">
                        <a:spcBef>
                          <a:spcPts val="0"/>
                        </a:spcBef>
                        <a:buNone/>
                      </a:pPr>
                      <a:r>
                        <a:rPr lang="en"/>
                        <a:t>Detector Material</a:t>
                      </a:r>
                    </a:p>
                  </a:txBody>
                  <a:tcPr marL="91425" marR="91425" marT="91425" marB="91425"/>
                </a:tc>
                <a:tc>
                  <a:txBody>
                    <a:bodyPr/>
                    <a:lstStyle/>
                    <a:p>
                      <a:pPr rtl="0">
                        <a:spcBef>
                          <a:spcPts val="0"/>
                        </a:spcBef>
                        <a:buNone/>
                      </a:pPr>
                      <a:r>
                        <a:rPr lang="en"/>
                        <a:t>$2000</a:t>
                      </a:r>
                    </a:p>
                  </a:txBody>
                  <a:tcPr marL="91425" marR="91425" marT="91425" marB="91425"/>
                </a:tc>
              </a:tr>
              <a:tr h="379000">
                <a:tc>
                  <a:txBody>
                    <a:bodyPr/>
                    <a:lstStyle/>
                    <a:p>
                      <a:pPr>
                        <a:spcBef>
                          <a:spcPts val="0"/>
                        </a:spcBef>
                        <a:buNone/>
                      </a:pPr>
                      <a:r>
                        <a:rPr lang="en" b="1"/>
                        <a:t>Total</a:t>
                      </a:r>
                    </a:p>
                  </a:txBody>
                  <a:tcPr marL="91425" marR="91425" marT="91425" marB="91425"/>
                </a:tc>
                <a:tc>
                  <a:txBody>
                    <a:bodyPr/>
                    <a:lstStyle/>
                    <a:p>
                      <a:pPr>
                        <a:spcBef>
                          <a:spcPts val="0"/>
                        </a:spcBef>
                        <a:buNone/>
                      </a:pPr>
                      <a:r>
                        <a:rPr lang="en" b="1"/>
                        <a:t>$4480</a:t>
                      </a:r>
                    </a:p>
                  </a:txBody>
                  <a:tcPr marL="91425" marR="91425" marT="91425" marB="91425"/>
                </a:tc>
              </a:tr>
            </a:tbl>
          </a:graphicData>
        </a:graphic>
      </p:graphicFrame>
      <p:sp>
        <p:nvSpPr>
          <p:cNvPr id="165" name="Shape 165"/>
          <p:cNvSpPr txBox="1"/>
          <p:nvPr/>
        </p:nvSpPr>
        <p:spPr>
          <a:xfrm>
            <a:off x="360950" y="3957050"/>
            <a:ext cx="8074499" cy="591299"/>
          </a:xfrm>
          <a:prstGeom prst="rect">
            <a:avLst/>
          </a:prstGeom>
          <a:noFill/>
          <a:ln>
            <a:noFill/>
          </a:ln>
        </p:spPr>
        <p:txBody>
          <a:bodyPr lIns="91425" tIns="91425" rIns="91425" bIns="91425" anchor="t" anchorCtr="0">
            <a:noAutofit/>
          </a:bodyPr>
          <a:lstStyle/>
          <a:p>
            <a:pPr lvl="0">
              <a:spcBef>
                <a:spcPts val="0"/>
              </a:spcBef>
              <a:buNone/>
            </a:pPr>
            <a:r>
              <a:rPr lang="en"/>
              <a:t>GPS donated by NavCom.  Other materials needed will be procured with the assistance of Seth Frick, project manager, and our faculty and industry partners.</a:t>
            </a:r>
          </a:p>
        </p:txBody>
      </p:sp>
      <p:sp>
        <p:nvSpPr>
          <p:cNvPr id="166" name="Shape 166"/>
          <p:cNvSpPr txBox="1"/>
          <p:nvPr/>
        </p:nvSpPr>
        <p:spPr>
          <a:xfrm>
            <a:off x="7595925" y="187150"/>
            <a:ext cx="1547999" cy="409199"/>
          </a:xfrm>
          <a:prstGeom prst="rect">
            <a:avLst/>
          </a:prstGeom>
          <a:noFill/>
          <a:ln>
            <a:noFill/>
          </a:ln>
        </p:spPr>
        <p:txBody>
          <a:bodyPr lIns="91425" tIns="91425" rIns="91425" bIns="91425" anchor="t" anchorCtr="0">
            <a:noAutofit/>
          </a:bodyPr>
          <a:lstStyle/>
          <a:p>
            <a:pPr lvl="0" rtl="0">
              <a:spcBef>
                <a:spcPts val="0"/>
              </a:spcBef>
              <a:buNone/>
            </a:pPr>
            <a:r>
              <a:rPr lang="en"/>
              <a:t>John Jackson</a:t>
            </a:r>
          </a:p>
        </p:txBody>
      </p:sp>
    </p:spTree>
  </p:cSld>
  <p:clrMapOvr>
    <a:masterClrMapping/>
  </p:clrMapOvr>
  <p:transition spd="slow">
    <p:cut/>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Shape 171"/>
          <p:cNvSpPr txBox="1"/>
          <p:nvPr/>
        </p:nvSpPr>
        <p:spPr>
          <a:xfrm>
            <a:off x="0" y="4729100"/>
            <a:ext cx="9144000" cy="409199"/>
          </a:xfrm>
          <a:prstGeom prst="rect">
            <a:avLst/>
          </a:prstGeom>
          <a:noFill/>
          <a:ln>
            <a:noFill/>
          </a:ln>
        </p:spPr>
        <p:txBody>
          <a:bodyPr lIns="91425" tIns="91425" rIns="91425" bIns="91425" anchor="t" anchorCtr="0">
            <a:noAutofit/>
          </a:bodyPr>
          <a:lstStyle/>
          <a:p>
            <a:pPr lvl="0" algn="ctr" rtl="0">
              <a:spcBef>
                <a:spcPts val="0"/>
              </a:spcBef>
              <a:buNone/>
            </a:pPr>
            <a:r>
              <a:rPr lang="en"/>
              <a:t>Overview | Approach | </a:t>
            </a:r>
            <a:r>
              <a:rPr lang="en">
                <a:solidFill>
                  <a:srgbClr val="9900FF"/>
                </a:solidFill>
              </a:rPr>
              <a:t>Project Plan</a:t>
            </a:r>
            <a:r>
              <a:rPr lang="en"/>
              <a:t> | Design Walkthrough | FMEA and Safety | Standards | Conclusions</a:t>
            </a:r>
          </a:p>
        </p:txBody>
      </p:sp>
      <p:sp>
        <p:nvSpPr>
          <p:cNvPr id="172" name="Shape 172"/>
          <p:cNvSpPr txBox="1"/>
          <p:nvPr/>
        </p:nvSpPr>
        <p:spPr>
          <a:xfrm>
            <a:off x="7489800" y="3922850"/>
            <a:ext cx="1654200" cy="857400"/>
          </a:xfrm>
          <a:prstGeom prst="rect">
            <a:avLst/>
          </a:prstGeom>
          <a:noFill/>
          <a:ln>
            <a:noFill/>
          </a:ln>
        </p:spPr>
        <p:txBody>
          <a:bodyPr lIns="91425" tIns="91425" rIns="91425" bIns="91425" anchor="ctr" anchorCtr="0">
            <a:noAutofit/>
          </a:bodyPr>
          <a:lstStyle/>
          <a:p>
            <a:pPr lvl="0" rtl="0">
              <a:spcBef>
                <a:spcPts val="0"/>
              </a:spcBef>
              <a:buNone/>
            </a:pPr>
            <a:r>
              <a:rPr lang="en" sz="2400" b="1">
                <a:solidFill>
                  <a:schemeClr val="dk1"/>
                </a:solidFill>
              </a:rPr>
              <a:t>Yunus Agamawi</a:t>
            </a:r>
          </a:p>
        </p:txBody>
      </p:sp>
      <p:pic>
        <p:nvPicPr>
          <p:cNvPr id="173" name="Shape 173"/>
          <p:cNvPicPr preferRelativeResize="0"/>
          <p:nvPr/>
        </p:nvPicPr>
        <p:blipFill>
          <a:blip r:embed="rId3">
            <a:alphaModFix/>
          </a:blip>
          <a:stretch>
            <a:fillRect/>
          </a:stretch>
        </p:blipFill>
        <p:spPr>
          <a:xfrm>
            <a:off x="574125" y="0"/>
            <a:ext cx="6557948" cy="4729099"/>
          </a:xfrm>
          <a:prstGeom prst="rect">
            <a:avLst/>
          </a:prstGeom>
          <a:noFill/>
          <a:ln>
            <a:noFill/>
          </a:ln>
        </p:spPr>
      </p:pic>
    </p:spTree>
  </p:cSld>
  <p:clrMapOvr>
    <a:masterClrMapping/>
  </p:clrMapOvr>
  <p:transition spd="slow">
    <p:cut/>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Shape 178"/>
          <p:cNvSpPr txBox="1">
            <a:spLocks noGrp="1"/>
          </p:cNvSpPr>
          <p:nvPr>
            <p:ph type="title"/>
          </p:nvPr>
        </p:nvSpPr>
        <p:spPr>
          <a:xfrm>
            <a:off x="457200" y="1840778"/>
            <a:ext cx="8229600" cy="857400"/>
          </a:xfrm>
          <a:prstGeom prst="rect">
            <a:avLst/>
          </a:prstGeom>
        </p:spPr>
        <p:txBody>
          <a:bodyPr lIns="91425" tIns="91425" rIns="91425" bIns="91425" anchor="b" anchorCtr="0">
            <a:noAutofit/>
          </a:bodyPr>
          <a:lstStyle/>
          <a:p>
            <a:pPr lvl="0" algn="ctr" rtl="0">
              <a:spcBef>
                <a:spcPts val="0"/>
              </a:spcBef>
              <a:buNone/>
            </a:pPr>
            <a:r>
              <a:rPr lang="en"/>
              <a:t>Design Walkthrough</a:t>
            </a:r>
          </a:p>
        </p:txBody>
      </p:sp>
      <p:sp>
        <p:nvSpPr>
          <p:cNvPr id="179" name="Shape 179"/>
          <p:cNvSpPr txBox="1"/>
          <p:nvPr/>
        </p:nvSpPr>
        <p:spPr>
          <a:xfrm>
            <a:off x="0" y="4729100"/>
            <a:ext cx="9144000" cy="409199"/>
          </a:xfrm>
          <a:prstGeom prst="rect">
            <a:avLst/>
          </a:prstGeom>
          <a:noFill/>
          <a:ln>
            <a:noFill/>
          </a:ln>
        </p:spPr>
        <p:txBody>
          <a:bodyPr lIns="91425" tIns="91425" rIns="91425" bIns="91425" anchor="t" anchorCtr="0">
            <a:noAutofit/>
          </a:bodyPr>
          <a:lstStyle/>
          <a:p>
            <a:pPr lvl="0" algn="ctr" rtl="0">
              <a:spcBef>
                <a:spcPts val="0"/>
              </a:spcBef>
              <a:buNone/>
            </a:pPr>
            <a:r>
              <a:rPr lang="en"/>
              <a:t>Overview | Approach | Project Plan | </a:t>
            </a:r>
            <a:r>
              <a:rPr lang="en">
                <a:solidFill>
                  <a:srgbClr val="9900FF"/>
                </a:solidFill>
              </a:rPr>
              <a:t>Design Walkthrough</a:t>
            </a:r>
            <a:r>
              <a:rPr lang="en"/>
              <a:t> | FMEA and Safety | Standards | Conclusions</a:t>
            </a:r>
          </a:p>
        </p:txBody>
      </p:sp>
    </p:spTree>
  </p:cSld>
  <p:clrMapOvr>
    <a:masterClrMapping/>
  </p:clrMapOvr>
  <p:transition spd="slow">
    <p:cut/>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Shape 184"/>
          <p:cNvSpPr txBox="1">
            <a:spLocks noGrp="1"/>
          </p:cNvSpPr>
          <p:nvPr>
            <p:ph type="title"/>
          </p:nvPr>
        </p:nvSpPr>
        <p:spPr>
          <a:xfrm>
            <a:off x="457200" y="161750"/>
            <a:ext cx="8229600" cy="517499"/>
          </a:xfrm>
          <a:prstGeom prst="rect">
            <a:avLst/>
          </a:prstGeom>
        </p:spPr>
        <p:txBody>
          <a:bodyPr lIns="91425" tIns="91425" rIns="91425" bIns="91425" anchor="t" anchorCtr="0">
            <a:noAutofit/>
          </a:bodyPr>
          <a:lstStyle/>
          <a:p>
            <a:pPr lvl="0" rtl="0">
              <a:spcBef>
                <a:spcPts val="0"/>
              </a:spcBef>
              <a:buNone/>
            </a:pPr>
            <a:r>
              <a:rPr lang="en" sz="3000"/>
              <a:t>System Overview</a:t>
            </a:r>
          </a:p>
        </p:txBody>
      </p:sp>
      <p:sp>
        <p:nvSpPr>
          <p:cNvPr id="185" name="Shape 185"/>
          <p:cNvSpPr txBox="1"/>
          <p:nvPr/>
        </p:nvSpPr>
        <p:spPr>
          <a:xfrm>
            <a:off x="0" y="4729100"/>
            <a:ext cx="9144000" cy="409199"/>
          </a:xfrm>
          <a:prstGeom prst="rect">
            <a:avLst/>
          </a:prstGeom>
          <a:noFill/>
          <a:ln>
            <a:noFill/>
          </a:ln>
        </p:spPr>
        <p:txBody>
          <a:bodyPr lIns="91425" tIns="91425" rIns="91425" bIns="91425" anchor="t" anchorCtr="0">
            <a:noAutofit/>
          </a:bodyPr>
          <a:lstStyle/>
          <a:p>
            <a:pPr lvl="0" algn="ctr" rtl="0">
              <a:spcBef>
                <a:spcPts val="0"/>
              </a:spcBef>
              <a:buNone/>
            </a:pPr>
            <a:r>
              <a:rPr lang="en"/>
              <a:t>Overview | Approach | Project Plan | </a:t>
            </a:r>
            <a:r>
              <a:rPr lang="en">
                <a:solidFill>
                  <a:srgbClr val="9900FF"/>
                </a:solidFill>
              </a:rPr>
              <a:t>Design Walkthrough</a:t>
            </a:r>
            <a:r>
              <a:rPr lang="en"/>
              <a:t> | FMEA and Safety | Standards | Conclusions</a:t>
            </a:r>
          </a:p>
        </p:txBody>
      </p:sp>
      <p:sp>
        <p:nvSpPr>
          <p:cNvPr id="186" name="Shape 186"/>
          <p:cNvSpPr txBox="1"/>
          <p:nvPr/>
        </p:nvSpPr>
        <p:spPr>
          <a:xfrm>
            <a:off x="5700275" y="1047500"/>
            <a:ext cx="2986500" cy="2107499"/>
          </a:xfrm>
          <a:prstGeom prst="rect">
            <a:avLst/>
          </a:prstGeom>
          <a:noFill/>
          <a:ln>
            <a:noFill/>
          </a:ln>
        </p:spPr>
        <p:txBody>
          <a:bodyPr lIns="91425" tIns="91425" rIns="91425" bIns="91425" anchor="t" anchorCtr="0">
            <a:noAutofit/>
          </a:bodyPr>
          <a:lstStyle/>
          <a:p>
            <a:pPr algn="ctr" rtl="0">
              <a:spcBef>
                <a:spcPts val="0"/>
              </a:spcBef>
              <a:buNone/>
            </a:pPr>
            <a:r>
              <a:rPr lang="en" b="1"/>
              <a:t>Basic System Information</a:t>
            </a:r>
          </a:p>
          <a:p>
            <a:pPr lvl="0" algn="ctr" rtl="0">
              <a:spcBef>
                <a:spcPts val="0"/>
              </a:spcBef>
              <a:buNone/>
            </a:pPr>
            <a:endParaRPr b="1"/>
          </a:p>
          <a:p>
            <a:pPr marL="457200" lvl="0" indent="-317500" rtl="0">
              <a:spcBef>
                <a:spcPts val="0"/>
              </a:spcBef>
              <a:buClr>
                <a:srgbClr val="000000"/>
              </a:buClr>
              <a:buSzPct val="100000"/>
              <a:buFont typeface="Arial"/>
              <a:buChar char="●"/>
            </a:pPr>
            <a:r>
              <a:rPr lang="en"/>
              <a:t>CAN bus for inter-sensor communication</a:t>
            </a:r>
          </a:p>
          <a:p>
            <a:pPr lvl="0" rtl="0">
              <a:spcBef>
                <a:spcPts val="0"/>
              </a:spcBef>
              <a:buNone/>
            </a:pPr>
            <a:endParaRPr/>
          </a:p>
          <a:p>
            <a:pPr marL="457200" lvl="0" indent="-317500" rtl="0">
              <a:spcBef>
                <a:spcPts val="0"/>
              </a:spcBef>
              <a:buClr>
                <a:srgbClr val="000000"/>
              </a:buClr>
              <a:buSzPct val="100000"/>
              <a:buFont typeface="Arial"/>
              <a:buChar char="●"/>
            </a:pPr>
            <a:r>
              <a:rPr lang="en"/>
              <a:t>Power regulated and delivered from PRC</a:t>
            </a:r>
          </a:p>
          <a:p>
            <a:pPr lvl="0" rtl="0">
              <a:spcBef>
                <a:spcPts val="0"/>
              </a:spcBef>
              <a:buNone/>
            </a:pPr>
            <a:endParaRPr/>
          </a:p>
          <a:p>
            <a:pPr marL="457200" lvl="0" indent="-317500" rtl="0">
              <a:spcBef>
                <a:spcPts val="0"/>
              </a:spcBef>
              <a:buClr>
                <a:srgbClr val="000000"/>
              </a:buClr>
              <a:buSzPct val="100000"/>
              <a:buFont typeface="Arial"/>
              <a:buChar char="●"/>
            </a:pPr>
            <a:r>
              <a:rPr lang="en"/>
              <a:t>FCM hands off commands and performs calculations</a:t>
            </a:r>
          </a:p>
          <a:p>
            <a:pPr lvl="0" rtl="0">
              <a:spcBef>
                <a:spcPts val="0"/>
              </a:spcBef>
              <a:buNone/>
            </a:pPr>
            <a:endParaRPr/>
          </a:p>
        </p:txBody>
      </p:sp>
      <p:pic>
        <p:nvPicPr>
          <p:cNvPr id="187" name="Shape 187"/>
          <p:cNvPicPr preferRelativeResize="0"/>
          <p:nvPr/>
        </p:nvPicPr>
        <p:blipFill>
          <a:blip r:embed="rId3">
            <a:alphaModFix/>
          </a:blip>
          <a:stretch>
            <a:fillRect/>
          </a:stretch>
        </p:blipFill>
        <p:spPr>
          <a:xfrm>
            <a:off x="600250" y="1021925"/>
            <a:ext cx="4890524" cy="3364499"/>
          </a:xfrm>
          <a:prstGeom prst="rect">
            <a:avLst/>
          </a:prstGeom>
          <a:noFill/>
          <a:ln>
            <a:noFill/>
          </a:ln>
        </p:spPr>
      </p:pic>
      <p:sp>
        <p:nvSpPr>
          <p:cNvPr id="188" name="Shape 188"/>
          <p:cNvSpPr txBox="1"/>
          <p:nvPr/>
        </p:nvSpPr>
        <p:spPr>
          <a:xfrm>
            <a:off x="7595925" y="187150"/>
            <a:ext cx="1547999" cy="409199"/>
          </a:xfrm>
          <a:prstGeom prst="rect">
            <a:avLst/>
          </a:prstGeom>
          <a:noFill/>
          <a:ln>
            <a:noFill/>
          </a:ln>
        </p:spPr>
        <p:txBody>
          <a:bodyPr lIns="91425" tIns="91425" rIns="91425" bIns="91425" anchor="t" anchorCtr="0">
            <a:noAutofit/>
          </a:bodyPr>
          <a:lstStyle/>
          <a:p>
            <a:pPr>
              <a:spcBef>
                <a:spcPts val="0"/>
              </a:spcBef>
              <a:buNone/>
            </a:pPr>
            <a:r>
              <a:rPr lang="en"/>
              <a:t>John Jackson</a:t>
            </a:r>
          </a:p>
        </p:txBody>
      </p:sp>
      <p:sp>
        <p:nvSpPr>
          <p:cNvPr id="189" name="Shape 189"/>
          <p:cNvSpPr/>
          <p:nvPr/>
        </p:nvSpPr>
        <p:spPr>
          <a:xfrm>
            <a:off x="600250" y="2179050"/>
            <a:ext cx="2100300" cy="614999"/>
          </a:xfrm>
          <a:prstGeom prst="rect">
            <a:avLst/>
          </a:prstGeom>
          <a:solidFill>
            <a:schemeClr val="lt2"/>
          </a:solidFill>
          <a:ln w="19050" cap="flat">
            <a:solidFill>
              <a:schemeClr val="dk2"/>
            </a:solidFill>
            <a:prstDash val="solid"/>
            <a:round/>
            <a:headEnd type="none" w="med" len="med"/>
            <a:tailEnd type="none" w="med" len="med"/>
          </a:ln>
        </p:spPr>
        <p:txBody>
          <a:bodyPr lIns="91425" tIns="91425" rIns="91425" bIns="91425" anchor="ctr" anchorCtr="0">
            <a:noAutofit/>
          </a:bodyPr>
          <a:lstStyle/>
          <a:p>
            <a:pPr algn="ctr">
              <a:spcBef>
                <a:spcPts val="0"/>
              </a:spcBef>
              <a:buNone/>
            </a:pPr>
            <a:r>
              <a:rPr lang="en"/>
              <a:t>32-bit uC Flight Computer</a:t>
            </a:r>
          </a:p>
        </p:txBody>
      </p:sp>
    </p:spTree>
  </p:cSld>
  <p:clrMapOvr>
    <a:masterClrMapping/>
  </p:clrMapOvr>
  <p:transition spd="slow">
    <p:cut/>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pic>
        <p:nvPicPr>
          <p:cNvPr id="194" name="Shape 194"/>
          <p:cNvPicPr preferRelativeResize="0"/>
          <p:nvPr/>
        </p:nvPicPr>
        <p:blipFill rotWithShape="1">
          <a:blip r:embed="rId3">
            <a:alphaModFix/>
          </a:blip>
          <a:srcRect b="-1142"/>
          <a:stretch/>
        </p:blipFill>
        <p:spPr>
          <a:xfrm>
            <a:off x="0" y="0"/>
            <a:ext cx="9143999" cy="4838699"/>
          </a:xfrm>
          <a:prstGeom prst="rect">
            <a:avLst/>
          </a:prstGeom>
          <a:noFill/>
          <a:ln>
            <a:noFill/>
          </a:ln>
        </p:spPr>
      </p:pic>
      <p:sp>
        <p:nvSpPr>
          <p:cNvPr id="195" name="Shape 195"/>
          <p:cNvSpPr txBox="1">
            <a:spLocks noGrp="1"/>
          </p:cNvSpPr>
          <p:nvPr>
            <p:ph type="title"/>
          </p:nvPr>
        </p:nvSpPr>
        <p:spPr>
          <a:xfrm>
            <a:off x="125725" y="161725"/>
            <a:ext cx="8229600" cy="517499"/>
          </a:xfrm>
          <a:prstGeom prst="rect">
            <a:avLst/>
          </a:prstGeom>
        </p:spPr>
        <p:txBody>
          <a:bodyPr lIns="91425" tIns="91425" rIns="91425" bIns="91425" anchor="t" anchorCtr="0">
            <a:noAutofit/>
          </a:bodyPr>
          <a:lstStyle/>
          <a:p>
            <a:pPr lvl="0" rtl="0">
              <a:spcBef>
                <a:spcPts val="0"/>
              </a:spcBef>
              <a:buNone/>
            </a:pPr>
            <a:r>
              <a:rPr lang="en" sz="3000">
                <a:solidFill>
                  <a:srgbClr val="FFFFFF"/>
                </a:solidFill>
              </a:rPr>
              <a:t>CAD Model Overview</a:t>
            </a:r>
          </a:p>
        </p:txBody>
      </p:sp>
      <p:sp>
        <p:nvSpPr>
          <p:cNvPr id="196" name="Shape 196"/>
          <p:cNvSpPr txBox="1"/>
          <p:nvPr/>
        </p:nvSpPr>
        <p:spPr>
          <a:xfrm>
            <a:off x="0" y="4729100"/>
            <a:ext cx="9144000" cy="409199"/>
          </a:xfrm>
          <a:prstGeom prst="rect">
            <a:avLst/>
          </a:prstGeom>
          <a:noFill/>
          <a:ln>
            <a:noFill/>
          </a:ln>
        </p:spPr>
        <p:txBody>
          <a:bodyPr lIns="91425" tIns="91425" rIns="91425" bIns="91425" anchor="t" anchorCtr="0">
            <a:noAutofit/>
          </a:bodyPr>
          <a:lstStyle/>
          <a:p>
            <a:pPr lvl="0" algn="ctr" rtl="0">
              <a:spcBef>
                <a:spcPts val="0"/>
              </a:spcBef>
              <a:buNone/>
            </a:pPr>
            <a:r>
              <a:rPr lang="en"/>
              <a:t>Overview | Approach | Project Plan | </a:t>
            </a:r>
            <a:r>
              <a:rPr lang="en">
                <a:solidFill>
                  <a:srgbClr val="9900FF"/>
                </a:solidFill>
              </a:rPr>
              <a:t>Design Walkthrough</a:t>
            </a:r>
            <a:r>
              <a:rPr lang="en"/>
              <a:t> | FMEA and Safety | Standards | Conclusions</a:t>
            </a:r>
          </a:p>
        </p:txBody>
      </p:sp>
      <p:cxnSp>
        <p:nvCxnSpPr>
          <p:cNvPr id="197" name="Shape 197"/>
          <p:cNvCxnSpPr/>
          <p:nvPr/>
        </p:nvCxnSpPr>
        <p:spPr>
          <a:xfrm rot="10800000">
            <a:off x="5314475" y="1999724"/>
            <a:ext cx="1272599" cy="352800"/>
          </a:xfrm>
          <a:prstGeom prst="straightConnector1">
            <a:avLst/>
          </a:prstGeom>
          <a:noFill/>
          <a:ln w="19050" cap="flat">
            <a:solidFill>
              <a:srgbClr val="FFFFFF"/>
            </a:solidFill>
            <a:prstDash val="solid"/>
            <a:round/>
            <a:headEnd type="none" w="lg" len="lg"/>
            <a:tailEnd type="triangle" w="lg" len="lg"/>
          </a:ln>
        </p:spPr>
      </p:cxnSp>
      <p:cxnSp>
        <p:nvCxnSpPr>
          <p:cNvPr id="198" name="Shape 198"/>
          <p:cNvCxnSpPr/>
          <p:nvPr/>
        </p:nvCxnSpPr>
        <p:spPr>
          <a:xfrm rot="10800000" flipH="1">
            <a:off x="2491550" y="1764650"/>
            <a:ext cx="1262100" cy="577199"/>
          </a:xfrm>
          <a:prstGeom prst="straightConnector1">
            <a:avLst/>
          </a:prstGeom>
          <a:noFill/>
          <a:ln w="19050" cap="flat">
            <a:solidFill>
              <a:srgbClr val="FFFFFF"/>
            </a:solidFill>
            <a:prstDash val="solid"/>
            <a:round/>
            <a:headEnd type="none" w="lg" len="lg"/>
            <a:tailEnd type="triangle" w="lg" len="lg"/>
          </a:ln>
        </p:spPr>
      </p:cxnSp>
      <p:cxnSp>
        <p:nvCxnSpPr>
          <p:cNvPr id="199" name="Shape 199"/>
          <p:cNvCxnSpPr/>
          <p:nvPr/>
        </p:nvCxnSpPr>
        <p:spPr>
          <a:xfrm rot="10800000" flipH="1">
            <a:off x="2472850" y="2053125"/>
            <a:ext cx="1347600" cy="288599"/>
          </a:xfrm>
          <a:prstGeom prst="straightConnector1">
            <a:avLst/>
          </a:prstGeom>
          <a:noFill/>
          <a:ln w="19050" cap="flat">
            <a:solidFill>
              <a:srgbClr val="FFFFFF"/>
            </a:solidFill>
            <a:prstDash val="solid"/>
            <a:round/>
            <a:headEnd type="none" w="lg" len="lg"/>
            <a:tailEnd type="triangle" w="lg" len="lg"/>
          </a:ln>
        </p:spPr>
      </p:cxnSp>
      <p:cxnSp>
        <p:nvCxnSpPr>
          <p:cNvPr id="200" name="Shape 200"/>
          <p:cNvCxnSpPr/>
          <p:nvPr/>
        </p:nvCxnSpPr>
        <p:spPr>
          <a:xfrm>
            <a:off x="2470175" y="2352525"/>
            <a:ext cx="1350300" cy="75000"/>
          </a:xfrm>
          <a:prstGeom prst="straightConnector1">
            <a:avLst/>
          </a:prstGeom>
          <a:noFill/>
          <a:ln w="19050" cap="flat">
            <a:solidFill>
              <a:srgbClr val="FFFFFF"/>
            </a:solidFill>
            <a:prstDash val="solid"/>
            <a:round/>
            <a:headEnd type="none" w="lg" len="lg"/>
            <a:tailEnd type="triangle" w="lg" len="lg"/>
          </a:ln>
        </p:spPr>
      </p:cxnSp>
      <p:cxnSp>
        <p:nvCxnSpPr>
          <p:cNvPr id="201" name="Shape 201"/>
          <p:cNvCxnSpPr/>
          <p:nvPr/>
        </p:nvCxnSpPr>
        <p:spPr>
          <a:xfrm>
            <a:off x="2502250" y="3240075"/>
            <a:ext cx="1133399" cy="128400"/>
          </a:xfrm>
          <a:prstGeom prst="straightConnector1">
            <a:avLst/>
          </a:prstGeom>
          <a:noFill/>
          <a:ln w="19050" cap="flat">
            <a:solidFill>
              <a:srgbClr val="FFFFFF"/>
            </a:solidFill>
            <a:prstDash val="solid"/>
            <a:round/>
            <a:headEnd type="none" w="lg" len="lg"/>
            <a:tailEnd type="triangle" w="lg" len="lg"/>
          </a:ln>
        </p:spPr>
      </p:cxnSp>
      <p:cxnSp>
        <p:nvCxnSpPr>
          <p:cNvPr id="202" name="Shape 202"/>
          <p:cNvCxnSpPr/>
          <p:nvPr/>
        </p:nvCxnSpPr>
        <p:spPr>
          <a:xfrm rot="10800000" flipH="1">
            <a:off x="2491550" y="3828400"/>
            <a:ext cx="1347600" cy="288599"/>
          </a:xfrm>
          <a:prstGeom prst="straightConnector1">
            <a:avLst/>
          </a:prstGeom>
          <a:noFill/>
          <a:ln w="19050" cap="flat">
            <a:solidFill>
              <a:srgbClr val="FFFFFF"/>
            </a:solidFill>
            <a:prstDash val="solid"/>
            <a:round/>
            <a:headEnd type="none" w="lg" len="lg"/>
            <a:tailEnd type="triangle" w="lg" len="lg"/>
          </a:ln>
        </p:spPr>
      </p:cxnSp>
      <p:cxnSp>
        <p:nvCxnSpPr>
          <p:cNvPr id="203" name="Shape 203"/>
          <p:cNvCxnSpPr/>
          <p:nvPr/>
        </p:nvCxnSpPr>
        <p:spPr>
          <a:xfrm rot="10800000">
            <a:off x="4983150" y="2833524"/>
            <a:ext cx="1197599" cy="321000"/>
          </a:xfrm>
          <a:prstGeom prst="straightConnector1">
            <a:avLst/>
          </a:prstGeom>
          <a:noFill/>
          <a:ln w="19050" cap="flat">
            <a:solidFill>
              <a:srgbClr val="FFFFFF"/>
            </a:solidFill>
            <a:prstDash val="solid"/>
            <a:round/>
            <a:headEnd type="none" w="lg" len="lg"/>
            <a:tailEnd type="triangle" w="lg" len="lg"/>
          </a:ln>
        </p:spPr>
      </p:cxnSp>
      <p:cxnSp>
        <p:nvCxnSpPr>
          <p:cNvPr id="204" name="Shape 204"/>
          <p:cNvCxnSpPr/>
          <p:nvPr/>
        </p:nvCxnSpPr>
        <p:spPr>
          <a:xfrm rot="10800000">
            <a:off x="5111450" y="3823025"/>
            <a:ext cx="930299" cy="165599"/>
          </a:xfrm>
          <a:prstGeom prst="straightConnector1">
            <a:avLst/>
          </a:prstGeom>
          <a:noFill/>
          <a:ln w="19050" cap="flat">
            <a:solidFill>
              <a:srgbClr val="FFFFFF"/>
            </a:solidFill>
            <a:prstDash val="solid"/>
            <a:round/>
            <a:headEnd type="none" w="lg" len="lg"/>
            <a:tailEnd type="triangle" w="lg" len="lg"/>
          </a:ln>
        </p:spPr>
      </p:cxnSp>
      <p:cxnSp>
        <p:nvCxnSpPr>
          <p:cNvPr id="205" name="Shape 205"/>
          <p:cNvCxnSpPr/>
          <p:nvPr/>
        </p:nvCxnSpPr>
        <p:spPr>
          <a:xfrm rot="10800000" flipH="1">
            <a:off x="3186650" y="1390474"/>
            <a:ext cx="652500" cy="85200"/>
          </a:xfrm>
          <a:prstGeom prst="straightConnector1">
            <a:avLst/>
          </a:prstGeom>
          <a:noFill/>
          <a:ln w="19050" cap="flat">
            <a:solidFill>
              <a:srgbClr val="FFFFFF"/>
            </a:solidFill>
            <a:prstDash val="solid"/>
            <a:round/>
            <a:headEnd type="none" w="lg" len="lg"/>
            <a:tailEnd type="triangle" w="lg" len="lg"/>
          </a:ln>
        </p:spPr>
      </p:cxnSp>
      <p:cxnSp>
        <p:nvCxnSpPr>
          <p:cNvPr id="206" name="Shape 206"/>
          <p:cNvCxnSpPr/>
          <p:nvPr/>
        </p:nvCxnSpPr>
        <p:spPr>
          <a:xfrm rot="10800000">
            <a:off x="4470050" y="1079975"/>
            <a:ext cx="1571699" cy="96299"/>
          </a:xfrm>
          <a:prstGeom prst="straightConnector1">
            <a:avLst/>
          </a:prstGeom>
          <a:noFill/>
          <a:ln w="19050" cap="flat">
            <a:solidFill>
              <a:srgbClr val="FFFFFF"/>
            </a:solidFill>
            <a:prstDash val="solid"/>
            <a:round/>
            <a:headEnd type="none" w="lg" len="lg"/>
            <a:tailEnd type="triangle" w="lg" len="lg"/>
          </a:ln>
        </p:spPr>
      </p:cxnSp>
      <p:sp>
        <p:nvSpPr>
          <p:cNvPr id="207" name="Shape 207"/>
          <p:cNvSpPr txBox="1"/>
          <p:nvPr/>
        </p:nvSpPr>
        <p:spPr>
          <a:xfrm>
            <a:off x="6041750" y="948750"/>
            <a:ext cx="2206799" cy="310199"/>
          </a:xfrm>
          <a:prstGeom prst="rect">
            <a:avLst/>
          </a:prstGeom>
          <a:solidFill>
            <a:srgbClr val="FFFFFF"/>
          </a:solidFill>
          <a:ln>
            <a:noFill/>
          </a:ln>
        </p:spPr>
        <p:txBody>
          <a:bodyPr lIns="91425" tIns="91425" rIns="91425" bIns="91425" anchor="ctr" anchorCtr="0">
            <a:noAutofit/>
          </a:bodyPr>
          <a:lstStyle/>
          <a:p>
            <a:pPr algn="ctr">
              <a:spcBef>
                <a:spcPts val="0"/>
              </a:spcBef>
              <a:buNone/>
            </a:pPr>
            <a:r>
              <a:rPr lang="en" b="1"/>
              <a:t>S-Band Patch Antenna</a:t>
            </a:r>
          </a:p>
        </p:txBody>
      </p:sp>
      <p:sp>
        <p:nvSpPr>
          <p:cNvPr id="208" name="Shape 208"/>
          <p:cNvSpPr txBox="1"/>
          <p:nvPr/>
        </p:nvSpPr>
        <p:spPr>
          <a:xfrm>
            <a:off x="6472175" y="2117325"/>
            <a:ext cx="756600" cy="310199"/>
          </a:xfrm>
          <a:prstGeom prst="rect">
            <a:avLst/>
          </a:prstGeom>
          <a:solidFill>
            <a:srgbClr val="FFFFFF"/>
          </a:solidFill>
          <a:ln>
            <a:noFill/>
          </a:ln>
        </p:spPr>
        <p:txBody>
          <a:bodyPr lIns="91425" tIns="91425" rIns="91425" bIns="91425" anchor="ctr" anchorCtr="0">
            <a:noAutofit/>
          </a:bodyPr>
          <a:lstStyle/>
          <a:p>
            <a:pPr lvl="0" algn="ctr" rtl="0">
              <a:spcBef>
                <a:spcPts val="0"/>
              </a:spcBef>
              <a:buNone/>
            </a:pPr>
            <a:r>
              <a:rPr lang="en" b="1"/>
              <a:t>ADCS</a:t>
            </a:r>
          </a:p>
        </p:txBody>
      </p:sp>
      <p:sp>
        <p:nvSpPr>
          <p:cNvPr id="209" name="Shape 209"/>
          <p:cNvSpPr txBox="1"/>
          <p:nvPr/>
        </p:nvSpPr>
        <p:spPr>
          <a:xfrm>
            <a:off x="6180750" y="3036075"/>
            <a:ext cx="1262100" cy="357599"/>
          </a:xfrm>
          <a:prstGeom prst="rect">
            <a:avLst/>
          </a:prstGeom>
          <a:solidFill>
            <a:srgbClr val="FFFFFF"/>
          </a:solidFill>
          <a:ln>
            <a:noFill/>
          </a:ln>
        </p:spPr>
        <p:txBody>
          <a:bodyPr lIns="91425" tIns="91425" rIns="91425" bIns="91425" anchor="ctr" anchorCtr="0">
            <a:noAutofit/>
          </a:bodyPr>
          <a:lstStyle/>
          <a:p>
            <a:pPr lvl="0" algn="ctr" rtl="0">
              <a:spcBef>
                <a:spcPts val="0"/>
              </a:spcBef>
              <a:buNone/>
            </a:pPr>
            <a:r>
              <a:rPr lang="en" b="1"/>
              <a:t>Fuel Tank</a:t>
            </a:r>
          </a:p>
        </p:txBody>
      </p:sp>
      <p:sp>
        <p:nvSpPr>
          <p:cNvPr id="210" name="Shape 210"/>
          <p:cNvSpPr txBox="1"/>
          <p:nvPr/>
        </p:nvSpPr>
        <p:spPr>
          <a:xfrm>
            <a:off x="6041750" y="3852150"/>
            <a:ext cx="992700" cy="310199"/>
          </a:xfrm>
          <a:prstGeom prst="rect">
            <a:avLst/>
          </a:prstGeom>
          <a:solidFill>
            <a:srgbClr val="FFFFFF"/>
          </a:solidFill>
          <a:ln>
            <a:noFill/>
          </a:ln>
        </p:spPr>
        <p:txBody>
          <a:bodyPr lIns="91425" tIns="91425" rIns="91425" bIns="91425" anchor="ctr" anchorCtr="0">
            <a:noAutofit/>
          </a:bodyPr>
          <a:lstStyle/>
          <a:p>
            <a:pPr lvl="0" algn="ctr" rtl="0">
              <a:spcBef>
                <a:spcPts val="0"/>
              </a:spcBef>
              <a:buNone/>
            </a:pPr>
            <a:r>
              <a:rPr lang="en" b="1"/>
              <a:t>Thruster</a:t>
            </a:r>
          </a:p>
        </p:txBody>
      </p:sp>
      <p:sp>
        <p:nvSpPr>
          <p:cNvPr id="211" name="Shape 211"/>
          <p:cNvSpPr txBox="1"/>
          <p:nvPr/>
        </p:nvSpPr>
        <p:spPr>
          <a:xfrm>
            <a:off x="6041750" y="948750"/>
            <a:ext cx="2206799" cy="310199"/>
          </a:xfrm>
          <a:prstGeom prst="rect">
            <a:avLst/>
          </a:prstGeom>
          <a:solidFill>
            <a:srgbClr val="FFFFFF"/>
          </a:solidFill>
          <a:ln>
            <a:noFill/>
          </a:ln>
        </p:spPr>
        <p:txBody>
          <a:bodyPr lIns="91425" tIns="91425" rIns="91425" bIns="91425" anchor="ctr" anchorCtr="0">
            <a:noAutofit/>
          </a:bodyPr>
          <a:lstStyle/>
          <a:p>
            <a:pPr lvl="0" rtl="0">
              <a:spcBef>
                <a:spcPts val="0"/>
              </a:spcBef>
              <a:buNone/>
            </a:pPr>
            <a:r>
              <a:rPr lang="en" b="1"/>
              <a:t>S-Band Patch Antenna</a:t>
            </a:r>
          </a:p>
        </p:txBody>
      </p:sp>
      <p:sp>
        <p:nvSpPr>
          <p:cNvPr id="212" name="Shape 212"/>
          <p:cNvSpPr txBox="1"/>
          <p:nvPr/>
        </p:nvSpPr>
        <p:spPr>
          <a:xfrm>
            <a:off x="1240400" y="1360775"/>
            <a:ext cx="1946099" cy="310199"/>
          </a:xfrm>
          <a:prstGeom prst="rect">
            <a:avLst/>
          </a:prstGeom>
          <a:solidFill>
            <a:srgbClr val="FFFFFF"/>
          </a:solidFill>
          <a:ln>
            <a:noFill/>
          </a:ln>
        </p:spPr>
        <p:txBody>
          <a:bodyPr lIns="91425" tIns="91425" rIns="91425" bIns="91425" anchor="ctr" anchorCtr="0">
            <a:noAutofit/>
          </a:bodyPr>
          <a:lstStyle/>
          <a:p>
            <a:pPr lvl="0" algn="ctr" rtl="0">
              <a:spcBef>
                <a:spcPts val="0"/>
              </a:spcBef>
              <a:buNone/>
            </a:pPr>
            <a:r>
              <a:rPr lang="en" b="1"/>
              <a:t>S-Band Transceiver </a:t>
            </a:r>
          </a:p>
        </p:txBody>
      </p:sp>
      <p:sp>
        <p:nvSpPr>
          <p:cNvPr id="213" name="Shape 213"/>
          <p:cNvSpPr txBox="1"/>
          <p:nvPr/>
        </p:nvSpPr>
        <p:spPr>
          <a:xfrm>
            <a:off x="1549250" y="2209550"/>
            <a:ext cx="1047899" cy="310199"/>
          </a:xfrm>
          <a:prstGeom prst="rect">
            <a:avLst/>
          </a:prstGeom>
          <a:solidFill>
            <a:srgbClr val="FFFFFF"/>
          </a:solidFill>
          <a:ln>
            <a:noFill/>
          </a:ln>
        </p:spPr>
        <p:txBody>
          <a:bodyPr lIns="91425" tIns="91425" rIns="91425" bIns="91425" anchor="ctr" anchorCtr="0">
            <a:noAutofit/>
          </a:bodyPr>
          <a:lstStyle/>
          <a:p>
            <a:pPr lvl="0" algn="ctr" rtl="0">
              <a:spcBef>
                <a:spcPts val="0"/>
              </a:spcBef>
              <a:buNone/>
            </a:pPr>
            <a:r>
              <a:rPr lang="en" b="1"/>
              <a:t>Batteries</a:t>
            </a:r>
          </a:p>
        </p:txBody>
      </p:sp>
      <p:sp>
        <p:nvSpPr>
          <p:cNvPr id="214" name="Shape 214"/>
          <p:cNvSpPr txBox="1"/>
          <p:nvPr/>
        </p:nvSpPr>
        <p:spPr>
          <a:xfrm>
            <a:off x="1240400" y="3109075"/>
            <a:ext cx="1648199" cy="310199"/>
          </a:xfrm>
          <a:prstGeom prst="rect">
            <a:avLst/>
          </a:prstGeom>
          <a:solidFill>
            <a:srgbClr val="FFFFFF"/>
          </a:solidFill>
          <a:ln>
            <a:noFill/>
          </a:ln>
        </p:spPr>
        <p:txBody>
          <a:bodyPr lIns="91425" tIns="91425" rIns="91425" bIns="91425" anchor="ctr" anchorCtr="0">
            <a:noAutofit/>
          </a:bodyPr>
          <a:lstStyle/>
          <a:p>
            <a:pPr lvl="0" algn="ctr" rtl="0">
              <a:spcBef>
                <a:spcPts val="0"/>
              </a:spcBef>
              <a:buNone/>
            </a:pPr>
            <a:r>
              <a:rPr lang="en" b="1"/>
              <a:t>Processor(s)</a:t>
            </a:r>
          </a:p>
        </p:txBody>
      </p:sp>
      <p:sp>
        <p:nvSpPr>
          <p:cNvPr id="215" name="Shape 215"/>
          <p:cNvSpPr txBox="1"/>
          <p:nvPr/>
        </p:nvSpPr>
        <p:spPr>
          <a:xfrm>
            <a:off x="1961150" y="3919100"/>
            <a:ext cx="1047899" cy="310199"/>
          </a:xfrm>
          <a:prstGeom prst="rect">
            <a:avLst/>
          </a:prstGeom>
          <a:solidFill>
            <a:srgbClr val="FFFFFF"/>
          </a:solidFill>
          <a:ln>
            <a:noFill/>
          </a:ln>
        </p:spPr>
        <p:txBody>
          <a:bodyPr lIns="91425" tIns="91425" rIns="91425" bIns="91425" anchor="ctr" anchorCtr="0">
            <a:noAutofit/>
          </a:bodyPr>
          <a:lstStyle/>
          <a:p>
            <a:pPr lvl="0" algn="ctr" rtl="0">
              <a:spcBef>
                <a:spcPts val="0"/>
              </a:spcBef>
              <a:buNone/>
            </a:pPr>
            <a:r>
              <a:rPr lang="en" b="1"/>
              <a:t>Detector</a:t>
            </a:r>
          </a:p>
        </p:txBody>
      </p:sp>
      <p:sp>
        <p:nvSpPr>
          <p:cNvPr id="216" name="Shape 216"/>
          <p:cNvSpPr txBox="1"/>
          <p:nvPr/>
        </p:nvSpPr>
        <p:spPr>
          <a:xfrm>
            <a:off x="7588875" y="241675"/>
            <a:ext cx="1347600" cy="357599"/>
          </a:xfrm>
          <a:prstGeom prst="rect">
            <a:avLst/>
          </a:prstGeom>
          <a:noFill/>
          <a:ln>
            <a:noFill/>
          </a:ln>
        </p:spPr>
        <p:txBody>
          <a:bodyPr lIns="91425" tIns="91425" rIns="91425" bIns="91425" anchor="t" anchorCtr="0">
            <a:noAutofit/>
          </a:bodyPr>
          <a:lstStyle/>
          <a:p>
            <a:pPr>
              <a:spcBef>
                <a:spcPts val="0"/>
              </a:spcBef>
              <a:buNone/>
            </a:pPr>
            <a:r>
              <a:rPr lang="en">
                <a:solidFill>
                  <a:srgbClr val="F3F3F3"/>
                </a:solidFill>
              </a:rPr>
              <a:t>Haley Rorvick</a:t>
            </a:r>
          </a:p>
        </p:txBody>
      </p:sp>
    </p:spTree>
  </p:cSld>
  <p:clrMapOvr>
    <a:masterClrMapping/>
  </p:clrMapOvr>
  <p:transition spd="slow">
    <p:cut/>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5"/>
        <p:cNvGrpSpPr/>
        <p:nvPr/>
      </p:nvGrpSpPr>
      <p:grpSpPr>
        <a:xfrm>
          <a:off x="0" y="0"/>
          <a:ext cx="0" cy="0"/>
          <a:chOff x="0" y="0"/>
          <a:chExt cx="0" cy="0"/>
        </a:xfrm>
      </p:grpSpPr>
      <p:sp>
        <p:nvSpPr>
          <p:cNvPr id="36" name="Shape 36"/>
          <p:cNvSpPr txBox="1">
            <a:spLocks noGrp="1"/>
          </p:cNvSpPr>
          <p:nvPr>
            <p:ph type="title"/>
          </p:nvPr>
        </p:nvSpPr>
        <p:spPr>
          <a:xfrm>
            <a:off x="457200" y="156550"/>
            <a:ext cx="5661299" cy="733199"/>
          </a:xfrm>
          <a:prstGeom prst="rect">
            <a:avLst/>
          </a:prstGeom>
        </p:spPr>
        <p:txBody>
          <a:bodyPr lIns="91425" tIns="91425" rIns="91425" bIns="91425" anchor="ctr" anchorCtr="0">
            <a:noAutofit/>
          </a:bodyPr>
          <a:lstStyle/>
          <a:p>
            <a:pPr>
              <a:spcBef>
                <a:spcPts val="0"/>
              </a:spcBef>
              <a:buNone/>
            </a:pPr>
            <a:r>
              <a:rPr lang="en" sz="3200"/>
              <a:t>Agenda</a:t>
            </a:r>
          </a:p>
        </p:txBody>
      </p:sp>
      <p:sp>
        <p:nvSpPr>
          <p:cNvPr id="37" name="Shape 37"/>
          <p:cNvSpPr txBox="1">
            <a:spLocks noGrp="1"/>
          </p:cNvSpPr>
          <p:nvPr>
            <p:ph type="body" idx="1"/>
          </p:nvPr>
        </p:nvSpPr>
        <p:spPr>
          <a:xfrm>
            <a:off x="457200" y="889750"/>
            <a:ext cx="8229600" cy="3725699"/>
          </a:xfrm>
          <a:prstGeom prst="rect">
            <a:avLst/>
          </a:prstGeom>
        </p:spPr>
        <p:txBody>
          <a:bodyPr lIns="91425" tIns="91425" rIns="91425" bIns="91425" anchor="t" anchorCtr="0">
            <a:noAutofit/>
          </a:bodyPr>
          <a:lstStyle/>
          <a:p>
            <a:pPr marL="914400" lvl="0" indent="-419100" rtl="0">
              <a:spcBef>
                <a:spcPts val="0"/>
              </a:spcBef>
              <a:buClr>
                <a:srgbClr val="000000"/>
              </a:buClr>
              <a:buSzPct val="100000"/>
              <a:buFont typeface="Arial"/>
              <a:buAutoNum type="romanUcPeriod"/>
            </a:pPr>
            <a:r>
              <a:rPr lang="en"/>
              <a:t>Overview</a:t>
            </a:r>
          </a:p>
          <a:p>
            <a:pPr marL="914400" lvl="0" indent="-419100" rtl="0">
              <a:spcBef>
                <a:spcPts val="0"/>
              </a:spcBef>
              <a:buClr>
                <a:srgbClr val="000000"/>
              </a:buClr>
              <a:buSzPct val="100000"/>
              <a:buFont typeface="Arial"/>
              <a:buAutoNum type="romanUcPeriod"/>
            </a:pPr>
            <a:r>
              <a:rPr lang="en"/>
              <a:t>Approach</a:t>
            </a:r>
          </a:p>
          <a:p>
            <a:pPr marL="914400" lvl="0" indent="-419100" rtl="0">
              <a:spcBef>
                <a:spcPts val="0"/>
              </a:spcBef>
              <a:buClr>
                <a:srgbClr val="000000"/>
              </a:buClr>
              <a:buSzPct val="100000"/>
              <a:buFont typeface="Arial"/>
              <a:buAutoNum type="romanUcPeriod"/>
            </a:pPr>
            <a:r>
              <a:rPr lang="en"/>
              <a:t>Project Plan and Budget</a:t>
            </a:r>
          </a:p>
          <a:p>
            <a:pPr marL="914400" lvl="0" indent="-419100" rtl="0">
              <a:spcBef>
                <a:spcPts val="0"/>
              </a:spcBef>
              <a:buClr>
                <a:srgbClr val="000000"/>
              </a:buClr>
              <a:buSzPct val="100000"/>
              <a:buFont typeface="Arial"/>
              <a:buAutoNum type="romanUcPeriod"/>
            </a:pPr>
            <a:r>
              <a:rPr lang="en"/>
              <a:t>Design Walkthrough</a:t>
            </a:r>
          </a:p>
          <a:p>
            <a:pPr marL="914400" lvl="0" indent="-419100" rtl="0">
              <a:spcBef>
                <a:spcPts val="0"/>
              </a:spcBef>
              <a:buClr>
                <a:srgbClr val="000000"/>
              </a:buClr>
              <a:buSzPct val="100000"/>
              <a:buFont typeface="Arial"/>
              <a:buAutoNum type="romanUcPeriod"/>
            </a:pPr>
            <a:r>
              <a:rPr lang="en"/>
              <a:t>FMEA and Safety Analysis</a:t>
            </a:r>
          </a:p>
          <a:p>
            <a:pPr marL="914400" lvl="0" indent="-419100" rtl="0">
              <a:spcBef>
                <a:spcPts val="0"/>
              </a:spcBef>
              <a:buClr>
                <a:srgbClr val="000000"/>
              </a:buClr>
              <a:buSzPct val="100000"/>
              <a:buFont typeface="Arial"/>
              <a:buAutoNum type="romanUcPeriod"/>
            </a:pPr>
            <a:r>
              <a:rPr lang="en"/>
              <a:t>Standards</a:t>
            </a:r>
          </a:p>
          <a:p>
            <a:pPr marL="914400" lvl="0" indent="-419100">
              <a:spcBef>
                <a:spcPts val="0"/>
              </a:spcBef>
              <a:buClr>
                <a:srgbClr val="000000"/>
              </a:buClr>
              <a:buSzPct val="100000"/>
              <a:buFont typeface="Arial"/>
              <a:buAutoNum type="romanUcPeriod"/>
            </a:pPr>
            <a:r>
              <a:rPr lang="en"/>
              <a:t>Conclusion</a:t>
            </a:r>
          </a:p>
        </p:txBody>
      </p:sp>
      <p:sp>
        <p:nvSpPr>
          <p:cNvPr id="38" name="Shape 38"/>
          <p:cNvSpPr txBox="1"/>
          <p:nvPr/>
        </p:nvSpPr>
        <p:spPr>
          <a:xfrm>
            <a:off x="0" y="4729100"/>
            <a:ext cx="9144000" cy="409199"/>
          </a:xfrm>
          <a:prstGeom prst="rect">
            <a:avLst/>
          </a:prstGeom>
          <a:noFill/>
          <a:ln>
            <a:noFill/>
          </a:ln>
        </p:spPr>
        <p:txBody>
          <a:bodyPr lIns="91425" tIns="91425" rIns="91425" bIns="91425" anchor="t" anchorCtr="0">
            <a:noAutofit/>
          </a:bodyPr>
          <a:lstStyle/>
          <a:p>
            <a:pPr lvl="0" algn="ctr" rtl="0">
              <a:spcBef>
                <a:spcPts val="0"/>
              </a:spcBef>
              <a:buNone/>
            </a:pPr>
            <a:r>
              <a:rPr lang="en"/>
              <a:t>Overview | Approach | Project Plan | Design Walkthrough | FMEA and Safety | Standards | Conclusions</a:t>
            </a:r>
          </a:p>
        </p:txBody>
      </p:sp>
      <p:sp>
        <p:nvSpPr>
          <p:cNvPr id="39" name="Shape 39"/>
          <p:cNvSpPr txBox="1">
            <a:spLocks noGrp="1"/>
          </p:cNvSpPr>
          <p:nvPr>
            <p:ph type="title" idx="2"/>
          </p:nvPr>
        </p:nvSpPr>
        <p:spPr>
          <a:xfrm>
            <a:off x="6635700" y="258600"/>
            <a:ext cx="2051100" cy="517499"/>
          </a:xfrm>
          <a:prstGeom prst="rect">
            <a:avLst/>
          </a:prstGeom>
        </p:spPr>
        <p:txBody>
          <a:bodyPr lIns="91425" tIns="91425" rIns="91425" bIns="91425" anchor="ctr" anchorCtr="0">
            <a:noAutofit/>
          </a:bodyPr>
          <a:lstStyle/>
          <a:p>
            <a:pPr lvl="0" algn="r" rtl="0">
              <a:spcBef>
                <a:spcPts val="0"/>
              </a:spcBef>
              <a:buNone/>
            </a:pPr>
            <a:r>
              <a:rPr lang="en" sz="1800"/>
              <a:t>Josiah DeLange</a:t>
            </a:r>
          </a:p>
        </p:txBody>
      </p:sp>
    </p:spTree>
  </p:cSld>
  <p:clrMapOvr>
    <a:masterClrMapping/>
  </p:clrMapOvr>
  <p:transition spd="slow">
    <p:cut/>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Shape 221"/>
          <p:cNvSpPr txBox="1">
            <a:spLocks noGrp="1"/>
          </p:cNvSpPr>
          <p:nvPr>
            <p:ph type="body" idx="1"/>
          </p:nvPr>
        </p:nvSpPr>
        <p:spPr>
          <a:xfrm>
            <a:off x="457200" y="816725"/>
            <a:ext cx="8229600" cy="3912300"/>
          </a:xfrm>
          <a:prstGeom prst="rect">
            <a:avLst/>
          </a:prstGeom>
        </p:spPr>
        <p:txBody>
          <a:bodyPr lIns="91425" tIns="91425" rIns="91425" bIns="91425" anchor="t" anchorCtr="0">
            <a:noAutofit/>
          </a:bodyPr>
          <a:lstStyle/>
          <a:p>
            <a:pPr lvl="0" rtl="0">
              <a:spcBef>
                <a:spcPts val="0"/>
              </a:spcBef>
              <a:buNone/>
            </a:pPr>
            <a:r>
              <a:rPr lang="en" sz="1600" b="1"/>
              <a:t>Spectral Analysis</a:t>
            </a:r>
          </a:p>
          <a:p>
            <a:pPr marL="457200" lvl="0" indent="-330200" rtl="0">
              <a:spcBef>
                <a:spcPts val="0"/>
              </a:spcBef>
              <a:buClr>
                <a:srgbClr val="000000"/>
              </a:buClr>
              <a:buSzPct val="100000"/>
              <a:buFont typeface="Arial"/>
              <a:buChar char="●"/>
            </a:pPr>
            <a:r>
              <a:rPr lang="en" sz="1600"/>
              <a:t>Emitted radiation contains traces of known elements</a:t>
            </a:r>
          </a:p>
          <a:p>
            <a:pPr marL="457200" lvl="0" indent="-330200" rtl="0">
              <a:spcBef>
                <a:spcPts val="0"/>
              </a:spcBef>
              <a:buClr>
                <a:srgbClr val="000000"/>
              </a:buClr>
              <a:buSzPct val="100000"/>
              <a:buFont typeface="Arial"/>
              <a:buChar char="●"/>
            </a:pPr>
            <a:r>
              <a:rPr lang="en" sz="1600"/>
              <a:t>Neutron/gamma interaction (neutrons suggest water ice)</a:t>
            </a:r>
          </a:p>
          <a:p>
            <a:pPr marL="457200" lvl="0" indent="-330200" rtl="0">
              <a:spcBef>
                <a:spcPts val="0"/>
              </a:spcBef>
              <a:buClr>
                <a:schemeClr val="dk1"/>
              </a:buClr>
              <a:buSzPct val="100000"/>
              <a:buFont typeface="Arial"/>
              <a:buChar char="●"/>
            </a:pPr>
            <a:r>
              <a:rPr lang="en" sz="1600">
                <a:solidFill>
                  <a:schemeClr val="dk1"/>
                </a:solidFill>
              </a:rPr>
              <a:t>Presence of gamma radiation</a:t>
            </a:r>
          </a:p>
          <a:p>
            <a:pPr lvl="0" rtl="0">
              <a:spcBef>
                <a:spcPts val="0"/>
              </a:spcBef>
              <a:buClr>
                <a:schemeClr val="dk1"/>
              </a:buClr>
              <a:buSzPct val="68750"/>
              <a:buFont typeface="Arial"/>
              <a:buNone/>
            </a:pPr>
            <a:r>
              <a:rPr lang="en" sz="1600" b="1">
                <a:solidFill>
                  <a:schemeClr val="dk1"/>
                </a:solidFill>
              </a:rPr>
              <a:t>“Fast” neutrons (~ 1 MeV)</a:t>
            </a:r>
          </a:p>
          <a:p>
            <a:pPr marL="457200" lvl="0" indent="-330200" rtl="0">
              <a:spcBef>
                <a:spcPts val="0"/>
              </a:spcBef>
              <a:buClr>
                <a:schemeClr val="dk1"/>
              </a:buClr>
              <a:buSzPct val="100000"/>
              <a:buFont typeface="Arial"/>
              <a:buChar char="●"/>
            </a:pPr>
            <a:r>
              <a:rPr lang="en" sz="1600">
                <a:solidFill>
                  <a:schemeClr val="dk1"/>
                </a:solidFill>
              </a:rPr>
              <a:t>Interact with hydrogen-rich materials</a:t>
            </a:r>
          </a:p>
          <a:p>
            <a:pPr marL="457200" lvl="0" indent="-330200" rtl="0">
              <a:spcBef>
                <a:spcPts val="0"/>
              </a:spcBef>
              <a:buClr>
                <a:schemeClr val="dk1"/>
              </a:buClr>
              <a:buSzPct val="100000"/>
              <a:buFont typeface="Arial"/>
              <a:buChar char="●"/>
            </a:pPr>
            <a:r>
              <a:rPr lang="en" sz="1600">
                <a:solidFill>
                  <a:schemeClr val="dk1"/>
                </a:solidFill>
              </a:rPr>
              <a:t>Use organic plastic material to detect</a:t>
            </a:r>
          </a:p>
          <a:p>
            <a:pPr marL="457200" lvl="0" indent="-330200" rtl="0">
              <a:spcBef>
                <a:spcPts val="0"/>
              </a:spcBef>
              <a:buClr>
                <a:schemeClr val="dk1"/>
              </a:buClr>
              <a:buSzPct val="100000"/>
              <a:buFont typeface="Arial"/>
              <a:buChar char="●"/>
            </a:pPr>
            <a:r>
              <a:rPr lang="en" sz="1600">
                <a:solidFill>
                  <a:schemeClr val="dk1"/>
                </a:solidFill>
              </a:rPr>
              <a:t>Wavelength for max emission: ~430 nm</a:t>
            </a:r>
          </a:p>
          <a:p>
            <a:pPr marL="0" lvl="0" indent="0" rtl="0">
              <a:spcBef>
                <a:spcPts val="0"/>
              </a:spcBef>
              <a:buNone/>
            </a:pPr>
            <a:r>
              <a:rPr lang="en" sz="1600" b="1">
                <a:solidFill>
                  <a:schemeClr val="dk1"/>
                </a:solidFill>
              </a:rPr>
              <a:t>“Thermal” neutrons (~0.025 eV)</a:t>
            </a:r>
          </a:p>
          <a:p>
            <a:pPr marL="457200" lvl="0" indent="-330200" rtl="0">
              <a:spcBef>
                <a:spcPts val="0"/>
              </a:spcBef>
              <a:buClr>
                <a:srgbClr val="000000"/>
              </a:buClr>
              <a:buSzPct val="100000"/>
              <a:buFont typeface="Arial"/>
              <a:buChar char="●"/>
            </a:pPr>
            <a:r>
              <a:rPr lang="en" sz="1600"/>
              <a:t>Interact with isotopes of lithium</a:t>
            </a:r>
          </a:p>
          <a:p>
            <a:pPr marL="457200" lvl="0" indent="-330200" rtl="0">
              <a:spcBef>
                <a:spcPts val="0"/>
              </a:spcBef>
              <a:buClr>
                <a:srgbClr val="000000"/>
              </a:buClr>
              <a:buSzPct val="100000"/>
              <a:buFont typeface="Arial"/>
              <a:buChar char="●"/>
            </a:pPr>
            <a:r>
              <a:rPr lang="en" sz="1600"/>
              <a:t>Use lithium-doped glass material to detect</a:t>
            </a:r>
          </a:p>
          <a:p>
            <a:pPr marL="457200" lvl="0" indent="-330200" rtl="0">
              <a:spcBef>
                <a:spcPts val="0"/>
              </a:spcBef>
              <a:buClr>
                <a:srgbClr val="000000"/>
              </a:buClr>
              <a:buSzPct val="100000"/>
              <a:buFont typeface="Arial"/>
              <a:buChar char="●"/>
            </a:pPr>
            <a:r>
              <a:rPr lang="en" sz="1600"/>
              <a:t>Wavelength for max emission: 386 nm</a:t>
            </a:r>
          </a:p>
          <a:p>
            <a:pPr lvl="0" rtl="0">
              <a:spcBef>
                <a:spcPts val="0"/>
              </a:spcBef>
              <a:buNone/>
            </a:pPr>
            <a:r>
              <a:rPr lang="en" sz="1600"/>
              <a:t>	</a:t>
            </a:r>
          </a:p>
        </p:txBody>
      </p:sp>
      <p:sp>
        <p:nvSpPr>
          <p:cNvPr id="222" name="Shape 222"/>
          <p:cNvSpPr txBox="1">
            <a:spLocks noGrp="1"/>
          </p:cNvSpPr>
          <p:nvPr>
            <p:ph type="title"/>
          </p:nvPr>
        </p:nvSpPr>
        <p:spPr>
          <a:xfrm>
            <a:off x="457200" y="161750"/>
            <a:ext cx="8229600" cy="517499"/>
          </a:xfrm>
          <a:prstGeom prst="rect">
            <a:avLst/>
          </a:prstGeom>
        </p:spPr>
        <p:txBody>
          <a:bodyPr lIns="91425" tIns="91425" rIns="91425" bIns="91425" anchor="t" anchorCtr="0">
            <a:noAutofit/>
          </a:bodyPr>
          <a:lstStyle/>
          <a:p>
            <a:pPr lvl="0" rtl="0">
              <a:spcBef>
                <a:spcPts val="0"/>
              </a:spcBef>
              <a:buNone/>
            </a:pPr>
            <a:r>
              <a:rPr lang="en" sz="3000"/>
              <a:t>Finding Water</a:t>
            </a:r>
          </a:p>
        </p:txBody>
      </p:sp>
      <p:sp>
        <p:nvSpPr>
          <p:cNvPr id="223" name="Shape 223"/>
          <p:cNvSpPr txBox="1"/>
          <p:nvPr/>
        </p:nvSpPr>
        <p:spPr>
          <a:xfrm>
            <a:off x="0" y="4729100"/>
            <a:ext cx="9144000" cy="409199"/>
          </a:xfrm>
          <a:prstGeom prst="rect">
            <a:avLst/>
          </a:prstGeom>
          <a:noFill/>
          <a:ln>
            <a:noFill/>
          </a:ln>
        </p:spPr>
        <p:txBody>
          <a:bodyPr lIns="91425" tIns="91425" rIns="91425" bIns="91425" anchor="t" anchorCtr="0">
            <a:noAutofit/>
          </a:bodyPr>
          <a:lstStyle/>
          <a:p>
            <a:pPr lvl="0" algn="ctr" rtl="0">
              <a:spcBef>
                <a:spcPts val="0"/>
              </a:spcBef>
              <a:buNone/>
            </a:pPr>
            <a:r>
              <a:rPr lang="en"/>
              <a:t>Overview | Approach | Project Plan | </a:t>
            </a:r>
            <a:r>
              <a:rPr lang="en">
                <a:solidFill>
                  <a:srgbClr val="9900FF"/>
                </a:solidFill>
              </a:rPr>
              <a:t>Design Walkthrough</a:t>
            </a:r>
            <a:r>
              <a:rPr lang="en"/>
              <a:t> | FMEA and Safety | Standards | Conclusions</a:t>
            </a:r>
          </a:p>
        </p:txBody>
      </p:sp>
      <p:sp>
        <p:nvSpPr>
          <p:cNvPr id="224" name="Shape 224"/>
          <p:cNvSpPr txBox="1"/>
          <p:nvPr/>
        </p:nvSpPr>
        <p:spPr>
          <a:xfrm>
            <a:off x="7595925" y="187150"/>
            <a:ext cx="1547999" cy="409199"/>
          </a:xfrm>
          <a:prstGeom prst="rect">
            <a:avLst/>
          </a:prstGeom>
          <a:noFill/>
          <a:ln>
            <a:noFill/>
          </a:ln>
        </p:spPr>
        <p:txBody>
          <a:bodyPr lIns="91425" tIns="91425" rIns="91425" bIns="91425" anchor="t" anchorCtr="0">
            <a:noAutofit/>
          </a:bodyPr>
          <a:lstStyle/>
          <a:p>
            <a:pPr lvl="0" rtl="0">
              <a:spcBef>
                <a:spcPts val="0"/>
              </a:spcBef>
              <a:buNone/>
            </a:pPr>
            <a:r>
              <a:rPr lang="en"/>
              <a:t>Josiah DeLange</a:t>
            </a:r>
          </a:p>
        </p:txBody>
      </p:sp>
    </p:spTree>
  </p:cSld>
  <p:clrMapOvr>
    <a:masterClrMapping/>
  </p:clrMapOvr>
  <p:transition spd="slow">
    <p:cut/>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Shape 229"/>
          <p:cNvSpPr/>
          <p:nvPr/>
        </p:nvSpPr>
        <p:spPr>
          <a:xfrm>
            <a:off x="7466112" y="3223423"/>
            <a:ext cx="430199" cy="75000"/>
          </a:xfrm>
          <a:prstGeom prst="rect">
            <a:avLst/>
          </a:prstGeom>
          <a:solidFill>
            <a:srgbClr val="EFEFEF"/>
          </a:solidFill>
          <a:ln w="19050" cap="flat">
            <a:solidFill>
              <a:srgbClr val="999999"/>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a:p>
        </p:txBody>
      </p:sp>
      <p:sp>
        <p:nvSpPr>
          <p:cNvPr id="230" name="Shape 230"/>
          <p:cNvSpPr/>
          <p:nvPr/>
        </p:nvSpPr>
        <p:spPr>
          <a:xfrm>
            <a:off x="7458239" y="3023593"/>
            <a:ext cx="430199" cy="75000"/>
          </a:xfrm>
          <a:prstGeom prst="rect">
            <a:avLst/>
          </a:prstGeom>
          <a:solidFill>
            <a:srgbClr val="EFEFEF"/>
          </a:solidFill>
          <a:ln w="19050" cap="flat">
            <a:solidFill>
              <a:srgbClr val="999999"/>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a:p>
        </p:txBody>
      </p:sp>
      <p:sp>
        <p:nvSpPr>
          <p:cNvPr id="231" name="Shape 231"/>
          <p:cNvSpPr/>
          <p:nvPr/>
        </p:nvSpPr>
        <p:spPr>
          <a:xfrm>
            <a:off x="7466112" y="2853523"/>
            <a:ext cx="430199" cy="75000"/>
          </a:xfrm>
          <a:prstGeom prst="rect">
            <a:avLst/>
          </a:prstGeom>
          <a:solidFill>
            <a:srgbClr val="EFEFEF"/>
          </a:solidFill>
          <a:ln w="19050" cap="flat">
            <a:solidFill>
              <a:srgbClr val="999999"/>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a:p>
        </p:txBody>
      </p:sp>
      <p:sp>
        <p:nvSpPr>
          <p:cNvPr id="232" name="Shape 232"/>
          <p:cNvSpPr/>
          <p:nvPr/>
        </p:nvSpPr>
        <p:spPr>
          <a:xfrm>
            <a:off x="7466112" y="2678067"/>
            <a:ext cx="430199" cy="75000"/>
          </a:xfrm>
          <a:prstGeom prst="rect">
            <a:avLst/>
          </a:prstGeom>
          <a:solidFill>
            <a:srgbClr val="EFEFEF"/>
          </a:solidFill>
          <a:ln w="19050" cap="flat">
            <a:solidFill>
              <a:srgbClr val="999999"/>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a:p>
        </p:txBody>
      </p:sp>
      <p:sp>
        <p:nvSpPr>
          <p:cNvPr id="233" name="Shape 233"/>
          <p:cNvSpPr/>
          <p:nvPr/>
        </p:nvSpPr>
        <p:spPr>
          <a:xfrm>
            <a:off x="7466112" y="2487091"/>
            <a:ext cx="430199" cy="75000"/>
          </a:xfrm>
          <a:prstGeom prst="rect">
            <a:avLst/>
          </a:prstGeom>
          <a:solidFill>
            <a:srgbClr val="EFEFEF"/>
          </a:solidFill>
          <a:ln w="19050" cap="flat">
            <a:solidFill>
              <a:srgbClr val="999999"/>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a:p>
        </p:txBody>
      </p:sp>
      <p:sp>
        <p:nvSpPr>
          <p:cNvPr id="234" name="Shape 234"/>
          <p:cNvSpPr/>
          <p:nvPr/>
        </p:nvSpPr>
        <p:spPr>
          <a:xfrm>
            <a:off x="7466112" y="2296100"/>
            <a:ext cx="430199" cy="75000"/>
          </a:xfrm>
          <a:prstGeom prst="rect">
            <a:avLst/>
          </a:prstGeom>
          <a:solidFill>
            <a:srgbClr val="EFEFEF"/>
          </a:solidFill>
          <a:ln w="19050" cap="flat">
            <a:solidFill>
              <a:srgbClr val="999999"/>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a:p>
        </p:txBody>
      </p:sp>
      <p:sp>
        <p:nvSpPr>
          <p:cNvPr id="235" name="Shape 235"/>
          <p:cNvSpPr/>
          <p:nvPr/>
        </p:nvSpPr>
        <p:spPr>
          <a:xfrm>
            <a:off x="7466112" y="2108577"/>
            <a:ext cx="430199" cy="75000"/>
          </a:xfrm>
          <a:prstGeom prst="rect">
            <a:avLst/>
          </a:prstGeom>
          <a:solidFill>
            <a:srgbClr val="EFEFEF"/>
          </a:solidFill>
          <a:ln w="19050" cap="flat">
            <a:solidFill>
              <a:srgbClr val="999999"/>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a:p>
        </p:txBody>
      </p:sp>
      <p:sp>
        <p:nvSpPr>
          <p:cNvPr id="236" name="Shape 236"/>
          <p:cNvSpPr/>
          <p:nvPr/>
        </p:nvSpPr>
        <p:spPr>
          <a:xfrm>
            <a:off x="7466112" y="1921054"/>
            <a:ext cx="430199" cy="75000"/>
          </a:xfrm>
          <a:prstGeom prst="rect">
            <a:avLst/>
          </a:prstGeom>
          <a:solidFill>
            <a:srgbClr val="EFEFEF"/>
          </a:solidFill>
          <a:ln w="19050" cap="flat">
            <a:solidFill>
              <a:srgbClr val="999999"/>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237" name="Shape 237"/>
          <p:cNvSpPr/>
          <p:nvPr/>
        </p:nvSpPr>
        <p:spPr>
          <a:xfrm>
            <a:off x="2958196" y="1855530"/>
            <a:ext cx="4504800" cy="1535399"/>
          </a:xfrm>
          <a:prstGeom prst="rect">
            <a:avLst/>
          </a:prstGeom>
          <a:solidFill>
            <a:schemeClr val="lt2"/>
          </a:solidFill>
          <a:ln w="19050" cap="flat">
            <a:solidFill>
              <a:srgbClr val="000000"/>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a:p>
        </p:txBody>
      </p:sp>
      <p:sp>
        <p:nvSpPr>
          <p:cNvPr id="238" name="Shape 238"/>
          <p:cNvSpPr txBox="1">
            <a:spLocks noGrp="1"/>
          </p:cNvSpPr>
          <p:nvPr>
            <p:ph type="title"/>
          </p:nvPr>
        </p:nvSpPr>
        <p:spPr>
          <a:xfrm>
            <a:off x="436150" y="196400"/>
            <a:ext cx="8465100" cy="583499"/>
          </a:xfrm>
          <a:prstGeom prst="rect">
            <a:avLst/>
          </a:prstGeom>
        </p:spPr>
        <p:txBody>
          <a:bodyPr lIns="91425" tIns="91425" rIns="91425" bIns="91425" anchor="t" anchorCtr="0">
            <a:noAutofit/>
          </a:bodyPr>
          <a:lstStyle/>
          <a:p>
            <a:pPr lvl="0" rtl="0">
              <a:spcBef>
                <a:spcPts val="0"/>
              </a:spcBef>
              <a:buNone/>
            </a:pPr>
            <a:r>
              <a:rPr lang="en" sz="3000"/>
              <a:t>Typical Counter Setup: Photomultiplier Tube</a:t>
            </a:r>
          </a:p>
        </p:txBody>
      </p:sp>
      <p:sp>
        <p:nvSpPr>
          <p:cNvPr id="239" name="Shape 239"/>
          <p:cNvSpPr/>
          <p:nvPr/>
        </p:nvSpPr>
        <p:spPr>
          <a:xfrm>
            <a:off x="1750035" y="1946429"/>
            <a:ext cx="1217400" cy="1305299"/>
          </a:xfrm>
          <a:prstGeom prst="rect">
            <a:avLst/>
          </a:prstGeom>
          <a:solidFill>
            <a:schemeClr val="lt2"/>
          </a:solidFill>
          <a:ln w="19050" cap="flat">
            <a:solidFill>
              <a:srgbClr val="00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240" name="Shape 240"/>
          <p:cNvSpPr/>
          <p:nvPr/>
        </p:nvSpPr>
        <p:spPr>
          <a:xfrm>
            <a:off x="1739680" y="1995645"/>
            <a:ext cx="1188600" cy="1206900"/>
          </a:xfrm>
          <a:prstGeom prst="rect">
            <a:avLst/>
          </a:prstGeom>
          <a:solidFill>
            <a:srgbClr val="B1B4C4">
              <a:alpha val="86920"/>
            </a:srgbClr>
          </a:solidFill>
          <a:ln w="9525" cap="flat">
            <a:solidFill>
              <a:srgbClr val="00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cxnSp>
        <p:nvCxnSpPr>
          <p:cNvPr id="241" name="Shape 241"/>
          <p:cNvCxnSpPr>
            <a:stCxn id="242" idx="0"/>
            <a:endCxn id="242" idx="0"/>
          </p:cNvCxnSpPr>
          <p:nvPr/>
        </p:nvCxnSpPr>
        <p:spPr>
          <a:xfrm>
            <a:off x="6761454" y="2362555"/>
            <a:ext cx="320100" cy="0"/>
          </a:xfrm>
          <a:prstGeom prst="straightConnector1">
            <a:avLst/>
          </a:prstGeom>
          <a:noFill/>
          <a:ln w="9525" cap="flat">
            <a:solidFill>
              <a:schemeClr val="dk2"/>
            </a:solidFill>
            <a:prstDash val="solid"/>
            <a:round/>
            <a:headEnd type="none" w="lg" len="lg"/>
            <a:tailEnd type="none" w="lg" len="lg"/>
          </a:ln>
        </p:spPr>
      </p:cxnSp>
      <p:cxnSp>
        <p:nvCxnSpPr>
          <p:cNvPr id="243" name="Shape 243"/>
          <p:cNvCxnSpPr>
            <a:stCxn id="242" idx="0"/>
            <a:endCxn id="242" idx="0"/>
          </p:cNvCxnSpPr>
          <p:nvPr/>
        </p:nvCxnSpPr>
        <p:spPr>
          <a:xfrm>
            <a:off x="7078725" y="2359848"/>
            <a:ext cx="7800" cy="921300"/>
          </a:xfrm>
          <a:prstGeom prst="straightConnector1">
            <a:avLst/>
          </a:prstGeom>
          <a:noFill/>
          <a:ln w="9525" cap="flat">
            <a:solidFill>
              <a:schemeClr val="dk2"/>
            </a:solidFill>
            <a:prstDash val="solid"/>
            <a:round/>
            <a:headEnd type="none" w="lg" len="lg"/>
            <a:tailEnd type="none" w="lg" len="lg"/>
          </a:ln>
        </p:spPr>
      </p:cxnSp>
      <p:cxnSp>
        <p:nvCxnSpPr>
          <p:cNvPr id="244" name="Shape 244"/>
          <p:cNvCxnSpPr>
            <a:stCxn id="242" idx="0"/>
            <a:endCxn id="242" idx="0"/>
          </p:cNvCxnSpPr>
          <p:nvPr/>
        </p:nvCxnSpPr>
        <p:spPr>
          <a:xfrm rot="10800000" flipH="1">
            <a:off x="7017115" y="3275773"/>
            <a:ext cx="136500" cy="600"/>
          </a:xfrm>
          <a:prstGeom prst="straightConnector1">
            <a:avLst/>
          </a:prstGeom>
          <a:noFill/>
          <a:ln w="9525" cap="flat">
            <a:solidFill>
              <a:schemeClr val="dk2"/>
            </a:solidFill>
            <a:prstDash val="solid"/>
            <a:round/>
            <a:headEnd type="none" w="lg" len="lg"/>
            <a:tailEnd type="none" w="lg" len="lg"/>
          </a:ln>
        </p:spPr>
      </p:cxnSp>
      <p:sp>
        <p:nvSpPr>
          <p:cNvPr id="245" name="Shape 245"/>
          <p:cNvSpPr/>
          <p:nvPr/>
        </p:nvSpPr>
        <p:spPr>
          <a:xfrm rot="-775883">
            <a:off x="3778771" y="2081793"/>
            <a:ext cx="611303" cy="547189"/>
          </a:xfrm>
          <a:prstGeom prst="arc">
            <a:avLst>
              <a:gd name="adj1" fmla="val 16371097"/>
              <a:gd name="adj2" fmla="val 20976304"/>
            </a:avLst>
          </a:prstGeom>
          <a:noFill/>
          <a:ln w="19050" cap="flat">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246" name="Shape 246"/>
          <p:cNvSpPr/>
          <p:nvPr/>
        </p:nvSpPr>
        <p:spPr>
          <a:xfrm rot="607420">
            <a:off x="6210967" y="2245565"/>
            <a:ext cx="611013" cy="547451"/>
          </a:xfrm>
          <a:prstGeom prst="arc">
            <a:avLst>
              <a:gd name="adj1" fmla="val 16371097"/>
              <a:gd name="adj2" fmla="val 20976304"/>
            </a:avLst>
          </a:prstGeom>
          <a:noFill/>
          <a:ln w="19050" cap="flat">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247" name="Shape 247"/>
          <p:cNvSpPr/>
          <p:nvPr/>
        </p:nvSpPr>
        <p:spPr>
          <a:xfrm rot="10424436">
            <a:off x="4020423" y="2340303"/>
            <a:ext cx="610841" cy="547773"/>
          </a:xfrm>
          <a:prstGeom prst="arc">
            <a:avLst>
              <a:gd name="adj1" fmla="val 16371097"/>
              <a:gd name="adj2" fmla="val 20976304"/>
            </a:avLst>
          </a:prstGeom>
          <a:noFill/>
          <a:ln w="19050" cap="flat">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cxnSp>
        <p:nvCxnSpPr>
          <p:cNvPr id="248" name="Shape 248"/>
          <p:cNvCxnSpPr>
            <a:stCxn id="242" idx="0"/>
            <a:endCxn id="242" idx="0"/>
          </p:cNvCxnSpPr>
          <p:nvPr/>
        </p:nvCxnSpPr>
        <p:spPr>
          <a:xfrm rot="10800000" flipH="1">
            <a:off x="7049985" y="3298286"/>
            <a:ext cx="71100" cy="600"/>
          </a:xfrm>
          <a:prstGeom prst="straightConnector1">
            <a:avLst/>
          </a:prstGeom>
          <a:noFill/>
          <a:ln w="9525" cap="flat">
            <a:solidFill>
              <a:schemeClr val="dk2"/>
            </a:solidFill>
            <a:prstDash val="solid"/>
            <a:round/>
            <a:headEnd type="none" w="lg" len="lg"/>
            <a:tailEnd type="none" w="lg" len="lg"/>
          </a:ln>
        </p:spPr>
      </p:cxnSp>
      <p:cxnSp>
        <p:nvCxnSpPr>
          <p:cNvPr id="249" name="Shape 249"/>
          <p:cNvCxnSpPr>
            <a:stCxn id="242" idx="0"/>
            <a:endCxn id="242" idx="0"/>
          </p:cNvCxnSpPr>
          <p:nvPr/>
        </p:nvCxnSpPr>
        <p:spPr>
          <a:xfrm flipH="1">
            <a:off x="6074301" y="2878179"/>
            <a:ext cx="5400" cy="378900"/>
          </a:xfrm>
          <a:prstGeom prst="straightConnector1">
            <a:avLst/>
          </a:prstGeom>
          <a:noFill/>
          <a:ln w="9525" cap="flat">
            <a:solidFill>
              <a:schemeClr val="dk2"/>
            </a:solidFill>
            <a:prstDash val="solid"/>
            <a:round/>
            <a:headEnd type="none" w="lg" len="lg"/>
            <a:tailEnd type="oval" w="lg" len="lg"/>
          </a:ln>
        </p:spPr>
      </p:cxnSp>
      <p:cxnSp>
        <p:nvCxnSpPr>
          <p:cNvPr id="250" name="Shape 250"/>
          <p:cNvCxnSpPr>
            <a:stCxn id="242" idx="0"/>
            <a:endCxn id="242" idx="0"/>
          </p:cNvCxnSpPr>
          <p:nvPr/>
        </p:nvCxnSpPr>
        <p:spPr>
          <a:xfrm rot="10800000" flipH="1">
            <a:off x="3665057" y="3221866"/>
            <a:ext cx="1253100" cy="4800"/>
          </a:xfrm>
          <a:prstGeom prst="straightConnector1">
            <a:avLst/>
          </a:prstGeom>
          <a:noFill/>
          <a:ln w="9525" cap="flat">
            <a:solidFill>
              <a:schemeClr val="dk2"/>
            </a:solidFill>
            <a:prstDash val="solid"/>
            <a:round/>
            <a:headEnd type="none" w="lg" len="lg"/>
            <a:tailEnd type="none" w="lg" len="lg"/>
          </a:ln>
        </p:spPr>
      </p:cxnSp>
      <p:cxnSp>
        <p:nvCxnSpPr>
          <p:cNvPr id="251" name="Shape 251"/>
          <p:cNvCxnSpPr>
            <a:stCxn id="242" idx="0"/>
            <a:endCxn id="242" idx="0"/>
          </p:cNvCxnSpPr>
          <p:nvPr/>
        </p:nvCxnSpPr>
        <p:spPr>
          <a:xfrm rot="5400000">
            <a:off x="3460886" y="2539044"/>
            <a:ext cx="1165500" cy="270000"/>
          </a:xfrm>
          <a:prstGeom prst="bentConnector3">
            <a:avLst>
              <a:gd name="adj1" fmla="val -7634"/>
            </a:avLst>
          </a:prstGeom>
          <a:noFill/>
          <a:ln w="9525" cap="flat">
            <a:solidFill>
              <a:schemeClr val="dk2"/>
            </a:solidFill>
            <a:prstDash val="solid"/>
            <a:round/>
            <a:headEnd type="none" w="lg" len="lg"/>
            <a:tailEnd type="oval" w="lg" len="lg"/>
          </a:ln>
        </p:spPr>
      </p:cxnSp>
      <p:cxnSp>
        <p:nvCxnSpPr>
          <p:cNvPr id="252" name="Shape 252"/>
          <p:cNvCxnSpPr>
            <a:stCxn id="242" idx="0"/>
            <a:endCxn id="242" idx="0"/>
          </p:cNvCxnSpPr>
          <p:nvPr/>
        </p:nvCxnSpPr>
        <p:spPr>
          <a:xfrm>
            <a:off x="4215387" y="2869354"/>
            <a:ext cx="600" cy="387000"/>
          </a:xfrm>
          <a:prstGeom prst="straightConnector1">
            <a:avLst/>
          </a:prstGeom>
          <a:noFill/>
          <a:ln w="9525" cap="flat">
            <a:solidFill>
              <a:schemeClr val="dk2"/>
            </a:solidFill>
            <a:prstDash val="solid"/>
            <a:round/>
            <a:headEnd type="none" w="lg" len="lg"/>
            <a:tailEnd type="oval" w="lg" len="lg"/>
          </a:ln>
        </p:spPr>
      </p:cxnSp>
      <p:cxnSp>
        <p:nvCxnSpPr>
          <p:cNvPr id="253" name="Shape 253"/>
          <p:cNvCxnSpPr>
            <a:stCxn id="242" idx="0"/>
            <a:endCxn id="242" idx="0"/>
          </p:cNvCxnSpPr>
          <p:nvPr/>
        </p:nvCxnSpPr>
        <p:spPr>
          <a:xfrm>
            <a:off x="4847286" y="2894278"/>
            <a:ext cx="3000" cy="362100"/>
          </a:xfrm>
          <a:prstGeom prst="straightConnector1">
            <a:avLst/>
          </a:prstGeom>
          <a:noFill/>
          <a:ln w="9525" cap="flat">
            <a:solidFill>
              <a:schemeClr val="dk2"/>
            </a:solidFill>
            <a:prstDash val="solid"/>
            <a:round/>
            <a:headEnd type="none" w="lg" len="lg"/>
            <a:tailEnd type="oval" w="lg" len="lg"/>
          </a:ln>
        </p:spPr>
      </p:cxnSp>
      <p:cxnSp>
        <p:nvCxnSpPr>
          <p:cNvPr id="254" name="Shape 254"/>
          <p:cNvCxnSpPr>
            <a:stCxn id="242" idx="0"/>
            <a:endCxn id="242" idx="0"/>
          </p:cNvCxnSpPr>
          <p:nvPr/>
        </p:nvCxnSpPr>
        <p:spPr>
          <a:xfrm rot="5400000">
            <a:off x="4078370" y="2550637"/>
            <a:ext cx="1173300" cy="243900"/>
          </a:xfrm>
          <a:prstGeom prst="bentConnector3">
            <a:avLst>
              <a:gd name="adj1" fmla="val -6178"/>
            </a:avLst>
          </a:prstGeom>
          <a:noFill/>
          <a:ln w="9525" cap="flat">
            <a:solidFill>
              <a:schemeClr val="dk2"/>
            </a:solidFill>
            <a:prstDash val="solid"/>
            <a:round/>
            <a:headEnd type="none" w="lg" len="lg"/>
            <a:tailEnd type="oval" w="lg" len="lg"/>
          </a:ln>
        </p:spPr>
      </p:cxnSp>
      <p:cxnSp>
        <p:nvCxnSpPr>
          <p:cNvPr id="255" name="Shape 255"/>
          <p:cNvCxnSpPr>
            <a:stCxn id="242" idx="0"/>
            <a:endCxn id="242" idx="0"/>
          </p:cNvCxnSpPr>
          <p:nvPr/>
        </p:nvCxnSpPr>
        <p:spPr>
          <a:xfrm>
            <a:off x="5995792" y="3224607"/>
            <a:ext cx="1093500" cy="0"/>
          </a:xfrm>
          <a:prstGeom prst="straightConnector1">
            <a:avLst/>
          </a:prstGeom>
          <a:noFill/>
          <a:ln w="9525" cap="flat">
            <a:solidFill>
              <a:schemeClr val="dk2"/>
            </a:solidFill>
            <a:prstDash val="solid"/>
            <a:round/>
            <a:headEnd type="none" w="lg" len="lg"/>
            <a:tailEnd type="none" w="lg" len="lg"/>
          </a:ln>
        </p:spPr>
      </p:cxnSp>
      <p:sp>
        <p:nvSpPr>
          <p:cNvPr id="256" name="Shape 256"/>
          <p:cNvSpPr/>
          <p:nvPr/>
        </p:nvSpPr>
        <p:spPr>
          <a:xfrm>
            <a:off x="3968866" y="3184317"/>
            <a:ext cx="196499" cy="75000"/>
          </a:xfrm>
          <a:prstGeom prst="rect">
            <a:avLst/>
          </a:prstGeom>
          <a:solidFill>
            <a:srgbClr val="EFEFEF"/>
          </a:solidFill>
          <a:ln w="9525" cap="flat">
            <a:solidFill>
              <a:srgbClr val="00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257" name="Shape 257"/>
          <p:cNvSpPr txBox="1"/>
          <p:nvPr/>
        </p:nvSpPr>
        <p:spPr>
          <a:xfrm>
            <a:off x="3916423" y="2978228"/>
            <a:ext cx="270000" cy="212399"/>
          </a:xfrm>
          <a:prstGeom prst="rect">
            <a:avLst/>
          </a:prstGeom>
          <a:noFill/>
          <a:ln>
            <a:noFill/>
          </a:ln>
        </p:spPr>
        <p:txBody>
          <a:bodyPr lIns="91425" tIns="91425" rIns="91425" bIns="91425" anchor="t" anchorCtr="0">
            <a:noAutofit/>
          </a:bodyPr>
          <a:lstStyle/>
          <a:p>
            <a:pPr lvl="0" rtl="0">
              <a:spcBef>
                <a:spcPts val="0"/>
              </a:spcBef>
              <a:buNone/>
            </a:pPr>
            <a:r>
              <a:rPr lang="en" sz="600" i="1"/>
              <a:t>R</a:t>
            </a:r>
          </a:p>
        </p:txBody>
      </p:sp>
      <p:sp>
        <p:nvSpPr>
          <p:cNvPr id="258" name="Shape 258"/>
          <p:cNvSpPr/>
          <p:nvPr/>
        </p:nvSpPr>
        <p:spPr>
          <a:xfrm>
            <a:off x="4281319" y="3184317"/>
            <a:ext cx="196499" cy="75000"/>
          </a:xfrm>
          <a:prstGeom prst="rect">
            <a:avLst/>
          </a:prstGeom>
          <a:solidFill>
            <a:srgbClr val="EFEFEF"/>
          </a:solidFill>
          <a:ln w="9525" cap="flat">
            <a:solidFill>
              <a:srgbClr val="000000"/>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a:p>
        </p:txBody>
      </p:sp>
      <p:sp>
        <p:nvSpPr>
          <p:cNvPr id="259" name="Shape 259"/>
          <p:cNvSpPr/>
          <p:nvPr/>
        </p:nvSpPr>
        <p:spPr>
          <a:xfrm>
            <a:off x="4605362" y="3184317"/>
            <a:ext cx="196499" cy="75000"/>
          </a:xfrm>
          <a:prstGeom prst="rect">
            <a:avLst/>
          </a:prstGeom>
          <a:solidFill>
            <a:srgbClr val="EFEFEF"/>
          </a:solidFill>
          <a:ln w="9525" cap="flat">
            <a:solidFill>
              <a:srgbClr val="000000"/>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a:p>
        </p:txBody>
      </p:sp>
      <p:sp>
        <p:nvSpPr>
          <p:cNvPr id="260" name="Shape 260"/>
          <p:cNvSpPr txBox="1"/>
          <p:nvPr/>
        </p:nvSpPr>
        <p:spPr>
          <a:xfrm>
            <a:off x="4244485" y="2978228"/>
            <a:ext cx="270000" cy="212399"/>
          </a:xfrm>
          <a:prstGeom prst="rect">
            <a:avLst/>
          </a:prstGeom>
          <a:noFill/>
          <a:ln>
            <a:noFill/>
          </a:ln>
        </p:spPr>
        <p:txBody>
          <a:bodyPr lIns="91425" tIns="91425" rIns="91425" bIns="91425" anchor="t" anchorCtr="0">
            <a:noAutofit/>
          </a:bodyPr>
          <a:lstStyle/>
          <a:p>
            <a:pPr lvl="0" rtl="0">
              <a:spcBef>
                <a:spcPts val="0"/>
              </a:spcBef>
              <a:buNone/>
            </a:pPr>
            <a:r>
              <a:rPr lang="en" sz="600" i="1"/>
              <a:t>R</a:t>
            </a:r>
          </a:p>
        </p:txBody>
      </p:sp>
      <p:sp>
        <p:nvSpPr>
          <p:cNvPr id="261" name="Shape 261"/>
          <p:cNvSpPr txBox="1"/>
          <p:nvPr/>
        </p:nvSpPr>
        <p:spPr>
          <a:xfrm>
            <a:off x="4559801" y="2978228"/>
            <a:ext cx="270000" cy="212399"/>
          </a:xfrm>
          <a:prstGeom prst="rect">
            <a:avLst/>
          </a:prstGeom>
          <a:noFill/>
          <a:ln>
            <a:noFill/>
          </a:ln>
        </p:spPr>
        <p:txBody>
          <a:bodyPr lIns="91425" tIns="91425" rIns="91425" bIns="91425" anchor="t" anchorCtr="0">
            <a:noAutofit/>
          </a:bodyPr>
          <a:lstStyle/>
          <a:p>
            <a:pPr lvl="0" rtl="0">
              <a:spcBef>
                <a:spcPts val="0"/>
              </a:spcBef>
              <a:buNone/>
            </a:pPr>
            <a:r>
              <a:rPr lang="en" sz="600" i="1"/>
              <a:t>R</a:t>
            </a:r>
          </a:p>
        </p:txBody>
      </p:sp>
      <p:sp>
        <p:nvSpPr>
          <p:cNvPr id="262" name="Shape 262"/>
          <p:cNvSpPr/>
          <p:nvPr/>
        </p:nvSpPr>
        <p:spPr>
          <a:xfrm>
            <a:off x="6164820" y="3184317"/>
            <a:ext cx="196499" cy="75000"/>
          </a:xfrm>
          <a:prstGeom prst="rect">
            <a:avLst/>
          </a:prstGeom>
          <a:solidFill>
            <a:srgbClr val="EFEFEF"/>
          </a:solidFill>
          <a:ln w="9525" cap="flat">
            <a:solidFill>
              <a:srgbClr val="000000"/>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a:p>
        </p:txBody>
      </p:sp>
      <p:sp>
        <p:nvSpPr>
          <p:cNvPr id="263" name="Shape 263"/>
          <p:cNvSpPr txBox="1"/>
          <p:nvPr/>
        </p:nvSpPr>
        <p:spPr>
          <a:xfrm>
            <a:off x="6128083" y="2978228"/>
            <a:ext cx="270000" cy="212399"/>
          </a:xfrm>
          <a:prstGeom prst="rect">
            <a:avLst/>
          </a:prstGeom>
          <a:noFill/>
          <a:ln>
            <a:noFill/>
          </a:ln>
        </p:spPr>
        <p:txBody>
          <a:bodyPr lIns="91425" tIns="91425" rIns="91425" bIns="91425" anchor="t" anchorCtr="0">
            <a:noAutofit/>
          </a:bodyPr>
          <a:lstStyle/>
          <a:p>
            <a:pPr lvl="0" rtl="0">
              <a:spcBef>
                <a:spcPts val="0"/>
              </a:spcBef>
              <a:buNone/>
            </a:pPr>
            <a:r>
              <a:rPr lang="en" sz="600" i="1"/>
              <a:t>R</a:t>
            </a:r>
          </a:p>
        </p:txBody>
      </p:sp>
      <p:cxnSp>
        <p:nvCxnSpPr>
          <p:cNvPr id="264" name="Shape 264"/>
          <p:cNvCxnSpPr>
            <a:stCxn id="242" idx="0"/>
            <a:endCxn id="242" idx="0"/>
          </p:cNvCxnSpPr>
          <p:nvPr/>
        </p:nvCxnSpPr>
        <p:spPr>
          <a:xfrm>
            <a:off x="7064190" y="3315958"/>
            <a:ext cx="36900" cy="0"/>
          </a:xfrm>
          <a:prstGeom prst="straightConnector1">
            <a:avLst/>
          </a:prstGeom>
          <a:noFill/>
          <a:ln w="9525" cap="flat">
            <a:solidFill>
              <a:schemeClr val="dk2"/>
            </a:solidFill>
            <a:prstDash val="solid"/>
            <a:round/>
            <a:headEnd type="none" w="lg" len="lg"/>
            <a:tailEnd type="none" w="lg" len="lg"/>
          </a:ln>
        </p:spPr>
      </p:cxnSp>
      <p:sp>
        <p:nvSpPr>
          <p:cNvPr id="265" name="Shape 265"/>
          <p:cNvSpPr/>
          <p:nvPr/>
        </p:nvSpPr>
        <p:spPr>
          <a:xfrm>
            <a:off x="3419553" y="1967181"/>
            <a:ext cx="36899" cy="1305299"/>
          </a:xfrm>
          <a:prstGeom prst="rect">
            <a:avLst/>
          </a:prstGeom>
          <a:solidFill>
            <a:srgbClr val="999999"/>
          </a:solidFill>
          <a:ln>
            <a:noFill/>
          </a:ln>
        </p:spPr>
        <p:txBody>
          <a:bodyPr lIns="91425" tIns="91425" rIns="91425" bIns="91425" anchor="ctr" anchorCtr="0">
            <a:noAutofit/>
          </a:bodyPr>
          <a:lstStyle/>
          <a:p>
            <a:pPr>
              <a:spcBef>
                <a:spcPts val="0"/>
              </a:spcBef>
              <a:buNone/>
            </a:pPr>
            <a:endParaRPr/>
          </a:p>
        </p:txBody>
      </p:sp>
      <p:cxnSp>
        <p:nvCxnSpPr>
          <p:cNvPr id="266" name="Shape 266"/>
          <p:cNvCxnSpPr>
            <a:stCxn id="242" idx="0"/>
            <a:endCxn id="242" idx="0"/>
          </p:cNvCxnSpPr>
          <p:nvPr/>
        </p:nvCxnSpPr>
        <p:spPr>
          <a:xfrm flipH="1">
            <a:off x="3453577" y="2333148"/>
            <a:ext cx="1200" cy="531900"/>
          </a:xfrm>
          <a:prstGeom prst="straightConnector1">
            <a:avLst/>
          </a:prstGeom>
          <a:noFill/>
          <a:ln w="9525" cap="flat">
            <a:solidFill>
              <a:srgbClr val="000000"/>
            </a:solidFill>
            <a:prstDash val="solid"/>
            <a:round/>
            <a:headEnd type="none" w="lg" len="lg"/>
            <a:tailEnd type="none" w="lg" len="lg"/>
          </a:ln>
        </p:spPr>
      </p:cxnSp>
      <p:sp>
        <p:nvSpPr>
          <p:cNvPr id="267" name="Shape 267"/>
          <p:cNvSpPr txBox="1"/>
          <p:nvPr/>
        </p:nvSpPr>
        <p:spPr>
          <a:xfrm>
            <a:off x="4950079" y="1359021"/>
            <a:ext cx="1009200" cy="386999"/>
          </a:xfrm>
          <a:prstGeom prst="rect">
            <a:avLst/>
          </a:prstGeom>
          <a:noFill/>
          <a:ln>
            <a:noFill/>
          </a:ln>
        </p:spPr>
        <p:txBody>
          <a:bodyPr lIns="91425" tIns="91425" rIns="91425" bIns="91425" anchor="ctr" anchorCtr="0">
            <a:noAutofit/>
          </a:bodyPr>
          <a:lstStyle/>
          <a:p>
            <a:pPr lvl="0" algn="ctr" rtl="0">
              <a:spcBef>
                <a:spcPts val="0"/>
              </a:spcBef>
              <a:buNone/>
            </a:pPr>
            <a:r>
              <a:rPr lang="en"/>
              <a:t>Dynodes</a:t>
            </a:r>
          </a:p>
        </p:txBody>
      </p:sp>
      <p:sp>
        <p:nvSpPr>
          <p:cNvPr id="268" name="Shape 268"/>
          <p:cNvSpPr txBox="1"/>
          <p:nvPr/>
        </p:nvSpPr>
        <p:spPr>
          <a:xfrm>
            <a:off x="6500645" y="1369425"/>
            <a:ext cx="841800" cy="337799"/>
          </a:xfrm>
          <a:prstGeom prst="rect">
            <a:avLst/>
          </a:prstGeom>
          <a:noFill/>
          <a:ln>
            <a:noFill/>
          </a:ln>
        </p:spPr>
        <p:txBody>
          <a:bodyPr lIns="91425" tIns="91425" rIns="91425" bIns="91425" anchor="ctr" anchorCtr="0">
            <a:noAutofit/>
          </a:bodyPr>
          <a:lstStyle/>
          <a:p>
            <a:pPr lvl="0" algn="ctr" rtl="0">
              <a:spcBef>
                <a:spcPts val="0"/>
              </a:spcBef>
              <a:buNone/>
            </a:pPr>
            <a:r>
              <a:rPr lang="en"/>
              <a:t>Anode</a:t>
            </a:r>
          </a:p>
        </p:txBody>
      </p:sp>
      <p:cxnSp>
        <p:nvCxnSpPr>
          <p:cNvPr id="269" name="Shape 269"/>
          <p:cNvCxnSpPr>
            <a:stCxn id="267" idx="2"/>
            <a:endCxn id="242" idx="0"/>
          </p:cNvCxnSpPr>
          <p:nvPr/>
        </p:nvCxnSpPr>
        <p:spPr>
          <a:xfrm flipH="1">
            <a:off x="4323079" y="1746021"/>
            <a:ext cx="1131600" cy="260400"/>
          </a:xfrm>
          <a:prstGeom prst="straightConnector1">
            <a:avLst/>
          </a:prstGeom>
          <a:noFill/>
          <a:ln w="9525" cap="flat">
            <a:solidFill>
              <a:srgbClr val="000000"/>
            </a:solidFill>
            <a:prstDash val="solid"/>
            <a:round/>
            <a:headEnd type="none" w="lg" len="lg"/>
            <a:tailEnd type="triangle" w="lg" len="lg"/>
          </a:ln>
        </p:spPr>
      </p:cxnSp>
      <p:cxnSp>
        <p:nvCxnSpPr>
          <p:cNvPr id="270" name="Shape 270"/>
          <p:cNvCxnSpPr>
            <a:stCxn id="267" idx="2"/>
            <a:endCxn id="242" idx="0"/>
          </p:cNvCxnSpPr>
          <p:nvPr/>
        </p:nvCxnSpPr>
        <p:spPr>
          <a:xfrm flipH="1">
            <a:off x="4906279" y="1746021"/>
            <a:ext cx="548400" cy="309300"/>
          </a:xfrm>
          <a:prstGeom prst="straightConnector1">
            <a:avLst/>
          </a:prstGeom>
          <a:noFill/>
          <a:ln w="9525" cap="flat">
            <a:solidFill>
              <a:srgbClr val="000000"/>
            </a:solidFill>
            <a:prstDash val="solid"/>
            <a:round/>
            <a:headEnd type="none" w="lg" len="lg"/>
            <a:tailEnd type="triangle" w="lg" len="lg"/>
          </a:ln>
        </p:spPr>
      </p:cxnSp>
      <p:sp>
        <p:nvSpPr>
          <p:cNvPr id="271" name="Shape 271"/>
          <p:cNvSpPr/>
          <p:nvPr/>
        </p:nvSpPr>
        <p:spPr>
          <a:xfrm>
            <a:off x="2958196" y="1946429"/>
            <a:ext cx="71100" cy="1305299"/>
          </a:xfrm>
          <a:prstGeom prst="rect">
            <a:avLst/>
          </a:prstGeom>
          <a:solidFill>
            <a:srgbClr val="DC9563">
              <a:alpha val="76150"/>
            </a:srgbClr>
          </a:solidFill>
          <a:ln>
            <a:noFill/>
          </a:ln>
        </p:spPr>
        <p:txBody>
          <a:bodyPr lIns="91425" tIns="91425" rIns="91425" bIns="91425" anchor="ctr" anchorCtr="0">
            <a:noAutofit/>
          </a:bodyPr>
          <a:lstStyle/>
          <a:p>
            <a:pPr>
              <a:spcBef>
                <a:spcPts val="0"/>
              </a:spcBef>
              <a:buNone/>
            </a:pPr>
            <a:endParaRPr/>
          </a:p>
        </p:txBody>
      </p:sp>
      <p:cxnSp>
        <p:nvCxnSpPr>
          <p:cNvPr id="272" name="Shape 272"/>
          <p:cNvCxnSpPr>
            <a:stCxn id="267" idx="2"/>
            <a:endCxn id="242" idx="0"/>
          </p:cNvCxnSpPr>
          <p:nvPr/>
        </p:nvCxnSpPr>
        <p:spPr>
          <a:xfrm>
            <a:off x="5454679" y="1746021"/>
            <a:ext cx="900" cy="326400"/>
          </a:xfrm>
          <a:prstGeom prst="straightConnector1">
            <a:avLst/>
          </a:prstGeom>
          <a:noFill/>
          <a:ln w="9525" cap="flat">
            <a:solidFill>
              <a:srgbClr val="000000"/>
            </a:solidFill>
            <a:prstDash val="solid"/>
            <a:round/>
            <a:headEnd type="none" w="lg" len="lg"/>
            <a:tailEnd type="triangle" w="lg" len="lg"/>
          </a:ln>
        </p:spPr>
      </p:cxnSp>
      <p:cxnSp>
        <p:nvCxnSpPr>
          <p:cNvPr id="273" name="Shape 273"/>
          <p:cNvCxnSpPr>
            <a:stCxn id="267" idx="2"/>
            <a:endCxn id="242" idx="0"/>
          </p:cNvCxnSpPr>
          <p:nvPr/>
        </p:nvCxnSpPr>
        <p:spPr>
          <a:xfrm>
            <a:off x="5454679" y="1746021"/>
            <a:ext cx="558000" cy="285000"/>
          </a:xfrm>
          <a:prstGeom prst="straightConnector1">
            <a:avLst/>
          </a:prstGeom>
          <a:noFill/>
          <a:ln w="9525" cap="flat">
            <a:solidFill>
              <a:srgbClr val="000000"/>
            </a:solidFill>
            <a:prstDash val="solid"/>
            <a:round/>
            <a:headEnd type="none" w="lg" len="lg"/>
            <a:tailEnd type="triangle" w="lg" len="lg"/>
          </a:ln>
        </p:spPr>
      </p:cxnSp>
      <p:cxnSp>
        <p:nvCxnSpPr>
          <p:cNvPr id="274" name="Shape 274"/>
          <p:cNvCxnSpPr>
            <a:stCxn id="268" idx="2"/>
            <a:endCxn id="242" idx="0"/>
          </p:cNvCxnSpPr>
          <p:nvPr/>
        </p:nvCxnSpPr>
        <p:spPr>
          <a:xfrm flipH="1">
            <a:off x="6715445" y="1707225"/>
            <a:ext cx="206100" cy="575100"/>
          </a:xfrm>
          <a:prstGeom prst="straightConnector1">
            <a:avLst/>
          </a:prstGeom>
          <a:noFill/>
          <a:ln w="9525" cap="flat">
            <a:solidFill>
              <a:srgbClr val="000000"/>
            </a:solidFill>
            <a:prstDash val="solid"/>
            <a:round/>
            <a:headEnd type="none" w="lg" len="lg"/>
            <a:tailEnd type="triangle" w="lg" len="lg"/>
          </a:ln>
        </p:spPr>
      </p:cxnSp>
      <p:cxnSp>
        <p:nvCxnSpPr>
          <p:cNvPr id="275" name="Shape 275"/>
          <p:cNvCxnSpPr>
            <a:stCxn id="242" idx="0"/>
            <a:endCxn id="242" idx="0"/>
          </p:cNvCxnSpPr>
          <p:nvPr/>
        </p:nvCxnSpPr>
        <p:spPr>
          <a:xfrm>
            <a:off x="2968423" y="1946429"/>
            <a:ext cx="0" cy="1305300"/>
          </a:xfrm>
          <a:prstGeom prst="straightConnector1">
            <a:avLst/>
          </a:prstGeom>
          <a:noFill/>
          <a:ln w="19050" cap="flat">
            <a:solidFill>
              <a:srgbClr val="000000"/>
            </a:solidFill>
            <a:prstDash val="solid"/>
            <a:round/>
            <a:headEnd type="none" w="lg" len="lg"/>
            <a:tailEnd type="none" w="lg" len="lg"/>
          </a:ln>
        </p:spPr>
      </p:cxnSp>
      <p:cxnSp>
        <p:nvCxnSpPr>
          <p:cNvPr id="276" name="Shape 276"/>
          <p:cNvCxnSpPr>
            <a:endCxn id="242" idx="0"/>
          </p:cNvCxnSpPr>
          <p:nvPr/>
        </p:nvCxnSpPr>
        <p:spPr>
          <a:xfrm rot="10800000" flipH="1">
            <a:off x="2987405" y="2577249"/>
            <a:ext cx="428099" cy="42300"/>
          </a:xfrm>
          <a:prstGeom prst="straightConnector1">
            <a:avLst/>
          </a:prstGeom>
          <a:noFill/>
          <a:ln w="9525" cap="flat">
            <a:solidFill>
              <a:srgbClr val="FFFF00"/>
            </a:solidFill>
            <a:prstDash val="dash"/>
            <a:round/>
            <a:headEnd type="none" w="lg" len="lg"/>
            <a:tailEnd type="none" w="lg" len="lg"/>
          </a:ln>
        </p:spPr>
      </p:cxnSp>
      <p:cxnSp>
        <p:nvCxnSpPr>
          <p:cNvPr id="277" name="Shape 277"/>
          <p:cNvCxnSpPr>
            <a:stCxn id="242" idx="0"/>
            <a:endCxn id="242" idx="0"/>
          </p:cNvCxnSpPr>
          <p:nvPr/>
        </p:nvCxnSpPr>
        <p:spPr>
          <a:xfrm flipH="1">
            <a:off x="3419414" y="2333148"/>
            <a:ext cx="1200" cy="531900"/>
          </a:xfrm>
          <a:prstGeom prst="straightConnector1">
            <a:avLst/>
          </a:prstGeom>
          <a:noFill/>
          <a:ln w="9525" cap="flat">
            <a:solidFill>
              <a:srgbClr val="000000"/>
            </a:solidFill>
            <a:prstDash val="solid"/>
            <a:round/>
            <a:headEnd type="none" w="lg" len="lg"/>
            <a:tailEnd type="none" w="lg" len="lg"/>
          </a:ln>
        </p:spPr>
      </p:cxnSp>
      <p:cxnSp>
        <p:nvCxnSpPr>
          <p:cNvPr id="278" name="Shape 278"/>
          <p:cNvCxnSpPr>
            <a:stCxn id="242" idx="0"/>
            <a:endCxn id="242" idx="0"/>
          </p:cNvCxnSpPr>
          <p:nvPr/>
        </p:nvCxnSpPr>
        <p:spPr>
          <a:xfrm>
            <a:off x="5028426" y="3224607"/>
            <a:ext cx="867900" cy="1500"/>
          </a:xfrm>
          <a:prstGeom prst="straightConnector1">
            <a:avLst/>
          </a:prstGeom>
          <a:noFill/>
          <a:ln w="9525" cap="flat">
            <a:solidFill>
              <a:schemeClr val="dk2"/>
            </a:solidFill>
            <a:prstDash val="dot"/>
            <a:round/>
            <a:headEnd type="none" w="lg" len="lg"/>
            <a:tailEnd type="none" w="lg" len="lg"/>
          </a:ln>
        </p:spPr>
      </p:cxnSp>
      <p:sp>
        <p:nvSpPr>
          <p:cNvPr id="279" name="Shape 279"/>
          <p:cNvSpPr/>
          <p:nvPr/>
        </p:nvSpPr>
        <p:spPr>
          <a:xfrm>
            <a:off x="909574" y="2008050"/>
            <a:ext cx="1093523" cy="583499"/>
          </a:xfrm>
          <a:custGeom>
            <a:avLst/>
            <a:gdLst/>
            <a:ahLst/>
            <a:cxnLst/>
            <a:rect l="0" t="0" r="0" b="0"/>
            <a:pathLst>
              <a:path w="34671" h="18669" extrusionOk="0">
                <a:moveTo>
                  <a:pt x="0" y="0"/>
                </a:moveTo>
                <a:cubicBezTo>
                  <a:pt x="167" y="1841"/>
                  <a:pt x="-259" y="4847"/>
                  <a:pt x="1524" y="5334"/>
                </a:cubicBezTo>
                <a:cubicBezTo>
                  <a:pt x="3812" y="5958"/>
                  <a:pt x="8021" y="1084"/>
                  <a:pt x="8382" y="3429"/>
                </a:cubicBezTo>
                <a:cubicBezTo>
                  <a:pt x="9080" y="7969"/>
                  <a:pt x="7982" y="10413"/>
                  <a:pt x="8382" y="11811"/>
                </a:cubicBezTo>
                <a:cubicBezTo>
                  <a:pt x="8933" y="13741"/>
                  <a:pt x="11915" y="6962"/>
                  <a:pt x="13335" y="8382"/>
                </a:cubicBezTo>
                <a:cubicBezTo>
                  <a:pt x="14990" y="10037"/>
                  <a:pt x="14083" y="13908"/>
                  <a:pt x="15240" y="13716"/>
                </a:cubicBezTo>
                <a:cubicBezTo>
                  <a:pt x="16712" y="13470"/>
                  <a:pt x="17524" y="9649"/>
                  <a:pt x="17907" y="10287"/>
                </a:cubicBezTo>
                <a:cubicBezTo>
                  <a:pt x="18930" y="11992"/>
                  <a:pt x="17559" y="14798"/>
                  <a:pt x="18288" y="14859"/>
                </a:cubicBezTo>
                <a:cubicBezTo>
                  <a:pt x="20652" y="15056"/>
                  <a:pt x="22773" y="12954"/>
                  <a:pt x="25146" y="12954"/>
                </a:cubicBezTo>
                <a:cubicBezTo>
                  <a:pt x="25654" y="12954"/>
                  <a:pt x="23114" y="16002"/>
                  <a:pt x="23622" y="16002"/>
                </a:cubicBezTo>
                <a:cubicBezTo>
                  <a:pt x="27410" y="16002"/>
                  <a:pt x="31076" y="17470"/>
                  <a:pt x="34671" y="18669"/>
                </a:cubicBezTo>
              </a:path>
            </a:pathLst>
          </a:custGeom>
          <a:noFill/>
          <a:ln w="19050" cap="flat">
            <a:solidFill>
              <a:srgbClr val="38761D"/>
            </a:solidFill>
            <a:prstDash val="solid"/>
            <a:round/>
            <a:headEnd type="none" w="lg" len="lg"/>
            <a:tailEnd type="stealth" w="lg" len="lg"/>
          </a:ln>
        </p:spPr>
      </p:sp>
      <p:sp>
        <p:nvSpPr>
          <p:cNvPr id="280" name="Shape 280"/>
          <p:cNvSpPr/>
          <p:nvPr/>
        </p:nvSpPr>
        <p:spPr>
          <a:xfrm rot="4107567">
            <a:off x="1968238" y="2668962"/>
            <a:ext cx="275736" cy="303023"/>
          </a:xfrm>
          <a:custGeom>
            <a:avLst/>
            <a:gdLst/>
            <a:ahLst/>
            <a:cxnLst/>
            <a:rect l="0" t="0" r="0" b="0"/>
            <a:pathLst>
              <a:path w="34671" h="18669" extrusionOk="0">
                <a:moveTo>
                  <a:pt x="0" y="0"/>
                </a:moveTo>
                <a:cubicBezTo>
                  <a:pt x="167" y="1841"/>
                  <a:pt x="-259" y="4847"/>
                  <a:pt x="1524" y="5334"/>
                </a:cubicBezTo>
                <a:cubicBezTo>
                  <a:pt x="3812" y="5958"/>
                  <a:pt x="8021" y="1084"/>
                  <a:pt x="8382" y="3429"/>
                </a:cubicBezTo>
                <a:cubicBezTo>
                  <a:pt x="9080" y="7969"/>
                  <a:pt x="7982" y="10413"/>
                  <a:pt x="8382" y="11811"/>
                </a:cubicBezTo>
                <a:cubicBezTo>
                  <a:pt x="8933" y="13741"/>
                  <a:pt x="11915" y="6962"/>
                  <a:pt x="13335" y="8382"/>
                </a:cubicBezTo>
                <a:cubicBezTo>
                  <a:pt x="14990" y="10037"/>
                  <a:pt x="14083" y="13908"/>
                  <a:pt x="15240" y="13716"/>
                </a:cubicBezTo>
                <a:cubicBezTo>
                  <a:pt x="16712" y="13470"/>
                  <a:pt x="17524" y="9649"/>
                  <a:pt x="17907" y="10287"/>
                </a:cubicBezTo>
                <a:cubicBezTo>
                  <a:pt x="18930" y="11992"/>
                  <a:pt x="17559" y="14798"/>
                  <a:pt x="18288" y="14859"/>
                </a:cubicBezTo>
                <a:cubicBezTo>
                  <a:pt x="20652" y="15056"/>
                  <a:pt x="22773" y="12954"/>
                  <a:pt x="25146" y="12954"/>
                </a:cubicBezTo>
                <a:cubicBezTo>
                  <a:pt x="25654" y="12954"/>
                  <a:pt x="23114" y="16002"/>
                  <a:pt x="23622" y="16002"/>
                </a:cubicBezTo>
                <a:cubicBezTo>
                  <a:pt x="27410" y="16002"/>
                  <a:pt x="31076" y="17470"/>
                  <a:pt x="34671" y="18669"/>
                </a:cubicBezTo>
              </a:path>
            </a:pathLst>
          </a:custGeom>
          <a:noFill/>
          <a:ln w="19050" cap="flat">
            <a:solidFill>
              <a:srgbClr val="351C75"/>
            </a:solidFill>
            <a:prstDash val="solid"/>
            <a:round/>
            <a:headEnd type="none" w="lg" len="lg"/>
            <a:tailEnd type="none" w="lg" len="lg"/>
          </a:ln>
        </p:spPr>
      </p:sp>
      <p:sp>
        <p:nvSpPr>
          <p:cNvPr id="281" name="Shape 281"/>
          <p:cNvSpPr/>
          <p:nvPr/>
        </p:nvSpPr>
        <p:spPr>
          <a:xfrm rot="2823960">
            <a:off x="1993638" y="2126692"/>
            <a:ext cx="273716" cy="305462"/>
          </a:xfrm>
          <a:custGeom>
            <a:avLst/>
            <a:gdLst/>
            <a:ahLst/>
            <a:cxnLst/>
            <a:rect l="0" t="0" r="0" b="0"/>
            <a:pathLst>
              <a:path w="34671" h="18669" extrusionOk="0">
                <a:moveTo>
                  <a:pt x="0" y="0"/>
                </a:moveTo>
                <a:cubicBezTo>
                  <a:pt x="167" y="1841"/>
                  <a:pt x="-259" y="4847"/>
                  <a:pt x="1524" y="5334"/>
                </a:cubicBezTo>
                <a:cubicBezTo>
                  <a:pt x="3812" y="5958"/>
                  <a:pt x="8021" y="1084"/>
                  <a:pt x="8382" y="3429"/>
                </a:cubicBezTo>
                <a:cubicBezTo>
                  <a:pt x="9080" y="7969"/>
                  <a:pt x="7982" y="10413"/>
                  <a:pt x="8382" y="11811"/>
                </a:cubicBezTo>
                <a:cubicBezTo>
                  <a:pt x="8933" y="13741"/>
                  <a:pt x="11915" y="6962"/>
                  <a:pt x="13335" y="8382"/>
                </a:cubicBezTo>
                <a:cubicBezTo>
                  <a:pt x="14990" y="10037"/>
                  <a:pt x="14083" y="13908"/>
                  <a:pt x="15240" y="13716"/>
                </a:cubicBezTo>
                <a:cubicBezTo>
                  <a:pt x="16712" y="13470"/>
                  <a:pt x="17524" y="9649"/>
                  <a:pt x="17907" y="10287"/>
                </a:cubicBezTo>
                <a:cubicBezTo>
                  <a:pt x="18930" y="11992"/>
                  <a:pt x="17559" y="14798"/>
                  <a:pt x="18288" y="14859"/>
                </a:cubicBezTo>
                <a:cubicBezTo>
                  <a:pt x="20652" y="15056"/>
                  <a:pt x="22773" y="12954"/>
                  <a:pt x="25146" y="12954"/>
                </a:cubicBezTo>
                <a:cubicBezTo>
                  <a:pt x="25654" y="12954"/>
                  <a:pt x="23114" y="16002"/>
                  <a:pt x="23622" y="16002"/>
                </a:cubicBezTo>
                <a:cubicBezTo>
                  <a:pt x="27410" y="16002"/>
                  <a:pt x="31076" y="17470"/>
                  <a:pt x="34671" y="18669"/>
                </a:cubicBezTo>
              </a:path>
            </a:pathLst>
          </a:custGeom>
          <a:noFill/>
          <a:ln w="19050" cap="flat">
            <a:solidFill>
              <a:srgbClr val="351C75"/>
            </a:solidFill>
            <a:prstDash val="solid"/>
            <a:round/>
            <a:headEnd type="none" w="lg" len="lg"/>
            <a:tailEnd type="none" w="lg" len="lg"/>
          </a:ln>
        </p:spPr>
      </p:sp>
      <p:sp>
        <p:nvSpPr>
          <p:cNvPr id="282" name="Shape 282"/>
          <p:cNvSpPr/>
          <p:nvPr/>
        </p:nvSpPr>
        <p:spPr>
          <a:xfrm rot="5939926">
            <a:off x="2537081" y="2211493"/>
            <a:ext cx="276524" cy="302143"/>
          </a:xfrm>
          <a:custGeom>
            <a:avLst/>
            <a:gdLst/>
            <a:ahLst/>
            <a:cxnLst/>
            <a:rect l="0" t="0" r="0" b="0"/>
            <a:pathLst>
              <a:path w="34671" h="18669" extrusionOk="0">
                <a:moveTo>
                  <a:pt x="0" y="0"/>
                </a:moveTo>
                <a:cubicBezTo>
                  <a:pt x="167" y="1841"/>
                  <a:pt x="-259" y="4847"/>
                  <a:pt x="1524" y="5334"/>
                </a:cubicBezTo>
                <a:cubicBezTo>
                  <a:pt x="3812" y="5958"/>
                  <a:pt x="8021" y="1084"/>
                  <a:pt x="8382" y="3429"/>
                </a:cubicBezTo>
                <a:cubicBezTo>
                  <a:pt x="9080" y="7969"/>
                  <a:pt x="7982" y="10413"/>
                  <a:pt x="8382" y="11811"/>
                </a:cubicBezTo>
                <a:cubicBezTo>
                  <a:pt x="8933" y="13741"/>
                  <a:pt x="11915" y="6962"/>
                  <a:pt x="13335" y="8382"/>
                </a:cubicBezTo>
                <a:cubicBezTo>
                  <a:pt x="14990" y="10037"/>
                  <a:pt x="14083" y="13908"/>
                  <a:pt x="15240" y="13716"/>
                </a:cubicBezTo>
                <a:cubicBezTo>
                  <a:pt x="16712" y="13470"/>
                  <a:pt x="17524" y="9649"/>
                  <a:pt x="17907" y="10287"/>
                </a:cubicBezTo>
                <a:cubicBezTo>
                  <a:pt x="18930" y="11992"/>
                  <a:pt x="17559" y="14798"/>
                  <a:pt x="18288" y="14859"/>
                </a:cubicBezTo>
                <a:cubicBezTo>
                  <a:pt x="20652" y="15056"/>
                  <a:pt x="22773" y="12954"/>
                  <a:pt x="25146" y="12954"/>
                </a:cubicBezTo>
                <a:cubicBezTo>
                  <a:pt x="25654" y="12954"/>
                  <a:pt x="23114" y="16002"/>
                  <a:pt x="23622" y="16002"/>
                </a:cubicBezTo>
                <a:cubicBezTo>
                  <a:pt x="27410" y="16002"/>
                  <a:pt x="31076" y="17470"/>
                  <a:pt x="34671" y="18669"/>
                </a:cubicBezTo>
              </a:path>
            </a:pathLst>
          </a:custGeom>
          <a:noFill/>
          <a:ln w="19050" cap="flat">
            <a:solidFill>
              <a:srgbClr val="351C75"/>
            </a:solidFill>
            <a:prstDash val="solid"/>
            <a:round/>
            <a:headEnd type="none" w="lg" len="lg"/>
            <a:tailEnd type="none" w="lg" len="lg"/>
          </a:ln>
        </p:spPr>
      </p:sp>
      <p:sp>
        <p:nvSpPr>
          <p:cNvPr id="283" name="Shape 283"/>
          <p:cNvSpPr/>
          <p:nvPr/>
        </p:nvSpPr>
        <p:spPr>
          <a:xfrm rot="-1260908">
            <a:off x="2492019" y="2601408"/>
            <a:ext cx="270946" cy="308373"/>
          </a:xfrm>
          <a:custGeom>
            <a:avLst/>
            <a:gdLst/>
            <a:ahLst/>
            <a:cxnLst/>
            <a:rect l="0" t="0" r="0" b="0"/>
            <a:pathLst>
              <a:path w="34671" h="18669" extrusionOk="0">
                <a:moveTo>
                  <a:pt x="0" y="0"/>
                </a:moveTo>
                <a:cubicBezTo>
                  <a:pt x="167" y="1841"/>
                  <a:pt x="-259" y="4847"/>
                  <a:pt x="1524" y="5334"/>
                </a:cubicBezTo>
                <a:cubicBezTo>
                  <a:pt x="3812" y="5958"/>
                  <a:pt x="8021" y="1084"/>
                  <a:pt x="8382" y="3429"/>
                </a:cubicBezTo>
                <a:cubicBezTo>
                  <a:pt x="9080" y="7969"/>
                  <a:pt x="7982" y="10413"/>
                  <a:pt x="8382" y="11811"/>
                </a:cubicBezTo>
                <a:cubicBezTo>
                  <a:pt x="8933" y="13741"/>
                  <a:pt x="11915" y="6962"/>
                  <a:pt x="13335" y="8382"/>
                </a:cubicBezTo>
                <a:cubicBezTo>
                  <a:pt x="14990" y="10037"/>
                  <a:pt x="14083" y="13908"/>
                  <a:pt x="15240" y="13716"/>
                </a:cubicBezTo>
                <a:cubicBezTo>
                  <a:pt x="16712" y="13470"/>
                  <a:pt x="17524" y="9649"/>
                  <a:pt x="17907" y="10287"/>
                </a:cubicBezTo>
                <a:cubicBezTo>
                  <a:pt x="18930" y="11992"/>
                  <a:pt x="17559" y="14798"/>
                  <a:pt x="18288" y="14859"/>
                </a:cubicBezTo>
                <a:cubicBezTo>
                  <a:pt x="20652" y="15056"/>
                  <a:pt x="22773" y="12954"/>
                  <a:pt x="25146" y="12954"/>
                </a:cubicBezTo>
                <a:cubicBezTo>
                  <a:pt x="25654" y="12954"/>
                  <a:pt x="23114" y="16002"/>
                  <a:pt x="23622" y="16002"/>
                </a:cubicBezTo>
                <a:cubicBezTo>
                  <a:pt x="27410" y="16002"/>
                  <a:pt x="31076" y="17470"/>
                  <a:pt x="34671" y="18669"/>
                </a:cubicBezTo>
              </a:path>
            </a:pathLst>
          </a:custGeom>
          <a:noFill/>
          <a:ln w="19050" cap="flat">
            <a:solidFill>
              <a:srgbClr val="351C75"/>
            </a:solidFill>
            <a:prstDash val="solid"/>
            <a:round/>
            <a:headEnd type="none" w="lg" len="lg"/>
            <a:tailEnd type="none" w="lg" len="lg"/>
          </a:ln>
        </p:spPr>
      </p:sp>
      <p:sp>
        <p:nvSpPr>
          <p:cNvPr id="284" name="Shape 284"/>
          <p:cNvSpPr/>
          <p:nvPr/>
        </p:nvSpPr>
        <p:spPr>
          <a:xfrm rot="4657976">
            <a:off x="2330659" y="2128286"/>
            <a:ext cx="276414" cy="302235"/>
          </a:xfrm>
          <a:custGeom>
            <a:avLst/>
            <a:gdLst/>
            <a:ahLst/>
            <a:cxnLst/>
            <a:rect l="0" t="0" r="0" b="0"/>
            <a:pathLst>
              <a:path w="34671" h="18669" extrusionOk="0">
                <a:moveTo>
                  <a:pt x="0" y="0"/>
                </a:moveTo>
                <a:cubicBezTo>
                  <a:pt x="167" y="1841"/>
                  <a:pt x="-259" y="4847"/>
                  <a:pt x="1524" y="5334"/>
                </a:cubicBezTo>
                <a:cubicBezTo>
                  <a:pt x="3812" y="5958"/>
                  <a:pt x="8021" y="1084"/>
                  <a:pt x="8382" y="3429"/>
                </a:cubicBezTo>
                <a:cubicBezTo>
                  <a:pt x="9080" y="7969"/>
                  <a:pt x="7982" y="10413"/>
                  <a:pt x="8382" y="11811"/>
                </a:cubicBezTo>
                <a:cubicBezTo>
                  <a:pt x="8933" y="13741"/>
                  <a:pt x="11915" y="6962"/>
                  <a:pt x="13335" y="8382"/>
                </a:cubicBezTo>
                <a:cubicBezTo>
                  <a:pt x="14990" y="10037"/>
                  <a:pt x="14083" y="13908"/>
                  <a:pt x="15240" y="13716"/>
                </a:cubicBezTo>
                <a:cubicBezTo>
                  <a:pt x="16712" y="13470"/>
                  <a:pt x="17524" y="9649"/>
                  <a:pt x="17907" y="10287"/>
                </a:cubicBezTo>
                <a:cubicBezTo>
                  <a:pt x="18930" y="11992"/>
                  <a:pt x="17559" y="14798"/>
                  <a:pt x="18288" y="14859"/>
                </a:cubicBezTo>
                <a:cubicBezTo>
                  <a:pt x="20652" y="15056"/>
                  <a:pt x="22773" y="12954"/>
                  <a:pt x="25146" y="12954"/>
                </a:cubicBezTo>
                <a:cubicBezTo>
                  <a:pt x="25654" y="12954"/>
                  <a:pt x="23114" y="16002"/>
                  <a:pt x="23622" y="16002"/>
                </a:cubicBezTo>
                <a:cubicBezTo>
                  <a:pt x="27410" y="16002"/>
                  <a:pt x="31076" y="17470"/>
                  <a:pt x="34671" y="18669"/>
                </a:cubicBezTo>
              </a:path>
            </a:pathLst>
          </a:custGeom>
          <a:noFill/>
          <a:ln w="19050" cap="flat">
            <a:solidFill>
              <a:srgbClr val="351C75"/>
            </a:solidFill>
            <a:prstDash val="solid"/>
            <a:round/>
            <a:headEnd type="none" w="lg" len="lg"/>
            <a:tailEnd type="none" w="lg" len="lg"/>
          </a:ln>
        </p:spPr>
      </p:sp>
      <p:sp>
        <p:nvSpPr>
          <p:cNvPr id="285" name="Shape 285"/>
          <p:cNvSpPr/>
          <p:nvPr/>
        </p:nvSpPr>
        <p:spPr>
          <a:xfrm rot="743">
            <a:off x="2157298" y="2531866"/>
            <a:ext cx="802026" cy="94465"/>
          </a:xfrm>
          <a:custGeom>
            <a:avLst/>
            <a:gdLst/>
            <a:ahLst/>
            <a:cxnLst/>
            <a:rect l="0" t="0" r="0" b="0"/>
            <a:pathLst>
              <a:path w="34671" h="18669" extrusionOk="0">
                <a:moveTo>
                  <a:pt x="0" y="0"/>
                </a:moveTo>
                <a:cubicBezTo>
                  <a:pt x="167" y="1841"/>
                  <a:pt x="-259" y="4847"/>
                  <a:pt x="1524" y="5334"/>
                </a:cubicBezTo>
                <a:cubicBezTo>
                  <a:pt x="3812" y="5958"/>
                  <a:pt x="8021" y="1084"/>
                  <a:pt x="8382" y="3429"/>
                </a:cubicBezTo>
                <a:cubicBezTo>
                  <a:pt x="9080" y="7969"/>
                  <a:pt x="7982" y="10413"/>
                  <a:pt x="8382" y="11811"/>
                </a:cubicBezTo>
                <a:cubicBezTo>
                  <a:pt x="8933" y="13741"/>
                  <a:pt x="11915" y="6962"/>
                  <a:pt x="13335" y="8382"/>
                </a:cubicBezTo>
                <a:cubicBezTo>
                  <a:pt x="14990" y="10037"/>
                  <a:pt x="14083" y="13908"/>
                  <a:pt x="15240" y="13716"/>
                </a:cubicBezTo>
                <a:cubicBezTo>
                  <a:pt x="16712" y="13470"/>
                  <a:pt x="17524" y="9649"/>
                  <a:pt x="17907" y="10287"/>
                </a:cubicBezTo>
                <a:cubicBezTo>
                  <a:pt x="18930" y="11992"/>
                  <a:pt x="17559" y="14798"/>
                  <a:pt x="18288" y="14859"/>
                </a:cubicBezTo>
                <a:cubicBezTo>
                  <a:pt x="20652" y="15056"/>
                  <a:pt x="22773" y="12954"/>
                  <a:pt x="25146" y="12954"/>
                </a:cubicBezTo>
                <a:cubicBezTo>
                  <a:pt x="25654" y="12954"/>
                  <a:pt x="23114" y="16002"/>
                  <a:pt x="23622" y="16002"/>
                </a:cubicBezTo>
                <a:cubicBezTo>
                  <a:pt x="27410" y="16002"/>
                  <a:pt x="31076" y="17470"/>
                  <a:pt x="34671" y="18669"/>
                </a:cubicBezTo>
              </a:path>
            </a:pathLst>
          </a:custGeom>
          <a:noFill/>
          <a:ln w="19050" cap="flat">
            <a:solidFill>
              <a:srgbClr val="351C75"/>
            </a:solidFill>
            <a:prstDash val="solid"/>
            <a:round/>
            <a:headEnd type="none" w="lg" len="lg"/>
            <a:tailEnd type="stealth" w="lg" len="lg"/>
          </a:ln>
        </p:spPr>
      </p:sp>
      <p:cxnSp>
        <p:nvCxnSpPr>
          <p:cNvPr id="286" name="Shape 286"/>
          <p:cNvCxnSpPr>
            <a:stCxn id="242" idx="0"/>
            <a:endCxn id="242" idx="0"/>
          </p:cNvCxnSpPr>
          <p:nvPr/>
        </p:nvCxnSpPr>
        <p:spPr>
          <a:xfrm rot="10800000" flipH="1">
            <a:off x="3473290" y="2120835"/>
            <a:ext cx="744600" cy="448500"/>
          </a:xfrm>
          <a:prstGeom prst="straightConnector1">
            <a:avLst/>
          </a:prstGeom>
          <a:noFill/>
          <a:ln w="9525" cap="flat">
            <a:solidFill>
              <a:srgbClr val="FFFF00"/>
            </a:solidFill>
            <a:prstDash val="dash"/>
            <a:round/>
            <a:headEnd type="none" w="lg" len="lg"/>
            <a:tailEnd type="stealth" w="lg" len="lg"/>
          </a:ln>
        </p:spPr>
      </p:cxnSp>
      <p:cxnSp>
        <p:nvCxnSpPr>
          <p:cNvPr id="287" name="Shape 287"/>
          <p:cNvCxnSpPr>
            <a:stCxn id="242" idx="0"/>
            <a:endCxn id="242" idx="0"/>
          </p:cNvCxnSpPr>
          <p:nvPr/>
        </p:nvCxnSpPr>
        <p:spPr>
          <a:xfrm flipH="1">
            <a:off x="4166008" y="2120701"/>
            <a:ext cx="49200" cy="711900"/>
          </a:xfrm>
          <a:prstGeom prst="straightConnector1">
            <a:avLst/>
          </a:prstGeom>
          <a:noFill/>
          <a:ln w="9525" cap="flat">
            <a:solidFill>
              <a:srgbClr val="FFFF00"/>
            </a:solidFill>
            <a:prstDash val="dash"/>
            <a:round/>
            <a:headEnd type="none" w="lg" len="lg"/>
            <a:tailEnd type="stealth" w="lg" len="lg"/>
          </a:ln>
        </p:spPr>
      </p:cxnSp>
      <p:cxnSp>
        <p:nvCxnSpPr>
          <p:cNvPr id="288" name="Shape 288"/>
          <p:cNvCxnSpPr>
            <a:stCxn id="242" idx="0"/>
            <a:endCxn id="242" idx="0"/>
          </p:cNvCxnSpPr>
          <p:nvPr/>
        </p:nvCxnSpPr>
        <p:spPr>
          <a:xfrm flipH="1">
            <a:off x="4194666" y="2120701"/>
            <a:ext cx="49200" cy="722700"/>
          </a:xfrm>
          <a:prstGeom prst="straightConnector1">
            <a:avLst/>
          </a:prstGeom>
          <a:noFill/>
          <a:ln w="9525" cap="flat">
            <a:solidFill>
              <a:srgbClr val="FFFF00"/>
            </a:solidFill>
            <a:prstDash val="dash"/>
            <a:round/>
            <a:headEnd type="none" w="lg" len="lg"/>
            <a:tailEnd type="stealth" w="lg" len="lg"/>
          </a:ln>
        </p:spPr>
      </p:cxnSp>
      <p:cxnSp>
        <p:nvCxnSpPr>
          <p:cNvPr id="289" name="Shape 289"/>
          <p:cNvCxnSpPr>
            <a:stCxn id="242" idx="0"/>
            <a:endCxn id="242" idx="0"/>
          </p:cNvCxnSpPr>
          <p:nvPr/>
        </p:nvCxnSpPr>
        <p:spPr>
          <a:xfrm rot="10800000" flipH="1">
            <a:off x="4165670" y="2094074"/>
            <a:ext cx="587100" cy="725700"/>
          </a:xfrm>
          <a:prstGeom prst="straightConnector1">
            <a:avLst/>
          </a:prstGeom>
          <a:noFill/>
          <a:ln w="9525" cap="flat">
            <a:solidFill>
              <a:srgbClr val="FFFF00"/>
            </a:solidFill>
            <a:prstDash val="dash"/>
            <a:round/>
            <a:headEnd type="none" w="lg" len="lg"/>
            <a:tailEnd type="stealth" w="lg" len="lg"/>
          </a:ln>
        </p:spPr>
      </p:cxnSp>
      <p:cxnSp>
        <p:nvCxnSpPr>
          <p:cNvPr id="290" name="Shape 290"/>
          <p:cNvCxnSpPr>
            <a:stCxn id="242" idx="0"/>
            <a:endCxn id="242" idx="0"/>
          </p:cNvCxnSpPr>
          <p:nvPr/>
        </p:nvCxnSpPr>
        <p:spPr>
          <a:xfrm rot="10800000" flipH="1">
            <a:off x="4194658" y="2119195"/>
            <a:ext cx="587100" cy="725700"/>
          </a:xfrm>
          <a:prstGeom prst="straightConnector1">
            <a:avLst/>
          </a:prstGeom>
          <a:noFill/>
          <a:ln w="9525" cap="flat">
            <a:solidFill>
              <a:srgbClr val="FFFF00"/>
            </a:solidFill>
            <a:prstDash val="dash"/>
            <a:round/>
            <a:headEnd type="none" w="lg" len="lg"/>
            <a:tailEnd type="stealth" w="lg" len="lg"/>
          </a:ln>
        </p:spPr>
      </p:cxnSp>
      <p:cxnSp>
        <p:nvCxnSpPr>
          <p:cNvPr id="291" name="Shape 291"/>
          <p:cNvCxnSpPr>
            <a:stCxn id="242" idx="0"/>
            <a:endCxn id="242" idx="0"/>
          </p:cNvCxnSpPr>
          <p:nvPr/>
        </p:nvCxnSpPr>
        <p:spPr>
          <a:xfrm rot="10800000" flipH="1">
            <a:off x="4230707" y="2129571"/>
            <a:ext cx="587100" cy="725700"/>
          </a:xfrm>
          <a:prstGeom prst="straightConnector1">
            <a:avLst/>
          </a:prstGeom>
          <a:noFill/>
          <a:ln w="9525" cap="flat">
            <a:solidFill>
              <a:srgbClr val="FFFF00"/>
            </a:solidFill>
            <a:prstDash val="dash"/>
            <a:round/>
            <a:headEnd type="none" w="lg" len="lg"/>
            <a:tailEnd type="stealth" w="lg" len="lg"/>
          </a:ln>
        </p:spPr>
      </p:cxnSp>
      <p:cxnSp>
        <p:nvCxnSpPr>
          <p:cNvPr id="292" name="Shape 292"/>
          <p:cNvCxnSpPr>
            <a:stCxn id="242" idx="0"/>
            <a:endCxn id="242" idx="0"/>
          </p:cNvCxnSpPr>
          <p:nvPr/>
        </p:nvCxnSpPr>
        <p:spPr>
          <a:xfrm flipH="1">
            <a:off x="4734074" y="2107421"/>
            <a:ext cx="16200" cy="687600"/>
          </a:xfrm>
          <a:prstGeom prst="straightConnector1">
            <a:avLst/>
          </a:prstGeom>
          <a:noFill/>
          <a:ln w="9525" cap="flat">
            <a:solidFill>
              <a:srgbClr val="FFFF00"/>
            </a:solidFill>
            <a:prstDash val="dash"/>
            <a:round/>
            <a:headEnd type="none" w="lg" len="lg"/>
            <a:tailEnd type="stealth" w="lg" len="lg"/>
          </a:ln>
        </p:spPr>
      </p:cxnSp>
      <p:cxnSp>
        <p:nvCxnSpPr>
          <p:cNvPr id="293" name="Shape 293"/>
          <p:cNvCxnSpPr>
            <a:stCxn id="242" idx="0"/>
            <a:endCxn id="242" idx="0"/>
          </p:cNvCxnSpPr>
          <p:nvPr/>
        </p:nvCxnSpPr>
        <p:spPr>
          <a:xfrm flipH="1">
            <a:off x="4763349" y="2094057"/>
            <a:ext cx="5700" cy="730500"/>
          </a:xfrm>
          <a:prstGeom prst="straightConnector1">
            <a:avLst/>
          </a:prstGeom>
          <a:noFill/>
          <a:ln w="9525" cap="flat">
            <a:solidFill>
              <a:srgbClr val="FFFF00"/>
            </a:solidFill>
            <a:prstDash val="dash"/>
            <a:round/>
            <a:headEnd type="none" w="lg" len="lg"/>
            <a:tailEnd type="stealth" w="lg" len="lg"/>
          </a:ln>
        </p:spPr>
      </p:cxnSp>
      <p:cxnSp>
        <p:nvCxnSpPr>
          <p:cNvPr id="294" name="Shape 294"/>
          <p:cNvCxnSpPr>
            <a:stCxn id="242" idx="0"/>
            <a:endCxn id="242" idx="0"/>
          </p:cNvCxnSpPr>
          <p:nvPr/>
        </p:nvCxnSpPr>
        <p:spPr>
          <a:xfrm flipH="1">
            <a:off x="4794863" y="2094057"/>
            <a:ext cx="600" cy="744000"/>
          </a:xfrm>
          <a:prstGeom prst="straightConnector1">
            <a:avLst/>
          </a:prstGeom>
          <a:noFill/>
          <a:ln w="9525" cap="flat">
            <a:solidFill>
              <a:srgbClr val="FFFF00"/>
            </a:solidFill>
            <a:prstDash val="dash"/>
            <a:round/>
            <a:headEnd type="none" w="lg" len="lg"/>
            <a:tailEnd type="stealth" w="lg" len="lg"/>
          </a:ln>
        </p:spPr>
      </p:cxnSp>
      <p:cxnSp>
        <p:nvCxnSpPr>
          <p:cNvPr id="295" name="Shape 295"/>
          <p:cNvCxnSpPr>
            <a:stCxn id="242" idx="0"/>
            <a:endCxn id="242" idx="0"/>
          </p:cNvCxnSpPr>
          <p:nvPr/>
        </p:nvCxnSpPr>
        <p:spPr>
          <a:xfrm flipH="1">
            <a:off x="4823752" y="2117035"/>
            <a:ext cx="1800" cy="750900"/>
          </a:xfrm>
          <a:prstGeom prst="straightConnector1">
            <a:avLst/>
          </a:prstGeom>
          <a:noFill/>
          <a:ln w="9525" cap="flat">
            <a:solidFill>
              <a:srgbClr val="FFFF00"/>
            </a:solidFill>
            <a:prstDash val="dash"/>
            <a:round/>
            <a:headEnd type="none" w="lg" len="lg"/>
            <a:tailEnd type="stealth" w="lg" len="lg"/>
          </a:ln>
        </p:spPr>
      </p:cxnSp>
      <p:cxnSp>
        <p:nvCxnSpPr>
          <p:cNvPr id="296" name="Shape 296"/>
          <p:cNvCxnSpPr>
            <a:stCxn id="242" idx="0"/>
            <a:endCxn id="242" idx="0"/>
          </p:cNvCxnSpPr>
          <p:nvPr/>
        </p:nvCxnSpPr>
        <p:spPr>
          <a:xfrm flipH="1">
            <a:off x="4857842" y="2129554"/>
            <a:ext cx="5700" cy="730500"/>
          </a:xfrm>
          <a:prstGeom prst="straightConnector1">
            <a:avLst/>
          </a:prstGeom>
          <a:noFill/>
          <a:ln w="9525" cap="flat">
            <a:solidFill>
              <a:srgbClr val="FFFF00"/>
            </a:solidFill>
            <a:prstDash val="dash"/>
            <a:round/>
            <a:headEnd type="none" w="lg" len="lg"/>
            <a:tailEnd type="stealth" w="lg" len="lg"/>
          </a:ln>
        </p:spPr>
      </p:cxnSp>
      <p:cxnSp>
        <p:nvCxnSpPr>
          <p:cNvPr id="297" name="Shape 297"/>
          <p:cNvCxnSpPr>
            <a:stCxn id="242" idx="0"/>
            <a:endCxn id="242" idx="0"/>
          </p:cNvCxnSpPr>
          <p:nvPr/>
        </p:nvCxnSpPr>
        <p:spPr>
          <a:xfrm rot="10800000" flipH="1">
            <a:off x="4754885" y="2102349"/>
            <a:ext cx="587100" cy="725700"/>
          </a:xfrm>
          <a:prstGeom prst="straightConnector1">
            <a:avLst/>
          </a:prstGeom>
          <a:noFill/>
          <a:ln w="9525" cap="flat">
            <a:solidFill>
              <a:srgbClr val="FFFF00"/>
            </a:solidFill>
            <a:prstDash val="dash"/>
            <a:round/>
            <a:headEnd type="none" w="lg" len="lg"/>
            <a:tailEnd type="stealth" w="lg" len="lg"/>
          </a:ln>
        </p:spPr>
      </p:cxnSp>
      <p:cxnSp>
        <p:nvCxnSpPr>
          <p:cNvPr id="298" name="Shape 298"/>
          <p:cNvCxnSpPr>
            <a:stCxn id="242" idx="0"/>
            <a:endCxn id="242" idx="0"/>
          </p:cNvCxnSpPr>
          <p:nvPr/>
        </p:nvCxnSpPr>
        <p:spPr>
          <a:xfrm rot="10800000" flipH="1">
            <a:off x="4792256" y="2129585"/>
            <a:ext cx="587100" cy="725700"/>
          </a:xfrm>
          <a:prstGeom prst="straightConnector1">
            <a:avLst/>
          </a:prstGeom>
          <a:noFill/>
          <a:ln w="9525" cap="flat">
            <a:solidFill>
              <a:srgbClr val="FFFF00"/>
            </a:solidFill>
            <a:prstDash val="dash"/>
            <a:round/>
            <a:headEnd type="none" w="lg" len="lg"/>
            <a:tailEnd type="stealth" w="lg" len="lg"/>
          </a:ln>
        </p:spPr>
      </p:cxnSp>
      <p:cxnSp>
        <p:nvCxnSpPr>
          <p:cNvPr id="299" name="Shape 299"/>
          <p:cNvCxnSpPr>
            <a:stCxn id="242" idx="0"/>
            <a:endCxn id="242" idx="0"/>
          </p:cNvCxnSpPr>
          <p:nvPr/>
        </p:nvCxnSpPr>
        <p:spPr>
          <a:xfrm rot="10800000" flipH="1">
            <a:off x="4831388" y="2131953"/>
            <a:ext cx="587100" cy="725700"/>
          </a:xfrm>
          <a:prstGeom prst="straightConnector1">
            <a:avLst/>
          </a:prstGeom>
          <a:noFill/>
          <a:ln w="9525" cap="flat">
            <a:solidFill>
              <a:srgbClr val="FFFF00"/>
            </a:solidFill>
            <a:prstDash val="dash"/>
            <a:round/>
            <a:headEnd type="none" w="lg" len="lg"/>
            <a:tailEnd type="stealth" w="lg" len="lg"/>
          </a:ln>
        </p:spPr>
      </p:cxnSp>
      <p:cxnSp>
        <p:nvCxnSpPr>
          <p:cNvPr id="300" name="Shape 300"/>
          <p:cNvCxnSpPr>
            <a:stCxn id="242" idx="0"/>
            <a:endCxn id="242" idx="0"/>
          </p:cNvCxnSpPr>
          <p:nvPr/>
        </p:nvCxnSpPr>
        <p:spPr>
          <a:xfrm rot="10800000" flipH="1">
            <a:off x="4877554" y="2131953"/>
            <a:ext cx="587100" cy="725700"/>
          </a:xfrm>
          <a:prstGeom prst="straightConnector1">
            <a:avLst/>
          </a:prstGeom>
          <a:noFill/>
          <a:ln w="9525" cap="flat">
            <a:solidFill>
              <a:srgbClr val="FFFF00"/>
            </a:solidFill>
            <a:prstDash val="dash"/>
            <a:round/>
            <a:headEnd type="none" w="lg" len="lg"/>
            <a:tailEnd type="stealth" w="lg" len="lg"/>
          </a:ln>
        </p:spPr>
      </p:cxnSp>
      <p:cxnSp>
        <p:nvCxnSpPr>
          <p:cNvPr id="301" name="Shape 301"/>
          <p:cNvCxnSpPr>
            <a:stCxn id="242" idx="0"/>
            <a:endCxn id="242" idx="0"/>
          </p:cNvCxnSpPr>
          <p:nvPr/>
        </p:nvCxnSpPr>
        <p:spPr>
          <a:xfrm rot="10800000" flipH="1">
            <a:off x="4895902" y="2155468"/>
            <a:ext cx="587100" cy="725700"/>
          </a:xfrm>
          <a:prstGeom prst="straightConnector1">
            <a:avLst/>
          </a:prstGeom>
          <a:noFill/>
          <a:ln w="9525" cap="flat">
            <a:solidFill>
              <a:srgbClr val="FFFF00"/>
            </a:solidFill>
            <a:prstDash val="dash"/>
            <a:round/>
            <a:headEnd type="none" w="lg" len="lg"/>
            <a:tailEnd type="stealth" w="lg" len="lg"/>
          </a:ln>
        </p:spPr>
      </p:cxnSp>
      <p:cxnSp>
        <p:nvCxnSpPr>
          <p:cNvPr id="302" name="Shape 302"/>
          <p:cNvCxnSpPr>
            <a:stCxn id="242" idx="0"/>
            <a:endCxn id="242" idx="0"/>
          </p:cNvCxnSpPr>
          <p:nvPr/>
        </p:nvCxnSpPr>
        <p:spPr>
          <a:xfrm rot="10800000" flipH="1">
            <a:off x="4925537" y="2161812"/>
            <a:ext cx="587100" cy="725700"/>
          </a:xfrm>
          <a:prstGeom prst="straightConnector1">
            <a:avLst/>
          </a:prstGeom>
          <a:noFill/>
          <a:ln w="9525" cap="flat">
            <a:solidFill>
              <a:srgbClr val="FFFF00"/>
            </a:solidFill>
            <a:prstDash val="dash"/>
            <a:round/>
            <a:headEnd type="none" w="lg" len="lg"/>
            <a:tailEnd type="stealth" w="lg" len="lg"/>
          </a:ln>
        </p:spPr>
      </p:cxnSp>
      <p:cxnSp>
        <p:nvCxnSpPr>
          <p:cNvPr id="303" name="Shape 303"/>
          <p:cNvCxnSpPr>
            <a:stCxn id="242" idx="0"/>
            <a:endCxn id="242" idx="0"/>
          </p:cNvCxnSpPr>
          <p:nvPr/>
        </p:nvCxnSpPr>
        <p:spPr>
          <a:xfrm flipH="1">
            <a:off x="5523866" y="2183688"/>
            <a:ext cx="7500" cy="697200"/>
          </a:xfrm>
          <a:prstGeom prst="straightConnector1">
            <a:avLst/>
          </a:prstGeom>
          <a:noFill/>
          <a:ln w="9525" cap="flat">
            <a:solidFill>
              <a:srgbClr val="FFFF00"/>
            </a:solidFill>
            <a:prstDash val="dash"/>
            <a:round/>
            <a:headEnd type="none" w="lg" len="lg"/>
            <a:tailEnd type="stealth" w="lg" len="lg"/>
          </a:ln>
        </p:spPr>
      </p:cxnSp>
      <p:cxnSp>
        <p:nvCxnSpPr>
          <p:cNvPr id="304" name="Shape 304"/>
          <p:cNvCxnSpPr>
            <a:stCxn id="242" idx="0"/>
            <a:endCxn id="242" idx="0"/>
          </p:cNvCxnSpPr>
          <p:nvPr/>
        </p:nvCxnSpPr>
        <p:spPr>
          <a:xfrm flipH="1">
            <a:off x="5467555" y="2169647"/>
            <a:ext cx="7500" cy="697200"/>
          </a:xfrm>
          <a:prstGeom prst="straightConnector1">
            <a:avLst/>
          </a:prstGeom>
          <a:noFill/>
          <a:ln w="9525" cap="flat">
            <a:solidFill>
              <a:srgbClr val="FFFF00"/>
            </a:solidFill>
            <a:prstDash val="dash"/>
            <a:round/>
            <a:headEnd type="none" w="lg" len="lg"/>
            <a:tailEnd type="stealth" w="lg" len="lg"/>
          </a:ln>
        </p:spPr>
      </p:cxnSp>
      <p:cxnSp>
        <p:nvCxnSpPr>
          <p:cNvPr id="305" name="Shape 305"/>
          <p:cNvCxnSpPr>
            <a:stCxn id="242" idx="0"/>
            <a:endCxn id="242" idx="0"/>
          </p:cNvCxnSpPr>
          <p:nvPr/>
        </p:nvCxnSpPr>
        <p:spPr>
          <a:xfrm flipH="1">
            <a:off x="5499805" y="2170549"/>
            <a:ext cx="7500" cy="697200"/>
          </a:xfrm>
          <a:prstGeom prst="straightConnector1">
            <a:avLst/>
          </a:prstGeom>
          <a:noFill/>
          <a:ln w="9525" cap="flat">
            <a:solidFill>
              <a:srgbClr val="FFFF00"/>
            </a:solidFill>
            <a:prstDash val="dash"/>
            <a:round/>
            <a:headEnd type="none" w="lg" len="lg"/>
            <a:tailEnd type="stealth" w="lg" len="lg"/>
          </a:ln>
        </p:spPr>
      </p:cxnSp>
      <p:cxnSp>
        <p:nvCxnSpPr>
          <p:cNvPr id="306" name="Shape 306"/>
          <p:cNvCxnSpPr>
            <a:stCxn id="242" idx="0"/>
            <a:endCxn id="242" idx="0"/>
          </p:cNvCxnSpPr>
          <p:nvPr/>
        </p:nvCxnSpPr>
        <p:spPr>
          <a:xfrm flipH="1">
            <a:off x="5439393" y="2136687"/>
            <a:ext cx="7500" cy="697200"/>
          </a:xfrm>
          <a:prstGeom prst="straightConnector1">
            <a:avLst/>
          </a:prstGeom>
          <a:noFill/>
          <a:ln w="9525" cap="flat">
            <a:solidFill>
              <a:srgbClr val="FFFF00"/>
            </a:solidFill>
            <a:prstDash val="dash"/>
            <a:round/>
            <a:headEnd type="none" w="lg" len="lg"/>
            <a:tailEnd type="stealth" w="lg" len="lg"/>
          </a:ln>
        </p:spPr>
      </p:cxnSp>
      <p:cxnSp>
        <p:nvCxnSpPr>
          <p:cNvPr id="307" name="Shape 307"/>
          <p:cNvCxnSpPr>
            <a:stCxn id="242" idx="0"/>
            <a:endCxn id="242" idx="0"/>
          </p:cNvCxnSpPr>
          <p:nvPr/>
        </p:nvCxnSpPr>
        <p:spPr>
          <a:xfrm flipH="1">
            <a:off x="5419834" y="2136687"/>
            <a:ext cx="7500" cy="697200"/>
          </a:xfrm>
          <a:prstGeom prst="straightConnector1">
            <a:avLst/>
          </a:prstGeom>
          <a:noFill/>
          <a:ln w="9525" cap="flat">
            <a:solidFill>
              <a:srgbClr val="FFFF00"/>
            </a:solidFill>
            <a:prstDash val="dash"/>
            <a:round/>
            <a:headEnd type="none" w="lg" len="lg"/>
            <a:tailEnd type="stealth" w="lg" len="lg"/>
          </a:ln>
        </p:spPr>
      </p:cxnSp>
      <p:cxnSp>
        <p:nvCxnSpPr>
          <p:cNvPr id="308" name="Shape 308"/>
          <p:cNvCxnSpPr>
            <a:stCxn id="242" idx="0"/>
            <a:endCxn id="242" idx="0"/>
          </p:cNvCxnSpPr>
          <p:nvPr/>
        </p:nvCxnSpPr>
        <p:spPr>
          <a:xfrm flipH="1">
            <a:off x="5395966" y="2094057"/>
            <a:ext cx="7500" cy="697200"/>
          </a:xfrm>
          <a:prstGeom prst="straightConnector1">
            <a:avLst/>
          </a:prstGeom>
          <a:noFill/>
          <a:ln w="9525" cap="flat">
            <a:solidFill>
              <a:srgbClr val="FFFF00"/>
            </a:solidFill>
            <a:prstDash val="dash"/>
            <a:round/>
            <a:headEnd type="none" w="lg" len="lg"/>
            <a:tailEnd type="stealth" w="lg" len="lg"/>
          </a:ln>
        </p:spPr>
      </p:cxnSp>
      <p:cxnSp>
        <p:nvCxnSpPr>
          <p:cNvPr id="309" name="Shape 309"/>
          <p:cNvCxnSpPr>
            <a:stCxn id="242" idx="0"/>
            <a:endCxn id="242" idx="0"/>
          </p:cNvCxnSpPr>
          <p:nvPr/>
        </p:nvCxnSpPr>
        <p:spPr>
          <a:xfrm flipH="1">
            <a:off x="5546068" y="2183688"/>
            <a:ext cx="7500" cy="697200"/>
          </a:xfrm>
          <a:prstGeom prst="straightConnector1">
            <a:avLst/>
          </a:prstGeom>
          <a:noFill/>
          <a:ln w="9525" cap="flat">
            <a:solidFill>
              <a:srgbClr val="FFFF00"/>
            </a:solidFill>
            <a:prstDash val="dash"/>
            <a:round/>
            <a:headEnd type="none" w="lg" len="lg"/>
            <a:tailEnd type="stealth" w="lg" len="lg"/>
          </a:ln>
        </p:spPr>
      </p:cxnSp>
      <p:cxnSp>
        <p:nvCxnSpPr>
          <p:cNvPr id="310" name="Shape 310"/>
          <p:cNvCxnSpPr>
            <a:stCxn id="242" idx="0"/>
            <a:endCxn id="242" idx="0"/>
          </p:cNvCxnSpPr>
          <p:nvPr/>
        </p:nvCxnSpPr>
        <p:spPr>
          <a:xfrm flipH="1">
            <a:off x="5439407" y="2155437"/>
            <a:ext cx="7500" cy="697200"/>
          </a:xfrm>
          <a:prstGeom prst="straightConnector1">
            <a:avLst/>
          </a:prstGeom>
          <a:noFill/>
          <a:ln w="9525" cap="flat">
            <a:solidFill>
              <a:srgbClr val="FFFF00"/>
            </a:solidFill>
            <a:prstDash val="dash"/>
            <a:round/>
            <a:headEnd type="none" w="lg" len="lg"/>
            <a:tailEnd type="stealth" w="lg" len="lg"/>
          </a:ln>
        </p:spPr>
      </p:cxnSp>
      <p:cxnSp>
        <p:nvCxnSpPr>
          <p:cNvPr id="311" name="Shape 311"/>
          <p:cNvCxnSpPr>
            <a:stCxn id="242" idx="0"/>
            <a:endCxn id="242" idx="0"/>
          </p:cNvCxnSpPr>
          <p:nvPr/>
        </p:nvCxnSpPr>
        <p:spPr>
          <a:xfrm flipH="1">
            <a:off x="5483687" y="2169647"/>
            <a:ext cx="7500" cy="697200"/>
          </a:xfrm>
          <a:prstGeom prst="straightConnector1">
            <a:avLst/>
          </a:prstGeom>
          <a:noFill/>
          <a:ln w="9525" cap="flat">
            <a:solidFill>
              <a:srgbClr val="FFFF00"/>
            </a:solidFill>
            <a:prstDash val="dash"/>
            <a:round/>
            <a:headEnd type="none" w="lg" len="lg"/>
            <a:tailEnd type="stealth" w="lg" len="lg"/>
          </a:ln>
        </p:spPr>
      </p:cxnSp>
      <p:cxnSp>
        <p:nvCxnSpPr>
          <p:cNvPr id="312" name="Shape 312"/>
          <p:cNvCxnSpPr>
            <a:stCxn id="242" idx="0"/>
            <a:endCxn id="242" idx="0"/>
          </p:cNvCxnSpPr>
          <p:nvPr/>
        </p:nvCxnSpPr>
        <p:spPr>
          <a:xfrm rot="10800000" flipH="1">
            <a:off x="5379585" y="2088178"/>
            <a:ext cx="561000" cy="696000"/>
          </a:xfrm>
          <a:prstGeom prst="straightConnector1">
            <a:avLst/>
          </a:prstGeom>
          <a:noFill/>
          <a:ln w="9525" cap="flat">
            <a:solidFill>
              <a:srgbClr val="FFFF00"/>
            </a:solidFill>
            <a:prstDash val="dash"/>
            <a:round/>
            <a:headEnd type="none" w="lg" len="lg"/>
            <a:tailEnd type="stealth" w="lg" len="lg"/>
          </a:ln>
        </p:spPr>
      </p:cxnSp>
      <p:cxnSp>
        <p:nvCxnSpPr>
          <p:cNvPr id="313" name="Shape 313"/>
          <p:cNvCxnSpPr>
            <a:stCxn id="242" idx="0"/>
            <a:endCxn id="242" idx="0"/>
          </p:cNvCxnSpPr>
          <p:nvPr/>
        </p:nvCxnSpPr>
        <p:spPr>
          <a:xfrm rot="10800000" flipH="1">
            <a:off x="5392950" y="2102349"/>
            <a:ext cx="587100" cy="725700"/>
          </a:xfrm>
          <a:prstGeom prst="straightConnector1">
            <a:avLst/>
          </a:prstGeom>
          <a:noFill/>
          <a:ln w="9525" cap="flat">
            <a:solidFill>
              <a:srgbClr val="FFFF00"/>
            </a:solidFill>
            <a:prstDash val="dash"/>
            <a:round/>
            <a:headEnd type="none" w="lg" len="lg"/>
            <a:tailEnd type="stealth" w="lg" len="lg"/>
          </a:ln>
        </p:spPr>
      </p:cxnSp>
      <p:cxnSp>
        <p:nvCxnSpPr>
          <p:cNvPr id="314" name="Shape 314"/>
          <p:cNvCxnSpPr>
            <a:stCxn id="242" idx="0"/>
            <a:endCxn id="242" idx="0"/>
          </p:cNvCxnSpPr>
          <p:nvPr/>
        </p:nvCxnSpPr>
        <p:spPr>
          <a:xfrm rot="10800000" flipH="1">
            <a:off x="5416006" y="2122508"/>
            <a:ext cx="587100" cy="725700"/>
          </a:xfrm>
          <a:prstGeom prst="straightConnector1">
            <a:avLst/>
          </a:prstGeom>
          <a:noFill/>
          <a:ln w="9525" cap="flat">
            <a:solidFill>
              <a:srgbClr val="FFFF00"/>
            </a:solidFill>
            <a:prstDash val="dash"/>
            <a:round/>
            <a:headEnd type="none" w="lg" len="lg"/>
            <a:tailEnd type="stealth" w="lg" len="lg"/>
          </a:ln>
        </p:spPr>
      </p:cxnSp>
      <p:cxnSp>
        <p:nvCxnSpPr>
          <p:cNvPr id="315" name="Shape 315"/>
          <p:cNvCxnSpPr>
            <a:stCxn id="242" idx="0"/>
            <a:endCxn id="242" idx="0"/>
          </p:cNvCxnSpPr>
          <p:nvPr/>
        </p:nvCxnSpPr>
        <p:spPr>
          <a:xfrm rot="10800000" flipH="1">
            <a:off x="5462323" y="2122508"/>
            <a:ext cx="587100" cy="725700"/>
          </a:xfrm>
          <a:prstGeom prst="straightConnector1">
            <a:avLst/>
          </a:prstGeom>
          <a:noFill/>
          <a:ln w="9525" cap="flat">
            <a:solidFill>
              <a:srgbClr val="FFFF00"/>
            </a:solidFill>
            <a:prstDash val="dash"/>
            <a:round/>
            <a:headEnd type="none" w="lg" len="lg"/>
            <a:tailEnd type="stealth" w="lg" len="lg"/>
          </a:ln>
        </p:spPr>
      </p:cxnSp>
      <p:cxnSp>
        <p:nvCxnSpPr>
          <p:cNvPr id="316" name="Shape 316"/>
          <p:cNvCxnSpPr>
            <a:stCxn id="242" idx="0"/>
            <a:endCxn id="242" idx="0"/>
          </p:cNvCxnSpPr>
          <p:nvPr/>
        </p:nvCxnSpPr>
        <p:spPr>
          <a:xfrm rot="10800000" flipH="1">
            <a:off x="5492935" y="2141258"/>
            <a:ext cx="587100" cy="725700"/>
          </a:xfrm>
          <a:prstGeom prst="straightConnector1">
            <a:avLst/>
          </a:prstGeom>
          <a:noFill/>
          <a:ln w="9525" cap="flat">
            <a:solidFill>
              <a:srgbClr val="FFFF00"/>
            </a:solidFill>
            <a:prstDash val="dash"/>
            <a:round/>
            <a:headEnd type="none" w="lg" len="lg"/>
            <a:tailEnd type="stealth" w="lg" len="lg"/>
          </a:ln>
        </p:spPr>
      </p:cxnSp>
      <p:cxnSp>
        <p:nvCxnSpPr>
          <p:cNvPr id="317" name="Shape 317"/>
          <p:cNvCxnSpPr>
            <a:stCxn id="242" idx="0"/>
            <a:endCxn id="242" idx="0"/>
          </p:cNvCxnSpPr>
          <p:nvPr/>
        </p:nvCxnSpPr>
        <p:spPr>
          <a:xfrm rot="10800000" flipH="1">
            <a:off x="5514642" y="2156370"/>
            <a:ext cx="587100" cy="725700"/>
          </a:xfrm>
          <a:prstGeom prst="straightConnector1">
            <a:avLst/>
          </a:prstGeom>
          <a:noFill/>
          <a:ln w="9525" cap="flat">
            <a:solidFill>
              <a:srgbClr val="FFFF00"/>
            </a:solidFill>
            <a:prstDash val="dash"/>
            <a:round/>
            <a:headEnd type="none" w="lg" len="lg"/>
            <a:tailEnd type="stealth" w="lg" len="lg"/>
          </a:ln>
        </p:spPr>
      </p:cxnSp>
      <p:cxnSp>
        <p:nvCxnSpPr>
          <p:cNvPr id="318" name="Shape 318"/>
          <p:cNvCxnSpPr>
            <a:stCxn id="242" idx="0"/>
            <a:endCxn id="242" idx="0"/>
          </p:cNvCxnSpPr>
          <p:nvPr/>
        </p:nvCxnSpPr>
        <p:spPr>
          <a:xfrm rot="10800000" flipH="1">
            <a:off x="5536789" y="2169509"/>
            <a:ext cx="587100" cy="725700"/>
          </a:xfrm>
          <a:prstGeom prst="straightConnector1">
            <a:avLst/>
          </a:prstGeom>
          <a:noFill/>
          <a:ln w="9525" cap="flat">
            <a:solidFill>
              <a:srgbClr val="FFFF00"/>
            </a:solidFill>
            <a:prstDash val="dash"/>
            <a:round/>
            <a:headEnd type="none" w="lg" len="lg"/>
            <a:tailEnd type="stealth" w="lg" len="lg"/>
          </a:ln>
        </p:spPr>
      </p:cxnSp>
      <p:cxnSp>
        <p:nvCxnSpPr>
          <p:cNvPr id="319" name="Shape 319"/>
          <p:cNvCxnSpPr>
            <a:stCxn id="242" idx="0"/>
            <a:endCxn id="242" idx="0"/>
          </p:cNvCxnSpPr>
          <p:nvPr/>
        </p:nvCxnSpPr>
        <p:spPr>
          <a:xfrm rot="10800000" flipH="1">
            <a:off x="5556885" y="2183719"/>
            <a:ext cx="587100" cy="725700"/>
          </a:xfrm>
          <a:prstGeom prst="straightConnector1">
            <a:avLst/>
          </a:prstGeom>
          <a:noFill/>
          <a:ln w="9525" cap="flat">
            <a:solidFill>
              <a:srgbClr val="FFFF00"/>
            </a:solidFill>
            <a:prstDash val="dash"/>
            <a:round/>
            <a:headEnd type="none" w="lg" len="lg"/>
            <a:tailEnd type="stealth" w="lg" len="lg"/>
          </a:ln>
        </p:spPr>
      </p:cxnSp>
      <p:cxnSp>
        <p:nvCxnSpPr>
          <p:cNvPr id="320" name="Shape 320"/>
          <p:cNvCxnSpPr>
            <a:stCxn id="242" idx="0"/>
            <a:endCxn id="242" idx="0"/>
          </p:cNvCxnSpPr>
          <p:nvPr/>
        </p:nvCxnSpPr>
        <p:spPr>
          <a:xfrm rot="10800000" flipH="1">
            <a:off x="5476597" y="2183737"/>
            <a:ext cx="555900" cy="683700"/>
          </a:xfrm>
          <a:prstGeom prst="straightConnector1">
            <a:avLst/>
          </a:prstGeom>
          <a:noFill/>
          <a:ln w="9525" cap="flat">
            <a:solidFill>
              <a:srgbClr val="FFFF00"/>
            </a:solidFill>
            <a:prstDash val="dash"/>
            <a:round/>
            <a:headEnd type="none" w="lg" len="lg"/>
            <a:tailEnd type="stealth" w="lg" len="lg"/>
          </a:ln>
        </p:spPr>
      </p:cxnSp>
      <p:cxnSp>
        <p:nvCxnSpPr>
          <p:cNvPr id="321" name="Shape 321"/>
          <p:cNvCxnSpPr>
            <a:stCxn id="242" idx="0"/>
            <a:endCxn id="242" idx="0"/>
          </p:cNvCxnSpPr>
          <p:nvPr/>
        </p:nvCxnSpPr>
        <p:spPr>
          <a:xfrm rot="10800000" flipH="1">
            <a:off x="5382200" y="2122462"/>
            <a:ext cx="558300" cy="699300"/>
          </a:xfrm>
          <a:prstGeom prst="straightConnector1">
            <a:avLst/>
          </a:prstGeom>
          <a:noFill/>
          <a:ln w="9525" cap="flat">
            <a:solidFill>
              <a:srgbClr val="FFFF00"/>
            </a:solidFill>
            <a:prstDash val="dash"/>
            <a:round/>
            <a:headEnd type="none" w="lg" len="lg"/>
            <a:tailEnd type="stealth" w="lg" len="lg"/>
          </a:ln>
        </p:spPr>
      </p:cxnSp>
      <p:cxnSp>
        <p:nvCxnSpPr>
          <p:cNvPr id="322" name="Shape 322"/>
          <p:cNvCxnSpPr>
            <a:stCxn id="242" idx="0"/>
            <a:endCxn id="242" idx="0"/>
          </p:cNvCxnSpPr>
          <p:nvPr/>
        </p:nvCxnSpPr>
        <p:spPr>
          <a:xfrm rot="10800000" flipH="1">
            <a:off x="5416006" y="2141258"/>
            <a:ext cx="587100" cy="725700"/>
          </a:xfrm>
          <a:prstGeom prst="straightConnector1">
            <a:avLst/>
          </a:prstGeom>
          <a:noFill/>
          <a:ln w="9525" cap="flat">
            <a:solidFill>
              <a:srgbClr val="FFFF00"/>
            </a:solidFill>
            <a:prstDash val="dash"/>
            <a:round/>
            <a:headEnd type="none" w="lg" len="lg"/>
            <a:tailEnd type="stealth" w="lg" len="lg"/>
          </a:ln>
        </p:spPr>
      </p:cxnSp>
      <p:cxnSp>
        <p:nvCxnSpPr>
          <p:cNvPr id="323" name="Shape 323"/>
          <p:cNvCxnSpPr>
            <a:stCxn id="242" idx="0"/>
            <a:endCxn id="242" idx="0"/>
          </p:cNvCxnSpPr>
          <p:nvPr/>
        </p:nvCxnSpPr>
        <p:spPr>
          <a:xfrm rot="10800000" flipH="1">
            <a:off x="5395868" y="2113796"/>
            <a:ext cx="587100" cy="725700"/>
          </a:xfrm>
          <a:prstGeom prst="straightConnector1">
            <a:avLst/>
          </a:prstGeom>
          <a:noFill/>
          <a:ln w="9525" cap="flat">
            <a:solidFill>
              <a:srgbClr val="FFFF00"/>
            </a:solidFill>
            <a:prstDash val="dash"/>
            <a:round/>
            <a:headEnd type="none" w="lg" len="lg"/>
            <a:tailEnd type="stealth" w="lg" len="lg"/>
          </a:ln>
        </p:spPr>
      </p:cxnSp>
      <p:cxnSp>
        <p:nvCxnSpPr>
          <p:cNvPr id="324" name="Shape 324"/>
          <p:cNvCxnSpPr>
            <a:stCxn id="242" idx="0"/>
            <a:endCxn id="242" idx="0"/>
          </p:cNvCxnSpPr>
          <p:nvPr/>
        </p:nvCxnSpPr>
        <p:spPr>
          <a:xfrm rot="10800000" flipH="1">
            <a:off x="5492935" y="2141258"/>
            <a:ext cx="587100" cy="725700"/>
          </a:xfrm>
          <a:prstGeom prst="straightConnector1">
            <a:avLst/>
          </a:prstGeom>
          <a:noFill/>
          <a:ln w="9525" cap="flat">
            <a:solidFill>
              <a:srgbClr val="FFFF00"/>
            </a:solidFill>
            <a:prstDash val="dash"/>
            <a:round/>
            <a:headEnd type="none" w="lg" len="lg"/>
            <a:tailEnd type="stealth" w="lg" len="lg"/>
          </a:ln>
        </p:spPr>
      </p:cxnSp>
      <p:sp>
        <p:nvSpPr>
          <p:cNvPr id="325" name="Shape 325"/>
          <p:cNvSpPr/>
          <p:nvPr/>
        </p:nvSpPr>
        <p:spPr>
          <a:xfrm rot="10077731">
            <a:off x="5293460" y="2349397"/>
            <a:ext cx="611343" cy="547283"/>
          </a:xfrm>
          <a:prstGeom prst="arc">
            <a:avLst>
              <a:gd name="adj1" fmla="val 16371097"/>
              <a:gd name="adj2" fmla="val 20976304"/>
            </a:avLst>
          </a:prstGeom>
          <a:noFill/>
          <a:ln w="19050" cap="flat">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326" name="Shape 326"/>
          <p:cNvSpPr/>
          <p:nvPr/>
        </p:nvSpPr>
        <p:spPr>
          <a:xfrm rot="10187595">
            <a:off x="4643022" y="2346010"/>
            <a:ext cx="611171" cy="547603"/>
          </a:xfrm>
          <a:prstGeom prst="arc">
            <a:avLst>
              <a:gd name="adj1" fmla="val 16371097"/>
              <a:gd name="adj2" fmla="val 20976304"/>
            </a:avLst>
          </a:prstGeom>
          <a:noFill/>
          <a:ln w="19050" cap="flat">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327" name="Shape 327"/>
          <p:cNvSpPr/>
          <p:nvPr/>
        </p:nvSpPr>
        <p:spPr>
          <a:xfrm rot="-775883">
            <a:off x="4397786" y="2081793"/>
            <a:ext cx="611303" cy="547189"/>
          </a:xfrm>
          <a:prstGeom prst="arc">
            <a:avLst>
              <a:gd name="adj1" fmla="val 16371097"/>
              <a:gd name="adj2" fmla="val 20976304"/>
            </a:avLst>
          </a:prstGeom>
          <a:noFill/>
          <a:ln w="19050" cap="flat">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328" name="Shape 328"/>
          <p:cNvSpPr/>
          <p:nvPr/>
        </p:nvSpPr>
        <p:spPr>
          <a:xfrm rot="-775883">
            <a:off x="5000683" y="2081793"/>
            <a:ext cx="611303" cy="547189"/>
          </a:xfrm>
          <a:prstGeom prst="arc">
            <a:avLst>
              <a:gd name="adj1" fmla="val 16371097"/>
              <a:gd name="adj2" fmla="val 20976304"/>
            </a:avLst>
          </a:prstGeom>
          <a:noFill/>
          <a:ln w="19050" cap="flat">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cxnSp>
        <p:nvCxnSpPr>
          <p:cNvPr id="329" name="Shape 329"/>
          <p:cNvCxnSpPr>
            <a:stCxn id="242" idx="0"/>
            <a:endCxn id="242" idx="0"/>
          </p:cNvCxnSpPr>
          <p:nvPr/>
        </p:nvCxnSpPr>
        <p:spPr>
          <a:xfrm flipH="1">
            <a:off x="5977942" y="2102515"/>
            <a:ext cx="7500" cy="697200"/>
          </a:xfrm>
          <a:prstGeom prst="straightConnector1">
            <a:avLst/>
          </a:prstGeom>
          <a:noFill/>
          <a:ln w="9525" cap="flat">
            <a:solidFill>
              <a:srgbClr val="FFFF00"/>
            </a:solidFill>
            <a:prstDash val="dash"/>
            <a:round/>
            <a:headEnd type="none" w="lg" len="lg"/>
            <a:tailEnd type="stealth" w="lg" len="lg"/>
          </a:ln>
        </p:spPr>
      </p:cxnSp>
      <p:cxnSp>
        <p:nvCxnSpPr>
          <p:cNvPr id="330" name="Shape 330"/>
          <p:cNvCxnSpPr>
            <a:stCxn id="242" idx="0"/>
            <a:endCxn id="242" idx="0"/>
          </p:cNvCxnSpPr>
          <p:nvPr/>
        </p:nvCxnSpPr>
        <p:spPr>
          <a:xfrm flipH="1">
            <a:off x="6001754" y="2087544"/>
            <a:ext cx="7500" cy="697200"/>
          </a:xfrm>
          <a:prstGeom prst="straightConnector1">
            <a:avLst/>
          </a:prstGeom>
          <a:noFill/>
          <a:ln w="9525" cap="flat">
            <a:solidFill>
              <a:srgbClr val="FFFF00"/>
            </a:solidFill>
            <a:prstDash val="dash"/>
            <a:round/>
            <a:headEnd type="none" w="lg" len="lg"/>
            <a:tailEnd type="stealth" w="lg" len="lg"/>
          </a:ln>
        </p:spPr>
      </p:cxnSp>
      <p:cxnSp>
        <p:nvCxnSpPr>
          <p:cNvPr id="331" name="Shape 331"/>
          <p:cNvCxnSpPr>
            <a:stCxn id="242" idx="0"/>
            <a:endCxn id="242" idx="0"/>
          </p:cNvCxnSpPr>
          <p:nvPr/>
        </p:nvCxnSpPr>
        <p:spPr>
          <a:xfrm flipH="1">
            <a:off x="6025146" y="2094000"/>
            <a:ext cx="12600" cy="675900"/>
          </a:xfrm>
          <a:prstGeom prst="straightConnector1">
            <a:avLst/>
          </a:prstGeom>
          <a:noFill/>
          <a:ln w="9525" cap="flat">
            <a:solidFill>
              <a:srgbClr val="FFFF00"/>
            </a:solidFill>
            <a:prstDash val="dash"/>
            <a:round/>
            <a:headEnd type="none" w="lg" len="lg"/>
            <a:tailEnd type="stealth" w="lg" len="lg"/>
          </a:ln>
        </p:spPr>
      </p:cxnSp>
      <p:cxnSp>
        <p:nvCxnSpPr>
          <p:cNvPr id="332" name="Shape 332"/>
          <p:cNvCxnSpPr>
            <a:stCxn id="242" idx="0"/>
            <a:endCxn id="242" idx="0"/>
          </p:cNvCxnSpPr>
          <p:nvPr/>
        </p:nvCxnSpPr>
        <p:spPr>
          <a:xfrm flipH="1">
            <a:off x="6043708" y="2102515"/>
            <a:ext cx="7500" cy="697200"/>
          </a:xfrm>
          <a:prstGeom prst="straightConnector1">
            <a:avLst/>
          </a:prstGeom>
          <a:noFill/>
          <a:ln w="9525" cap="flat">
            <a:solidFill>
              <a:srgbClr val="FFFF00"/>
            </a:solidFill>
            <a:prstDash val="dash"/>
            <a:round/>
            <a:headEnd type="none" w="lg" len="lg"/>
            <a:tailEnd type="stealth" w="lg" len="lg"/>
          </a:ln>
        </p:spPr>
      </p:cxnSp>
      <p:cxnSp>
        <p:nvCxnSpPr>
          <p:cNvPr id="333" name="Shape 333"/>
          <p:cNvCxnSpPr>
            <a:stCxn id="242" idx="0"/>
            <a:endCxn id="242" idx="0"/>
          </p:cNvCxnSpPr>
          <p:nvPr/>
        </p:nvCxnSpPr>
        <p:spPr>
          <a:xfrm flipH="1">
            <a:off x="6057376" y="2127975"/>
            <a:ext cx="7500" cy="697200"/>
          </a:xfrm>
          <a:prstGeom prst="straightConnector1">
            <a:avLst/>
          </a:prstGeom>
          <a:noFill/>
          <a:ln w="9525" cap="flat">
            <a:solidFill>
              <a:srgbClr val="FFFF00"/>
            </a:solidFill>
            <a:prstDash val="dash"/>
            <a:round/>
            <a:headEnd type="none" w="lg" len="lg"/>
            <a:tailEnd type="stealth" w="lg" len="lg"/>
          </a:ln>
        </p:spPr>
      </p:cxnSp>
      <p:cxnSp>
        <p:nvCxnSpPr>
          <p:cNvPr id="334" name="Shape 334"/>
          <p:cNvCxnSpPr>
            <a:stCxn id="242" idx="0"/>
            <a:endCxn id="242" idx="0"/>
          </p:cNvCxnSpPr>
          <p:nvPr/>
        </p:nvCxnSpPr>
        <p:spPr>
          <a:xfrm flipH="1">
            <a:off x="6073907" y="2155437"/>
            <a:ext cx="7500" cy="697200"/>
          </a:xfrm>
          <a:prstGeom prst="straightConnector1">
            <a:avLst/>
          </a:prstGeom>
          <a:noFill/>
          <a:ln w="9525" cap="flat">
            <a:solidFill>
              <a:srgbClr val="FFFF00"/>
            </a:solidFill>
            <a:prstDash val="dash"/>
            <a:round/>
            <a:headEnd type="none" w="lg" len="lg"/>
            <a:tailEnd type="stealth" w="lg" len="lg"/>
          </a:ln>
        </p:spPr>
      </p:cxnSp>
      <p:cxnSp>
        <p:nvCxnSpPr>
          <p:cNvPr id="335" name="Shape 335"/>
          <p:cNvCxnSpPr>
            <a:stCxn id="242" idx="0"/>
            <a:endCxn id="242" idx="0"/>
          </p:cNvCxnSpPr>
          <p:nvPr/>
        </p:nvCxnSpPr>
        <p:spPr>
          <a:xfrm flipH="1">
            <a:off x="6097458" y="2146132"/>
            <a:ext cx="7500" cy="697200"/>
          </a:xfrm>
          <a:prstGeom prst="straightConnector1">
            <a:avLst/>
          </a:prstGeom>
          <a:noFill/>
          <a:ln w="9525" cap="flat">
            <a:solidFill>
              <a:srgbClr val="FFFF00"/>
            </a:solidFill>
            <a:prstDash val="dash"/>
            <a:round/>
            <a:headEnd type="none" w="lg" len="lg"/>
            <a:tailEnd type="stealth" w="lg" len="lg"/>
          </a:ln>
        </p:spPr>
      </p:cxnSp>
      <p:cxnSp>
        <p:nvCxnSpPr>
          <p:cNvPr id="336" name="Shape 336"/>
          <p:cNvCxnSpPr>
            <a:stCxn id="242" idx="0"/>
            <a:endCxn id="242" idx="0"/>
          </p:cNvCxnSpPr>
          <p:nvPr/>
        </p:nvCxnSpPr>
        <p:spPr>
          <a:xfrm flipH="1">
            <a:off x="6121023" y="2197898"/>
            <a:ext cx="7500" cy="697200"/>
          </a:xfrm>
          <a:prstGeom prst="straightConnector1">
            <a:avLst/>
          </a:prstGeom>
          <a:noFill/>
          <a:ln w="9525" cap="flat">
            <a:solidFill>
              <a:srgbClr val="FFFF00"/>
            </a:solidFill>
            <a:prstDash val="dash"/>
            <a:round/>
            <a:headEnd type="none" w="lg" len="lg"/>
            <a:tailEnd type="stealth" w="lg" len="lg"/>
          </a:ln>
        </p:spPr>
      </p:cxnSp>
      <p:cxnSp>
        <p:nvCxnSpPr>
          <p:cNvPr id="337" name="Shape 337"/>
          <p:cNvCxnSpPr>
            <a:stCxn id="242" idx="0"/>
            <a:endCxn id="242" idx="0"/>
          </p:cNvCxnSpPr>
          <p:nvPr/>
        </p:nvCxnSpPr>
        <p:spPr>
          <a:xfrm flipH="1">
            <a:off x="6143253" y="2169647"/>
            <a:ext cx="7500" cy="697200"/>
          </a:xfrm>
          <a:prstGeom prst="straightConnector1">
            <a:avLst/>
          </a:prstGeom>
          <a:noFill/>
          <a:ln w="9525" cap="flat">
            <a:solidFill>
              <a:srgbClr val="FFFF00"/>
            </a:solidFill>
            <a:prstDash val="dash"/>
            <a:round/>
            <a:headEnd type="none" w="lg" len="lg"/>
            <a:tailEnd type="stealth" w="lg" len="lg"/>
          </a:ln>
        </p:spPr>
      </p:cxnSp>
      <p:cxnSp>
        <p:nvCxnSpPr>
          <p:cNvPr id="338" name="Shape 338"/>
          <p:cNvCxnSpPr>
            <a:stCxn id="242" idx="0"/>
            <a:endCxn id="242" idx="0"/>
          </p:cNvCxnSpPr>
          <p:nvPr/>
        </p:nvCxnSpPr>
        <p:spPr>
          <a:xfrm flipH="1">
            <a:off x="6153314" y="2197898"/>
            <a:ext cx="7500" cy="697200"/>
          </a:xfrm>
          <a:prstGeom prst="straightConnector1">
            <a:avLst/>
          </a:prstGeom>
          <a:noFill/>
          <a:ln w="9525" cap="flat">
            <a:solidFill>
              <a:srgbClr val="FFFF00"/>
            </a:solidFill>
            <a:prstDash val="dash"/>
            <a:round/>
            <a:headEnd type="none" w="lg" len="lg"/>
            <a:tailEnd type="stealth" w="lg" len="lg"/>
          </a:ln>
        </p:spPr>
      </p:cxnSp>
      <p:cxnSp>
        <p:nvCxnSpPr>
          <p:cNvPr id="339" name="Shape 339"/>
          <p:cNvCxnSpPr>
            <a:stCxn id="242" idx="0"/>
            <a:endCxn id="242" idx="0"/>
          </p:cNvCxnSpPr>
          <p:nvPr/>
        </p:nvCxnSpPr>
        <p:spPr>
          <a:xfrm flipH="1">
            <a:off x="6166219" y="2230463"/>
            <a:ext cx="2400" cy="669300"/>
          </a:xfrm>
          <a:prstGeom prst="straightConnector1">
            <a:avLst/>
          </a:prstGeom>
          <a:noFill/>
          <a:ln w="9525" cap="flat">
            <a:solidFill>
              <a:srgbClr val="FFFF00"/>
            </a:solidFill>
            <a:prstDash val="dash"/>
            <a:round/>
            <a:headEnd type="none" w="lg" len="lg"/>
            <a:tailEnd type="stealth" w="lg" len="lg"/>
          </a:ln>
        </p:spPr>
      </p:cxnSp>
      <p:cxnSp>
        <p:nvCxnSpPr>
          <p:cNvPr id="340" name="Shape 340"/>
          <p:cNvCxnSpPr>
            <a:stCxn id="242" idx="0"/>
            <a:endCxn id="242" idx="0"/>
          </p:cNvCxnSpPr>
          <p:nvPr/>
        </p:nvCxnSpPr>
        <p:spPr>
          <a:xfrm flipH="1">
            <a:off x="6185016" y="2217521"/>
            <a:ext cx="4800" cy="681000"/>
          </a:xfrm>
          <a:prstGeom prst="straightConnector1">
            <a:avLst/>
          </a:prstGeom>
          <a:noFill/>
          <a:ln w="9525" cap="flat">
            <a:solidFill>
              <a:srgbClr val="FFFF00"/>
            </a:solidFill>
            <a:prstDash val="dash"/>
            <a:round/>
            <a:headEnd type="none" w="lg" len="lg"/>
            <a:tailEnd type="stealth" w="lg" len="lg"/>
          </a:ln>
        </p:spPr>
      </p:cxnSp>
      <p:cxnSp>
        <p:nvCxnSpPr>
          <p:cNvPr id="341" name="Shape 341"/>
          <p:cNvCxnSpPr>
            <a:stCxn id="242" idx="0"/>
            <a:endCxn id="242" idx="0"/>
          </p:cNvCxnSpPr>
          <p:nvPr/>
        </p:nvCxnSpPr>
        <p:spPr>
          <a:xfrm flipH="1">
            <a:off x="6109241" y="2197898"/>
            <a:ext cx="7500" cy="697200"/>
          </a:xfrm>
          <a:prstGeom prst="straightConnector1">
            <a:avLst/>
          </a:prstGeom>
          <a:noFill/>
          <a:ln w="9525" cap="flat">
            <a:solidFill>
              <a:srgbClr val="FFFF00"/>
            </a:solidFill>
            <a:prstDash val="dash"/>
            <a:round/>
            <a:headEnd type="none" w="lg" len="lg"/>
            <a:tailEnd type="stealth" w="lg" len="lg"/>
          </a:ln>
        </p:spPr>
      </p:cxnSp>
      <p:cxnSp>
        <p:nvCxnSpPr>
          <p:cNvPr id="342" name="Shape 342"/>
          <p:cNvCxnSpPr>
            <a:stCxn id="242" idx="0"/>
            <a:endCxn id="242" idx="0"/>
          </p:cNvCxnSpPr>
          <p:nvPr/>
        </p:nvCxnSpPr>
        <p:spPr>
          <a:xfrm flipH="1">
            <a:off x="6009253" y="2183688"/>
            <a:ext cx="8700" cy="654300"/>
          </a:xfrm>
          <a:prstGeom prst="straightConnector1">
            <a:avLst/>
          </a:prstGeom>
          <a:noFill/>
          <a:ln w="9525" cap="flat">
            <a:solidFill>
              <a:srgbClr val="FFFF00"/>
            </a:solidFill>
            <a:prstDash val="dash"/>
            <a:round/>
            <a:headEnd type="none" w="lg" len="lg"/>
            <a:tailEnd type="stealth" w="lg" len="lg"/>
          </a:ln>
        </p:spPr>
      </p:cxnSp>
      <p:sp>
        <p:nvSpPr>
          <p:cNvPr id="343" name="Shape 343"/>
          <p:cNvSpPr/>
          <p:nvPr/>
        </p:nvSpPr>
        <p:spPr>
          <a:xfrm rot="-377242">
            <a:off x="5618884" y="2081608"/>
            <a:ext cx="610874" cy="547773"/>
          </a:xfrm>
          <a:prstGeom prst="arc">
            <a:avLst>
              <a:gd name="adj1" fmla="val 16371097"/>
              <a:gd name="adj2" fmla="val 20976304"/>
            </a:avLst>
          </a:prstGeom>
          <a:noFill/>
          <a:ln w="19050" cap="flat">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cxnSp>
        <p:nvCxnSpPr>
          <p:cNvPr id="344" name="Shape 344"/>
          <p:cNvCxnSpPr>
            <a:stCxn id="242" idx="0"/>
            <a:endCxn id="242" idx="0"/>
          </p:cNvCxnSpPr>
          <p:nvPr/>
        </p:nvCxnSpPr>
        <p:spPr>
          <a:xfrm rot="10800000" flipH="1">
            <a:off x="5961684" y="2273936"/>
            <a:ext cx="632100" cy="499500"/>
          </a:xfrm>
          <a:prstGeom prst="straightConnector1">
            <a:avLst/>
          </a:prstGeom>
          <a:noFill/>
          <a:ln w="9525" cap="flat">
            <a:solidFill>
              <a:srgbClr val="FFFF00"/>
            </a:solidFill>
            <a:prstDash val="dash"/>
            <a:round/>
            <a:headEnd type="none" w="lg" len="lg"/>
            <a:tailEnd type="stealth" w="lg" len="lg"/>
          </a:ln>
        </p:spPr>
      </p:cxnSp>
      <p:cxnSp>
        <p:nvCxnSpPr>
          <p:cNvPr id="345" name="Shape 345"/>
          <p:cNvCxnSpPr>
            <a:stCxn id="242" idx="0"/>
            <a:endCxn id="242" idx="0"/>
          </p:cNvCxnSpPr>
          <p:nvPr/>
        </p:nvCxnSpPr>
        <p:spPr>
          <a:xfrm rot="10800000" flipH="1">
            <a:off x="5989075" y="2296745"/>
            <a:ext cx="632100" cy="499500"/>
          </a:xfrm>
          <a:prstGeom prst="straightConnector1">
            <a:avLst/>
          </a:prstGeom>
          <a:noFill/>
          <a:ln w="9525" cap="flat">
            <a:solidFill>
              <a:srgbClr val="FFFF00"/>
            </a:solidFill>
            <a:prstDash val="dash"/>
            <a:round/>
            <a:headEnd type="none" w="lg" len="lg"/>
            <a:tailEnd type="stealth" w="lg" len="lg"/>
          </a:ln>
        </p:spPr>
      </p:cxnSp>
      <p:cxnSp>
        <p:nvCxnSpPr>
          <p:cNvPr id="346" name="Shape 346"/>
          <p:cNvCxnSpPr>
            <a:stCxn id="242" idx="0"/>
            <a:endCxn id="242" idx="0"/>
          </p:cNvCxnSpPr>
          <p:nvPr/>
        </p:nvCxnSpPr>
        <p:spPr>
          <a:xfrm rot="10800000" flipH="1">
            <a:off x="6034994" y="2308249"/>
            <a:ext cx="632100" cy="499500"/>
          </a:xfrm>
          <a:prstGeom prst="straightConnector1">
            <a:avLst/>
          </a:prstGeom>
          <a:noFill/>
          <a:ln w="9525" cap="flat">
            <a:solidFill>
              <a:srgbClr val="FFFF00"/>
            </a:solidFill>
            <a:prstDash val="dash"/>
            <a:round/>
            <a:headEnd type="none" w="lg" len="lg"/>
            <a:tailEnd type="stealth" w="lg" len="lg"/>
          </a:ln>
        </p:spPr>
      </p:cxnSp>
      <p:cxnSp>
        <p:nvCxnSpPr>
          <p:cNvPr id="347" name="Shape 347"/>
          <p:cNvCxnSpPr>
            <a:stCxn id="242" idx="0"/>
            <a:endCxn id="242" idx="0"/>
          </p:cNvCxnSpPr>
          <p:nvPr/>
        </p:nvCxnSpPr>
        <p:spPr>
          <a:xfrm rot="10800000" flipH="1">
            <a:off x="6054911" y="2315269"/>
            <a:ext cx="632100" cy="499500"/>
          </a:xfrm>
          <a:prstGeom prst="straightConnector1">
            <a:avLst/>
          </a:prstGeom>
          <a:noFill/>
          <a:ln w="9525" cap="flat">
            <a:solidFill>
              <a:srgbClr val="FFFF00"/>
            </a:solidFill>
            <a:prstDash val="dash"/>
            <a:round/>
            <a:headEnd type="none" w="lg" len="lg"/>
            <a:tailEnd type="stealth" w="lg" len="lg"/>
          </a:ln>
        </p:spPr>
      </p:cxnSp>
      <p:cxnSp>
        <p:nvCxnSpPr>
          <p:cNvPr id="348" name="Shape 348"/>
          <p:cNvCxnSpPr>
            <a:stCxn id="242" idx="0"/>
            <a:endCxn id="242" idx="0"/>
          </p:cNvCxnSpPr>
          <p:nvPr/>
        </p:nvCxnSpPr>
        <p:spPr>
          <a:xfrm rot="10800000" flipH="1">
            <a:off x="6069377" y="2329310"/>
            <a:ext cx="632099" cy="499500"/>
          </a:xfrm>
          <a:prstGeom prst="straightConnector1">
            <a:avLst/>
          </a:prstGeom>
          <a:noFill/>
          <a:ln w="9525" cap="flat">
            <a:solidFill>
              <a:srgbClr val="FFFF00"/>
            </a:solidFill>
            <a:prstDash val="dash"/>
            <a:round/>
            <a:headEnd type="none" w="lg" len="lg"/>
            <a:tailEnd type="stealth" w="lg" len="lg"/>
          </a:ln>
        </p:spPr>
      </p:cxnSp>
      <p:cxnSp>
        <p:nvCxnSpPr>
          <p:cNvPr id="349" name="Shape 349"/>
          <p:cNvCxnSpPr>
            <a:stCxn id="242" idx="0"/>
            <a:endCxn id="242" idx="0"/>
          </p:cNvCxnSpPr>
          <p:nvPr/>
        </p:nvCxnSpPr>
        <p:spPr>
          <a:xfrm rot="10800000" flipH="1">
            <a:off x="6081036" y="2364441"/>
            <a:ext cx="632100" cy="499500"/>
          </a:xfrm>
          <a:prstGeom prst="straightConnector1">
            <a:avLst/>
          </a:prstGeom>
          <a:noFill/>
          <a:ln w="9525" cap="flat">
            <a:solidFill>
              <a:srgbClr val="FFFF00"/>
            </a:solidFill>
            <a:prstDash val="dash"/>
            <a:round/>
            <a:headEnd type="none" w="lg" len="lg"/>
            <a:tailEnd type="stealth" w="lg" len="lg"/>
          </a:ln>
        </p:spPr>
      </p:cxnSp>
      <p:cxnSp>
        <p:nvCxnSpPr>
          <p:cNvPr id="350" name="Shape 350"/>
          <p:cNvCxnSpPr>
            <a:stCxn id="242" idx="0"/>
            <a:endCxn id="242" idx="0"/>
          </p:cNvCxnSpPr>
          <p:nvPr/>
        </p:nvCxnSpPr>
        <p:spPr>
          <a:xfrm rot="10800000" flipH="1">
            <a:off x="6106872" y="2380441"/>
            <a:ext cx="632100" cy="499500"/>
          </a:xfrm>
          <a:prstGeom prst="straightConnector1">
            <a:avLst/>
          </a:prstGeom>
          <a:noFill/>
          <a:ln w="9525" cap="flat">
            <a:solidFill>
              <a:srgbClr val="FFFF00"/>
            </a:solidFill>
            <a:prstDash val="dash"/>
            <a:round/>
            <a:headEnd type="none" w="lg" len="lg"/>
            <a:tailEnd type="stealth" w="lg" len="lg"/>
          </a:ln>
        </p:spPr>
      </p:cxnSp>
      <p:cxnSp>
        <p:nvCxnSpPr>
          <p:cNvPr id="351" name="Shape 351"/>
          <p:cNvCxnSpPr>
            <a:stCxn id="242" idx="0"/>
            <a:endCxn id="242" idx="0"/>
          </p:cNvCxnSpPr>
          <p:nvPr/>
        </p:nvCxnSpPr>
        <p:spPr>
          <a:xfrm rot="10800000" flipH="1">
            <a:off x="6130753" y="2400227"/>
            <a:ext cx="625500" cy="479700"/>
          </a:xfrm>
          <a:prstGeom prst="straightConnector1">
            <a:avLst/>
          </a:prstGeom>
          <a:noFill/>
          <a:ln w="9525" cap="flat">
            <a:solidFill>
              <a:srgbClr val="FFFF00"/>
            </a:solidFill>
            <a:prstDash val="dash"/>
            <a:round/>
            <a:headEnd type="none" w="lg" len="lg"/>
            <a:tailEnd type="stealth" w="lg" len="lg"/>
          </a:ln>
        </p:spPr>
      </p:cxnSp>
      <p:cxnSp>
        <p:nvCxnSpPr>
          <p:cNvPr id="352" name="Shape 352"/>
          <p:cNvCxnSpPr>
            <a:stCxn id="242" idx="0"/>
            <a:endCxn id="242" idx="0"/>
          </p:cNvCxnSpPr>
          <p:nvPr/>
        </p:nvCxnSpPr>
        <p:spPr>
          <a:xfrm rot="10800000" flipH="1">
            <a:off x="6143816" y="2414578"/>
            <a:ext cx="625500" cy="479700"/>
          </a:xfrm>
          <a:prstGeom prst="straightConnector1">
            <a:avLst/>
          </a:prstGeom>
          <a:noFill/>
          <a:ln w="9525" cap="flat">
            <a:solidFill>
              <a:srgbClr val="FFFF00"/>
            </a:solidFill>
            <a:prstDash val="dash"/>
            <a:round/>
            <a:headEnd type="none" w="lg" len="lg"/>
            <a:tailEnd type="stealth" w="lg" len="lg"/>
          </a:ln>
        </p:spPr>
      </p:cxnSp>
      <p:cxnSp>
        <p:nvCxnSpPr>
          <p:cNvPr id="353" name="Shape 353"/>
          <p:cNvCxnSpPr>
            <a:stCxn id="242" idx="0"/>
            <a:endCxn id="242" idx="0"/>
          </p:cNvCxnSpPr>
          <p:nvPr/>
        </p:nvCxnSpPr>
        <p:spPr>
          <a:xfrm rot="10800000" flipH="1">
            <a:off x="6166224" y="2430464"/>
            <a:ext cx="617399" cy="469200"/>
          </a:xfrm>
          <a:prstGeom prst="straightConnector1">
            <a:avLst/>
          </a:prstGeom>
          <a:noFill/>
          <a:ln w="9525" cap="flat">
            <a:solidFill>
              <a:srgbClr val="FFFF00"/>
            </a:solidFill>
            <a:prstDash val="dash"/>
            <a:round/>
            <a:headEnd type="none" w="lg" len="lg"/>
            <a:tailEnd type="stealth" w="lg" len="lg"/>
          </a:ln>
        </p:spPr>
      </p:cxnSp>
      <p:cxnSp>
        <p:nvCxnSpPr>
          <p:cNvPr id="354" name="Shape 354"/>
          <p:cNvCxnSpPr>
            <a:stCxn id="242" idx="0"/>
            <a:endCxn id="242" idx="0"/>
          </p:cNvCxnSpPr>
          <p:nvPr/>
        </p:nvCxnSpPr>
        <p:spPr>
          <a:xfrm rot="10800000" flipH="1">
            <a:off x="6160966" y="2430478"/>
            <a:ext cx="622500" cy="463800"/>
          </a:xfrm>
          <a:prstGeom prst="straightConnector1">
            <a:avLst/>
          </a:prstGeom>
          <a:noFill/>
          <a:ln w="9525" cap="flat">
            <a:solidFill>
              <a:srgbClr val="FFFF00"/>
            </a:solidFill>
            <a:prstDash val="dash"/>
            <a:round/>
            <a:headEnd type="none" w="lg" len="lg"/>
            <a:tailEnd type="stealth" w="lg" len="lg"/>
          </a:ln>
        </p:spPr>
      </p:cxnSp>
      <p:cxnSp>
        <p:nvCxnSpPr>
          <p:cNvPr id="355" name="Shape 355"/>
          <p:cNvCxnSpPr>
            <a:stCxn id="242" idx="0"/>
            <a:endCxn id="242" idx="0"/>
          </p:cNvCxnSpPr>
          <p:nvPr/>
        </p:nvCxnSpPr>
        <p:spPr>
          <a:xfrm rot="10800000" flipH="1">
            <a:off x="6123609" y="2367209"/>
            <a:ext cx="622500" cy="463800"/>
          </a:xfrm>
          <a:prstGeom prst="straightConnector1">
            <a:avLst/>
          </a:prstGeom>
          <a:noFill/>
          <a:ln w="9525" cap="flat">
            <a:solidFill>
              <a:srgbClr val="FFFF00"/>
            </a:solidFill>
            <a:prstDash val="dash"/>
            <a:round/>
            <a:headEnd type="none" w="lg" len="lg"/>
            <a:tailEnd type="stealth" w="lg" len="lg"/>
          </a:ln>
        </p:spPr>
      </p:cxnSp>
      <p:cxnSp>
        <p:nvCxnSpPr>
          <p:cNvPr id="356" name="Shape 356"/>
          <p:cNvCxnSpPr>
            <a:stCxn id="242" idx="0"/>
            <a:endCxn id="242" idx="0"/>
          </p:cNvCxnSpPr>
          <p:nvPr/>
        </p:nvCxnSpPr>
        <p:spPr>
          <a:xfrm rot="10800000" flipH="1">
            <a:off x="6069721" y="2382378"/>
            <a:ext cx="622500" cy="463800"/>
          </a:xfrm>
          <a:prstGeom prst="straightConnector1">
            <a:avLst/>
          </a:prstGeom>
          <a:noFill/>
          <a:ln w="9525" cap="flat">
            <a:solidFill>
              <a:srgbClr val="FFFF00"/>
            </a:solidFill>
            <a:prstDash val="dash"/>
            <a:round/>
            <a:headEnd type="none" w="lg" len="lg"/>
            <a:tailEnd type="stealth" w="lg" len="lg"/>
          </a:ln>
        </p:spPr>
      </p:cxnSp>
      <p:cxnSp>
        <p:nvCxnSpPr>
          <p:cNvPr id="357" name="Shape 357"/>
          <p:cNvCxnSpPr>
            <a:stCxn id="242" idx="0"/>
            <a:endCxn id="242" idx="0"/>
          </p:cNvCxnSpPr>
          <p:nvPr/>
        </p:nvCxnSpPr>
        <p:spPr>
          <a:xfrm rot="10800000" flipH="1">
            <a:off x="6023610" y="2314683"/>
            <a:ext cx="622500" cy="463800"/>
          </a:xfrm>
          <a:prstGeom prst="straightConnector1">
            <a:avLst/>
          </a:prstGeom>
          <a:noFill/>
          <a:ln w="9525" cap="flat">
            <a:solidFill>
              <a:srgbClr val="FFFF00"/>
            </a:solidFill>
            <a:prstDash val="dash"/>
            <a:round/>
            <a:headEnd type="none" w="lg" len="lg"/>
            <a:tailEnd type="stealth" w="lg" len="lg"/>
          </a:ln>
        </p:spPr>
      </p:cxnSp>
      <p:cxnSp>
        <p:nvCxnSpPr>
          <p:cNvPr id="358" name="Shape 358"/>
          <p:cNvCxnSpPr>
            <a:stCxn id="242" idx="0"/>
            <a:endCxn id="242" idx="0"/>
          </p:cNvCxnSpPr>
          <p:nvPr/>
        </p:nvCxnSpPr>
        <p:spPr>
          <a:xfrm rot="10800000" flipH="1">
            <a:off x="5981821" y="2293678"/>
            <a:ext cx="622500" cy="463800"/>
          </a:xfrm>
          <a:prstGeom prst="straightConnector1">
            <a:avLst/>
          </a:prstGeom>
          <a:noFill/>
          <a:ln w="9525" cap="flat">
            <a:solidFill>
              <a:srgbClr val="FFFF00"/>
            </a:solidFill>
            <a:prstDash val="dash"/>
            <a:round/>
            <a:headEnd type="none" w="lg" len="lg"/>
            <a:tailEnd type="stealth" w="lg" len="lg"/>
          </a:ln>
        </p:spPr>
      </p:cxnSp>
      <p:cxnSp>
        <p:nvCxnSpPr>
          <p:cNvPr id="359" name="Shape 359"/>
          <p:cNvCxnSpPr>
            <a:stCxn id="242" idx="0"/>
            <a:endCxn id="242" idx="0"/>
          </p:cNvCxnSpPr>
          <p:nvPr/>
        </p:nvCxnSpPr>
        <p:spPr>
          <a:xfrm rot="10800000" flipH="1">
            <a:off x="6059646" y="2367209"/>
            <a:ext cx="622500" cy="463800"/>
          </a:xfrm>
          <a:prstGeom prst="straightConnector1">
            <a:avLst/>
          </a:prstGeom>
          <a:noFill/>
          <a:ln w="9525" cap="flat">
            <a:solidFill>
              <a:srgbClr val="FFFF00"/>
            </a:solidFill>
            <a:prstDash val="dash"/>
            <a:round/>
            <a:headEnd type="none" w="lg" len="lg"/>
            <a:tailEnd type="stealth" w="lg" len="lg"/>
          </a:ln>
        </p:spPr>
      </p:cxnSp>
      <p:cxnSp>
        <p:nvCxnSpPr>
          <p:cNvPr id="360" name="Shape 360"/>
          <p:cNvCxnSpPr>
            <a:stCxn id="242" idx="0"/>
            <a:endCxn id="242" idx="0"/>
          </p:cNvCxnSpPr>
          <p:nvPr/>
        </p:nvCxnSpPr>
        <p:spPr>
          <a:xfrm rot="10800000" flipH="1">
            <a:off x="6111662" y="2422527"/>
            <a:ext cx="622499" cy="463800"/>
          </a:xfrm>
          <a:prstGeom prst="straightConnector1">
            <a:avLst/>
          </a:prstGeom>
          <a:noFill/>
          <a:ln w="9525" cap="flat">
            <a:solidFill>
              <a:srgbClr val="FFFF00"/>
            </a:solidFill>
            <a:prstDash val="dash"/>
            <a:round/>
            <a:headEnd type="none" w="lg" len="lg"/>
            <a:tailEnd type="stealth" w="lg" len="lg"/>
          </a:ln>
        </p:spPr>
      </p:cxnSp>
      <p:cxnSp>
        <p:nvCxnSpPr>
          <p:cNvPr id="361" name="Shape 361"/>
          <p:cNvCxnSpPr>
            <a:stCxn id="242" idx="0"/>
            <a:endCxn id="242" idx="0"/>
          </p:cNvCxnSpPr>
          <p:nvPr/>
        </p:nvCxnSpPr>
        <p:spPr>
          <a:xfrm rot="10800000" flipH="1">
            <a:off x="5960638" y="2314683"/>
            <a:ext cx="622499" cy="463800"/>
          </a:xfrm>
          <a:prstGeom prst="straightConnector1">
            <a:avLst/>
          </a:prstGeom>
          <a:noFill/>
          <a:ln w="9525" cap="flat">
            <a:solidFill>
              <a:srgbClr val="FFFF00"/>
            </a:solidFill>
            <a:prstDash val="dash"/>
            <a:round/>
            <a:headEnd type="none" w="lg" len="lg"/>
            <a:tailEnd type="stealth" w="lg" len="lg"/>
          </a:ln>
        </p:spPr>
      </p:cxnSp>
      <p:cxnSp>
        <p:nvCxnSpPr>
          <p:cNvPr id="362" name="Shape 362"/>
          <p:cNvCxnSpPr>
            <a:stCxn id="242" idx="0"/>
            <a:endCxn id="242" idx="0"/>
          </p:cNvCxnSpPr>
          <p:nvPr/>
        </p:nvCxnSpPr>
        <p:spPr>
          <a:xfrm rot="10800000" flipH="1">
            <a:off x="6023624" y="2326186"/>
            <a:ext cx="622499" cy="463800"/>
          </a:xfrm>
          <a:prstGeom prst="straightConnector1">
            <a:avLst/>
          </a:prstGeom>
          <a:noFill/>
          <a:ln w="9525" cap="flat">
            <a:solidFill>
              <a:srgbClr val="FFFF00"/>
            </a:solidFill>
            <a:prstDash val="dash"/>
            <a:round/>
            <a:headEnd type="none" w="lg" len="lg"/>
            <a:tailEnd type="stealth" w="lg" len="lg"/>
          </a:ln>
        </p:spPr>
      </p:cxnSp>
      <p:cxnSp>
        <p:nvCxnSpPr>
          <p:cNvPr id="363" name="Shape 363"/>
          <p:cNvCxnSpPr>
            <a:stCxn id="242" idx="0"/>
            <a:endCxn id="242" idx="0"/>
          </p:cNvCxnSpPr>
          <p:nvPr/>
        </p:nvCxnSpPr>
        <p:spPr>
          <a:xfrm rot="10800000" flipH="1">
            <a:off x="6059660" y="2367209"/>
            <a:ext cx="622500" cy="463800"/>
          </a:xfrm>
          <a:prstGeom prst="straightConnector1">
            <a:avLst/>
          </a:prstGeom>
          <a:noFill/>
          <a:ln w="9525" cap="flat">
            <a:solidFill>
              <a:srgbClr val="FFFF00"/>
            </a:solidFill>
            <a:prstDash val="dash"/>
            <a:round/>
            <a:headEnd type="none" w="lg" len="lg"/>
            <a:tailEnd type="stealth" w="lg" len="lg"/>
          </a:ln>
        </p:spPr>
      </p:cxnSp>
      <p:sp>
        <p:nvSpPr>
          <p:cNvPr id="364" name="Shape 364"/>
          <p:cNvSpPr/>
          <p:nvPr/>
        </p:nvSpPr>
        <p:spPr>
          <a:xfrm rot="9976224">
            <a:off x="5905993" y="2354304"/>
            <a:ext cx="611780" cy="547084"/>
          </a:xfrm>
          <a:prstGeom prst="arc">
            <a:avLst>
              <a:gd name="adj1" fmla="val 16371097"/>
              <a:gd name="adj2" fmla="val 20976304"/>
            </a:avLst>
          </a:prstGeom>
          <a:noFill/>
          <a:ln w="19050" cap="flat">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365" name="Shape 365"/>
          <p:cNvSpPr txBox="1"/>
          <p:nvPr/>
        </p:nvSpPr>
        <p:spPr>
          <a:xfrm>
            <a:off x="220898" y="1420546"/>
            <a:ext cx="1316099" cy="575099"/>
          </a:xfrm>
          <a:prstGeom prst="rect">
            <a:avLst/>
          </a:prstGeom>
          <a:noFill/>
          <a:ln>
            <a:noFill/>
          </a:ln>
        </p:spPr>
        <p:txBody>
          <a:bodyPr lIns="91425" tIns="91425" rIns="91425" bIns="91425" anchor="ctr" anchorCtr="0">
            <a:noAutofit/>
          </a:bodyPr>
          <a:lstStyle/>
          <a:p>
            <a:pPr lvl="0" algn="ctr" rtl="0">
              <a:spcBef>
                <a:spcPts val="0"/>
              </a:spcBef>
              <a:buNone/>
            </a:pPr>
            <a:r>
              <a:rPr lang="en"/>
              <a:t>High-energy</a:t>
            </a:r>
          </a:p>
          <a:p>
            <a:pPr lvl="0" algn="ctr" rtl="0">
              <a:spcBef>
                <a:spcPts val="0"/>
              </a:spcBef>
              <a:buNone/>
            </a:pPr>
            <a:r>
              <a:rPr lang="en"/>
              <a:t>particle</a:t>
            </a:r>
          </a:p>
        </p:txBody>
      </p:sp>
      <p:sp>
        <p:nvSpPr>
          <p:cNvPr id="366" name="Shape 366"/>
          <p:cNvSpPr txBox="1"/>
          <p:nvPr/>
        </p:nvSpPr>
        <p:spPr>
          <a:xfrm>
            <a:off x="436150" y="3539224"/>
            <a:ext cx="1316099" cy="448499"/>
          </a:xfrm>
          <a:prstGeom prst="rect">
            <a:avLst/>
          </a:prstGeom>
          <a:noFill/>
          <a:ln>
            <a:noFill/>
          </a:ln>
        </p:spPr>
        <p:txBody>
          <a:bodyPr lIns="91425" tIns="91425" rIns="91425" bIns="91425" anchor="ctr" anchorCtr="0">
            <a:noAutofit/>
          </a:bodyPr>
          <a:lstStyle/>
          <a:p>
            <a:pPr lvl="0" algn="ctr" rtl="0">
              <a:spcBef>
                <a:spcPts val="0"/>
              </a:spcBef>
              <a:buNone/>
            </a:pPr>
            <a:r>
              <a:rPr lang="en"/>
              <a:t>Scintillator</a:t>
            </a:r>
          </a:p>
        </p:txBody>
      </p:sp>
      <p:sp>
        <p:nvSpPr>
          <p:cNvPr id="367" name="Shape 367"/>
          <p:cNvSpPr/>
          <p:nvPr/>
        </p:nvSpPr>
        <p:spPr>
          <a:xfrm>
            <a:off x="890600" y="1990550"/>
            <a:ext cx="49200" cy="42300"/>
          </a:xfrm>
          <a:prstGeom prst="flowChartConnector">
            <a:avLst/>
          </a:prstGeom>
          <a:solidFill>
            <a:srgbClr val="6AA84F"/>
          </a:solidFill>
          <a:ln w="19050" cap="flat">
            <a:solidFill>
              <a:srgbClr val="38761D"/>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cxnSp>
        <p:nvCxnSpPr>
          <p:cNvPr id="368" name="Shape 368"/>
          <p:cNvCxnSpPr>
            <a:stCxn id="366" idx="0"/>
          </p:cNvCxnSpPr>
          <p:nvPr/>
        </p:nvCxnSpPr>
        <p:spPr>
          <a:xfrm rot="10800000" flipH="1">
            <a:off x="1094199" y="3106624"/>
            <a:ext cx="729300" cy="432600"/>
          </a:xfrm>
          <a:prstGeom prst="straightConnector1">
            <a:avLst/>
          </a:prstGeom>
          <a:noFill/>
          <a:ln w="9525" cap="flat">
            <a:solidFill>
              <a:srgbClr val="000000"/>
            </a:solidFill>
            <a:prstDash val="solid"/>
            <a:round/>
            <a:headEnd type="none" w="lg" len="lg"/>
            <a:tailEnd type="triangle" w="lg" len="lg"/>
          </a:ln>
        </p:spPr>
      </p:cxnSp>
      <p:sp>
        <p:nvSpPr>
          <p:cNvPr id="369" name="Shape 369"/>
          <p:cNvSpPr txBox="1"/>
          <p:nvPr/>
        </p:nvSpPr>
        <p:spPr>
          <a:xfrm>
            <a:off x="2810003" y="1404650"/>
            <a:ext cx="1598699" cy="337799"/>
          </a:xfrm>
          <a:prstGeom prst="rect">
            <a:avLst/>
          </a:prstGeom>
          <a:noFill/>
          <a:ln>
            <a:noFill/>
          </a:ln>
        </p:spPr>
        <p:txBody>
          <a:bodyPr lIns="91425" tIns="91425" rIns="91425" bIns="91425" anchor="ctr" anchorCtr="0">
            <a:noAutofit/>
          </a:bodyPr>
          <a:lstStyle/>
          <a:p>
            <a:pPr lvl="0" algn="ctr" rtl="0">
              <a:spcBef>
                <a:spcPts val="0"/>
              </a:spcBef>
              <a:buNone/>
            </a:pPr>
            <a:r>
              <a:rPr lang="en"/>
              <a:t>Photocathode</a:t>
            </a:r>
          </a:p>
        </p:txBody>
      </p:sp>
      <p:cxnSp>
        <p:nvCxnSpPr>
          <p:cNvPr id="370" name="Shape 370"/>
          <p:cNvCxnSpPr>
            <a:stCxn id="369" idx="2"/>
            <a:endCxn id="242" idx="0"/>
          </p:cNvCxnSpPr>
          <p:nvPr/>
        </p:nvCxnSpPr>
        <p:spPr>
          <a:xfrm flipH="1">
            <a:off x="3014753" y="1742449"/>
            <a:ext cx="594600" cy="462000"/>
          </a:xfrm>
          <a:prstGeom prst="straightConnector1">
            <a:avLst/>
          </a:prstGeom>
          <a:noFill/>
          <a:ln w="9525" cap="flat">
            <a:solidFill>
              <a:srgbClr val="000000"/>
            </a:solidFill>
            <a:prstDash val="solid"/>
            <a:round/>
            <a:headEnd type="none" w="lg" len="lg"/>
            <a:tailEnd type="triangle" w="lg" len="lg"/>
          </a:ln>
        </p:spPr>
      </p:cxnSp>
      <p:sp>
        <p:nvSpPr>
          <p:cNvPr id="371" name="Shape 371"/>
          <p:cNvSpPr txBox="1"/>
          <p:nvPr/>
        </p:nvSpPr>
        <p:spPr>
          <a:xfrm>
            <a:off x="2350350" y="3504001"/>
            <a:ext cx="1316099" cy="386700"/>
          </a:xfrm>
          <a:prstGeom prst="rect">
            <a:avLst/>
          </a:prstGeom>
          <a:noFill/>
          <a:ln>
            <a:noFill/>
          </a:ln>
        </p:spPr>
        <p:txBody>
          <a:bodyPr lIns="91425" tIns="91425" rIns="91425" bIns="91425" anchor="ctr" anchorCtr="0">
            <a:noAutofit/>
          </a:bodyPr>
          <a:lstStyle/>
          <a:p>
            <a:pPr lvl="0" algn="ctr" rtl="0">
              <a:spcBef>
                <a:spcPts val="0"/>
              </a:spcBef>
              <a:buNone/>
            </a:pPr>
            <a:r>
              <a:rPr lang="en" b="1"/>
              <a:t>1 electron</a:t>
            </a:r>
          </a:p>
        </p:txBody>
      </p:sp>
      <p:cxnSp>
        <p:nvCxnSpPr>
          <p:cNvPr id="372" name="Shape 372"/>
          <p:cNvCxnSpPr>
            <a:stCxn id="371" idx="0"/>
            <a:endCxn id="242" idx="0"/>
          </p:cNvCxnSpPr>
          <p:nvPr/>
        </p:nvCxnSpPr>
        <p:spPr>
          <a:xfrm rot="10800000" flipH="1">
            <a:off x="3008399" y="2679901"/>
            <a:ext cx="233400" cy="824100"/>
          </a:xfrm>
          <a:prstGeom prst="straightConnector1">
            <a:avLst/>
          </a:prstGeom>
          <a:noFill/>
          <a:ln w="9525" cap="flat">
            <a:solidFill>
              <a:srgbClr val="000000"/>
            </a:solidFill>
            <a:prstDash val="solid"/>
            <a:round/>
            <a:headEnd type="none" w="lg" len="lg"/>
            <a:tailEnd type="triangle" w="lg" len="lg"/>
          </a:ln>
        </p:spPr>
      </p:cxnSp>
      <p:sp>
        <p:nvSpPr>
          <p:cNvPr id="373" name="Shape 373"/>
          <p:cNvSpPr txBox="1"/>
          <p:nvPr/>
        </p:nvSpPr>
        <p:spPr>
          <a:xfrm>
            <a:off x="6593775" y="3539225"/>
            <a:ext cx="1410899" cy="448499"/>
          </a:xfrm>
          <a:prstGeom prst="rect">
            <a:avLst/>
          </a:prstGeom>
          <a:noFill/>
          <a:ln>
            <a:noFill/>
          </a:ln>
        </p:spPr>
        <p:txBody>
          <a:bodyPr lIns="91425" tIns="91425" rIns="91425" bIns="91425" anchor="ctr" anchorCtr="0">
            <a:noAutofit/>
          </a:bodyPr>
          <a:lstStyle/>
          <a:p>
            <a:pPr lvl="0" algn="ctr" rtl="0">
              <a:spcBef>
                <a:spcPts val="0"/>
              </a:spcBef>
              <a:buNone/>
            </a:pPr>
            <a:r>
              <a:rPr lang="en" b="1"/>
              <a:t>10</a:t>
            </a:r>
            <a:r>
              <a:rPr lang="en" b="1" baseline="30000"/>
              <a:t>6 </a:t>
            </a:r>
            <a:r>
              <a:rPr lang="en" b="1"/>
              <a:t>electrons</a:t>
            </a:r>
          </a:p>
        </p:txBody>
      </p:sp>
      <p:cxnSp>
        <p:nvCxnSpPr>
          <p:cNvPr id="374" name="Shape 374"/>
          <p:cNvCxnSpPr>
            <a:stCxn id="242" idx="0"/>
            <a:endCxn id="242" idx="0"/>
          </p:cNvCxnSpPr>
          <p:nvPr/>
        </p:nvCxnSpPr>
        <p:spPr>
          <a:xfrm rot="10800000">
            <a:off x="6526600" y="2755275"/>
            <a:ext cx="540300" cy="799800"/>
          </a:xfrm>
          <a:prstGeom prst="straightConnector1">
            <a:avLst/>
          </a:prstGeom>
          <a:noFill/>
          <a:ln w="9525" cap="flat">
            <a:solidFill>
              <a:srgbClr val="000000"/>
            </a:solidFill>
            <a:prstDash val="solid"/>
            <a:round/>
            <a:headEnd type="none" w="lg" len="lg"/>
            <a:tailEnd type="triangle" w="lg" len="lg"/>
          </a:ln>
        </p:spPr>
      </p:cxnSp>
      <p:cxnSp>
        <p:nvCxnSpPr>
          <p:cNvPr id="375" name="Shape 375"/>
          <p:cNvCxnSpPr>
            <a:stCxn id="242" idx="0"/>
            <a:endCxn id="242" idx="0"/>
          </p:cNvCxnSpPr>
          <p:nvPr/>
        </p:nvCxnSpPr>
        <p:spPr>
          <a:xfrm rot="10800000" flipH="1">
            <a:off x="3455200" y="3176575"/>
            <a:ext cx="214200" cy="2400"/>
          </a:xfrm>
          <a:prstGeom prst="straightConnector1">
            <a:avLst/>
          </a:prstGeom>
          <a:noFill/>
          <a:ln w="9525" cap="flat">
            <a:solidFill>
              <a:schemeClr val="dk2"/>
            </a:solidFill>
            <a:prstDash val="solid"/>
            <a:round/>
            <a:headEnd type="none" w="lg" len="lg"/>
            <a:tailEnd type="none" w="lg" len="lg"/>
          </a:ln>
        </p:spPr>
      </p:cxnSp>
      <p:cxnSp>
        <p:nvCxnSpPr>
          <p:cNvPr id="376" name="Shape 376"/>
          <p:cNvCxnSpPr>
            <a:stCxn id="242" idx="0"/>
            <a:endCxn id="242" idx="0"/>
          </p:cNvCxnSpPr>
          <p:nvPr/>
        </p:nvCxnSpPr>
        <p:spPr>
          <a:xfrm flipH="1">
            <a:off x="3667100" y="3173900"/>
            <a:ext cx="900" cy="109800"/>
          </a:xfrm>
          <a:prstGeom prst="straightConnector1">
            <a:avLst/>
          </a:prstGeom>
          <a:noFill/>
          <a:ln w="9525" cap="flat">
            <a:solidFill>
              <a:schemeClr val="dk2"/>
            </a:solidFill>
            <a:prstDash val="solid"/>
            <a:round/>
            <a:headEnd type="none" w="lg" len="lg"/>
            <a:tailEnd type="none" w="lg" len="lg"/>
          </a:ln>
        </p:spPr>
      </p:cxnSp>
      <p:sp>
        <p:nvSpPr>
          <p:cNvPr id="377" name="Shape 377"/>
          <p:cNvSpPr/>
          <p:nvPr/>
        </p:nvSpPr>
        <p:spPr>
          <a:xfrm>
            <a:off x="3634300" y="3195650"/>
            <a:ext cx="59999" cy="59399"/>
          </a:xfrm>
          <a:prstGeom prst="flowChartConnector">
            <a:avLst/>
          </a:prstGeom>
          <a:solidFill>
            <a:srgbClr val="434343"/>
          </a:solidFill>
          <a:ln>
            <a:noFill/>
          </a:ln>
        </p:spPr>
        <p:txBody>
          <a:bodyPr lIns="91425" tIns="91425" rIns="91425" bIns="91425" anchor="ctr" anchorCtr="0">
            <a:noAutofit/>
          </a:bodyPr>
          <a:lstStyle/>
          <a:p>
            <a:pPr lvl="0" rtl="0">
              <a:spcBef>
                <a:spcPts val="0"/>
              </a:spcBef>
              <a:buNone/>
            </a:pPr>
            <a:endParaRPr/>
          </a:p>
        </p:txBody>
      </p:sp>
      <p:sp>
        <p:nvSpPr>
          <p:cNvPr id="378" name="Shape 378"/>
          <p:cNvSpPr txBox="1"/>
          <p:nvPr/>
        </p:nvSpPr>
        <p:spPr>
          <a:xfrm>
            <a:off x="3421950" y="3161875"/>
            <a:ext cx="353699" cy="212399"/>
          </a:xfrm>
          <a:prstGeom prst="rect">
            <a:avLst/>
          </a:prstGeom>
          <a:noFill/>
          <a:ln>
            <a:noFill/>
          </a:ln>
        </p:spPr>
        <p:txBody>
          <a:bodyPr lIns="91425" tIns="91425" rIns="91425" bIns="91425" anchor="t" anchorCtr="0">
            <a:noAutofit/>
          </a:bodyPr>
          <a:lstStyle/>
          <a:p>
            <a:pPr lvl="0" rtl="0">
              <a:spcBef>
                <a:spcPts val="0"/>
              </a:spcBef>
              <a:buNone/>
            </a:pPr>
            <a:r>
              <a:rPr lang="en" sz="600" i="1"/>
              <a:t>V</a:t>
            </a:r>
            <a:r>
              <a:rPr lang="en" sz="600" i="1" baseline="-25000"/>
              <a:t>B</a:t>
            </a:r>
          </a:p>
        </p:txBody>
      </p:sp>
      <p:cxnSp>
        <p:nvCxnSpPr>
          <p:cNvPr id="379" name="Shape 379"/>
          <p:cNvCxnSpPr>
            <a:stCxn id="242" idx="0"/>
            <a:endCxn id="242" idx="0"/>
          </p:cNvCxnSpPr>
          <p:nvPr/>
        </p:nvCxnSpPr>
        <p:spPr>
          <a:xfrm rot="10800000">
            <a:off x="5081975" y="3500325"/>
            <a:ext cx="29100" cy="368100"/>
          </a:xfrm>
          <a:prstGeom prst="straightConnector1">
            <a:avLst/>
          </a:prstGeom>
          <a:noFill/>
          <a:ln w="9525" cap="flat">
            <a:solidFill>
              <a:srgbClr val="000000"/>
            </a:solidFill>
            <a:prstDash val="solid"/>
            <a:round/>
            <a:headEnd type="none" w="lg" len="lg"/>
            <a:tailEnd type="triangle" w="lg" len="lg"/>
          </a:ln>
        </p:spPr>
      </p:cxnSp>
      <p:sp>
        <p:nvSpPr>
          <p:cNvPr id="380" name="Shape 380"/>
          <p:cNvSpPr txBox="1"/>
          <p:nvPr/>
        </p:nvSpPr>
        <p:spPr>
          <a:xfrm>
            <a:off x="3916425" y="3874325"/>
            <a:ext cx="2444999" cy="448499"/>
          </a:xfrm>
          <a:prstGeom prst="rect">
            <a:avLst/>
          </a:prstGeom>
          <a:noFill/>
          <a:ln>
            <a:noFill/>
          </a:ln>
        </p:spPr>
        <p:txBody>
          <a:bodyPr lIns="91425" tIns="91425" rIns="91425" bIns="91425" anchor="ctr" anchorCtr="0">
            <a:noAutofit/>
          </a:bodyPr>
          <a:lstStyle/>
          <a:p>
            <a:pPr lvl="0" algn="ctr" rtl="0">
              <a:spcBef>
                <a:spcPts val="0"/>
              </a:spcBef>
              <a:buNone/>
            </a:pPr>
            <a:r>
              <a:rPr lang="en" sz="1800"/>
              <a:t>“Dynode Chain” PMT</a:t>
            </a:r>
          </a:p>
        </p:txBody>
      </p:sp>
      <p:sp>
        <p:nvSpPr>
          <p:cNvPr id="381" name="Shape 381"/>
          <p:cNvSpPr txBox="1"/>
          <p:nvPr/>
        </p:nvSpPr>
        <p:spPr>
          <a:xfrm>
            <a:off x="0" y="4729100"/>
            <a:ext cx="9144000" cy="409199"/>
          </a:xfrm>
          <a:prstGeom prst="rect">
            <a:avLst/>
          </a:prstGeom>
          <a:noFill/>
          <a:ln>
            <a:noFill/>
          </a:ln>
        </p:spPr>
        <p:txBody>
          <a:bodyPr lIns="91425" tIns="91425" rIns="91425" bIns="91425" anchor="t" anchorCtr="0">
            <a:noAutofit/>
          </a:bodyPr>
          <a:lstStyle/>
          <a:p>
            <a:pPr lvl="0" algn="ctr" rtl="0">
              <a:spcBef>
                <a:spcPts val="0"/>
              </a:spcBef>
              <a:buNone/>
            </a:pPr>
            <a:r>
              <a:rPr lang="en"/>
              <a:t>Overview | Approach | Project Plan | </a:t>
            </a:r>
            <a:r>
              <a:rPr lang="en">
                <a:solidFill>
                  <a:srgbClr val="9900FF"/>
                </a:solidFill>
              </a:rPr>
              <a:t>Design Walkthrough</a:t>
            </a:r>
            <a:r>
              <a:rPr lang="en"/>
              <a:t> | FMEA and Safety | Standards | Conclusions</a:t>
            </a:r>
          </a:p>
        </p:txBody>
      </p:sp>
      <p:sp>
        <p:nvSpPr>
          <p:cNvPr id="382" name="Shape 382"/>
          <p:cNvSpPr txBox="1"/>
          <p:nvPr/>
        </p:nvSpPr>
        <p:spPr>
          <a:xfrm>
            <a:off x="220900" y="4324400"/>
            <a:ext cx="1547999" cy="409199"/>
          </a:xfrm>
          <a:prstGeom prst="rect">
            <a:avLst/>
          </a:prstGeom>
          <a:noFill/>
          <a:ln>
            <a:noFill/>
          </a:ln>
        </p:spPr>
        <p:txBody>
          <a:bodyPr lIns="91425" tIns="91425" rIns="91425" bIns="91425" anchor="t" anchorCtr="0">
            <a:noAutofit/>
          </a:bodyPr>
          <a:lstStyle/>
          <a:p>
            <a:pPr lvl="0" rtl="0">
              <a:spcBef>
                <a:spcPts val="0"/>
              </a:spcBef>
              <a:buNone/>
            </a:pPr>
            <a:r>
              <a:rPr lang="en"/>
              <a:t>Josiah DeLange</a:t>
            </a:r>
          </a:p>
        </p:txBody>
      </p:sp>
    </p:spTree>
  </p:cSld>
  <p:clrMapOvr>
    <a:masterClrMapping/>
  </p:clrMapOvr>
  <p:transition spd="slow">
    <p:cut/>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sp>
        <p:nvSpPr>
          <p:cNvPr id="387" name="Shape 387"/>
          <p:cNvSpPr/>
          <p:nvPr/>
        </p:nvSpPr>
        <p:spPr>
          <a:xfrm rot="-5400000" flipH="1">
            <a:off x="5984424" y="2436325"/>
            <a:ext cx="447000" cy="3024899"/>
          </a:xfrm>
          <a:prstGeom prst="round1Rect">
            <a:avLst>
              <a:gd name="adj" fmla="val 50000"/>
            </a:avLst>
          </a:prstGeom>
          <a:solidFill>
            <a:srgbClr val="F9CB9C"/>
          </a:solidFill>
          <a:ln w="19050" cap="flat">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a:p>
        </p:txBody>
      </p:sp>
      <p:sp>
        <p:nvSpPr>
          <p:cNvPr id="388" name="Shape 388"/>
          <p:cNvSpPr/>
          <p:nvPr/>
        </p:nvSpPr>
        <p:spPr>
          <a:xfrm rot="-5400000">
            <a:off x="5990874" y="-189424"/>
            <a:ext cx="455699" cy="3046499"/>
          </a:xfrm>
          <a:prstGeom prst="round1Rect">
            <a:avLst>
              <a:gd name="adj" fmla="val 50000"/>
            </a:avLst>
          </a:prstGeom>
          <a:solidFill>
            <a:srgbClr val="F9CB9C"/>
          </a:solidFill>
          <a:ln w="19050" cap="flat">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389" name="Shape 389"/>
          <p:cNvSpPr/>
          <p:nvPr/>
        </p:nvSpPr>
        <p:spPr>
          <a:xfrm>
            <a:off x="7302950" y="1354725"/>
            <a:ext cx="232500" cy="2700900"/>
          </a:xfrm>
          <a:prstGeom prst="rect">
            <a:avLst/>
          </a:prstGeom>
          <a:solidFill>
            <a:srgbClr val="D0E0E3"/>
          </a:solidFill>
          <a:ln w="9525" cap="flat">
            <a:solidFill>
              <a:srgbClr val="000000"/>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a:p>
        </p:txBody>
      </p:sp>
      <p:sp>
        <p:nvSpPr>
          <p:cNvPr id="390" name="Shape 390"/>
          <p:cNvSpPr/>
          <p:nvPr/>
        </p:nvSpPr>
        <p:spPr>
          <a:xfrm>
            <a:off x="1771500" y="2066675"/>
            <a:ext cx="1233599" cy="1358400"/>
          </a:xfrm>
          <a:prstGeom prst="rect">
            <a:avLst/>
          </a:prstGeom>
          <a:solidFill>
            <a:srgbClr val="EFEFEF"/>
          </a:solidFill>
          <a:ln w="9525" cap="flat">
            <a:solidFill>
              <a:srgbClr val="00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391" name="Shape 391"/>
          <p:cNvSpPr/>
          <p:nvPr/>
        </p:nvSpPr>
        <p:spPr>
          <a:xfrm>
            <a:off x="1771500" y="2111650"/>
            <a:ext cx="1211400" cy="1266900"/>
          </a:xfrm>
          <a:prstGeom prst="rect">
            <a:avLst/>
          </a:prstGeom>
          <a:solidFill>
            <a:srgbClr val="A4C2F4"/>
          </a:solidFill>
          <a:ln>
            <a:noFill/>
          </a:ln>
        </p:spPr>
        <p:txBody>
          <a:bodyPr lIns="91425" tIns="91425" rIns="91425" bIns="91425" anchor="ctr" anchorCtr="0">
            <a:noAutofit/>
          </a:bodyPr>
          <a:lstStyle/>
          <a:p>
            <a:pPr lvl="0" rtl="0">
              <a:spcBef>
                <a:spcPts val="0"/>
              </a:spcBef>
              <a:buNone/>
            </a:pPr>
            <a:endParaRPr/>
          </a:p>
        </p:txBody>
      </p:sp>
      <p:sp>
        <p:nvSpPr>
          <p:cNvPr id="392" name="Shape 392"/>
          <p:cNvSpPr txBox="1">
            <a:spLocks noGrp="1"/>
          </p:cNvSpPr>
          <p:nvPr>
            <p:ph type="title"/>
          </p:nvPr>
        </p:nvSpPr>
        <p:spPr>
          <a:xfrm>
            <a:off x="98150" y="124750"/>
            <a:ext cx="8471400" cy="583499"/>
          </a:xfrm>
          <a:prstGeom prst="rect">
            <a:avLst/>
          </a:prstGeom>
        </p:spPr>
        <p:txBody>
          <a:bodyPr lIns="91425" tIns="91425" rIns="91425" bIns="91425" anchor="t" anchorCtr="0">
            <a:noAutofit/>
          </a:bodyPr>
          <a:lstStyle/>
          <a:p>
            <a:pPr lvl="0" rtl="0">
              <a:spcBef>
                <a:spcPts val="0"/>
              </a:spcBef>
              <a:buNone/>
            </a:pPr>
            <a:r>
              <a:rPr lang="en" sz="3000">
                <a:solidFill>
                  <a:srgbClr val="000000"/>
                </a:solidFill>
              </a:rPr>
              <a:t>Small Counter Setup: Avalanche Photodiode</a:t>
            </a:r>
          </a:p>
        </p:txBody>
      </p:sp>
      <p:sp>
        <p:nvSpPr>
          <p:cNvPr id="393" name="Shape 393"/>
          <p:cNvSpPr/>
          <p:nvPr/>
        </p:nvSpPr>
        <p:spPr>
          <a:xfrm>
            <a:off x="1745330" y="2142420"/>
            <a:ext cx="1188600" cy="1206900"/>
          </a:xfrm>
          <a:prstGeom prst="rect">
            <a:avLst/>
          </a:prstGeom>
          <a:solidFill>
            <a:srgbClr val="B1B4C4">
              <a:alpha val="86920"/>
            </a:srgbClr>
          </a:solidFill>
          <a:ln w="9525" cap="flat">
            <a:solidFill>
              <a:srgbClr val="00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394" name="Shape 394"/>
          <p:cNvSpPr/>
          <p:nvPr/>
        </p:nvSpPr>
        <p:spPr>
          <a:xfrm>
            <a:off x="875802" y="2154811"/>
            <a:ext cx="954405" cy="526372"/>
          </a:xfrm>
          <a:custGeom>
            <a:avLst/>
            <a:gdLst/>
            <a:ahLst/>
            <a:cxnLst/>
            <a:rect l="0" t="0" r="0" b="0"/>
            <a:pathLst>
              <a:path w="34671" h="18669" extrusionOk="0">
                <a:moveTo>
                  <a:pt x="0" y="0"/>
                </a:moveTo>
                <a:cubicBezTo>
                  <a:pt x="167" y="1841"/>
                  <a:pt x="-259" y="4847"/>
                  <a:pt x="1524" y="5334"/>
                </a:cubicBezTo>
                <a:cubicBezTo>
                  <a:pt x="3812" y="5958"/>
                  <a:pt x="8021" y="1084"/>
                  <a:pt x="8382" y="3429"/>
                </a:cubicBezTo>
                <a:cubicBezTo>
                  <a:pt x="9080" y="7969"/>
                  <a:pt x="7982" y="10413"/>
                  <a:pt x="8382" y="11811"/>
                </a:cubicBezTo>
                <a:cubicBezTo>
                  <a:pt x="8933" y="13741"/>
                  <a:pt x="11915" y="6962"/>
                  <a:pt x="13335" y="8382"/>
                </a:cubicBezTo>
                <a:cubicBezTo>
                  <a:pt x="14990" y="10037"/>
                  <a:pt x="14083" y="13908"/>
                  <a:pt x="15240" y="13716"/>
                </a:cubicBezTo>
                <a:cubicBezTo>
                  <a:pt x="16712" y="13470"/>
                  <a:pt x="17524" y="9649"/>
                  <a:pt x="17907" y="10287"/>
                </a:cubicBezTo>
                <a:cubicBezTo>
                  <a:pt x="18930" y="11992"/>
                  <a:pt x="17559" y="14798"/>
                  <a:pt x="18288" y="14859"/>
                </a:cubicBezTo>
                <a:cubicBezTo>
                  <a:pt x="20652" y="15056"/>
                  <a:pt x="22773" y="12954"/>
                  <a:pt x="25146" y="12954"/>
                </a:cubicBezTo>
                <a:cubicBezTo>
                  <a:pt x="25654" y="12954"/>
                  <a:pt x="23114" y="16002"/>
                  <a:pt x="23622" y="16002"/>
                </a:cubicBezTo>
                <a:cubicBezTo>
                  <a:pt x="27410" y="16002"/>
                  <a:pt x="31076" y="17470"/>
                  <a:pt x="34671" y="18669"/>
                </a:cubicBezTo>
              </a:path>
            </a:pathLst>
          </a:custGeom>
          <a:noFill/>
          <a:ln w="19050" cap="flat">
            <a:solidFill>
              <a:srgbClr val="38761D"/>
            </a:solidFill>
            <a:prstDash val="solid"/>
            <a:round/>
            <a:headEnd type="none" w="lg" len="lg"/>
            <a:tailEnd type="stealth" w="lg" len="lg"/>
          </a:ln>
        </p:spPr>
      </p:sp>
      <p:sp>
        <p:nvSpPr>
          <p:cNvPr id="395" name="Shape 395"/>
          <p:cNvSpPr/>
          <p:nvPr/>
        </p:nvSpPr>
        <p:spPr>
          <a:xfrm rot="4107567">
            <a:off x="1934463" y="2815725"/>
            <a:ext cx="275736" cy="303023"/>
          </a:xfrm>
          <a:custGeom>
            <a:avLst/>
            <a:gdLst/>
            <a:ahLst/>
            <a:cxnLst/>
            <a:rect l="0" t="0" r="0" b="0"/>
            <a:pathLst>
              <a:path w="34671" h="18669" extrusionOk="0">
                <a:moveTo>
                  <a:pt x="0" y="0"/>
                </a:moveTo>
                <a:cubicBezTo>
                  <a:pt x="167" y="1841"/>
                  <a:pt x="-259" y="4847"/>
                  <a:pt x="1524" y="5334"/>
                </a:cubicBezTo>
                <a:cubicBezTo>
                  <a:pt x="3812" y="5958"/>
                  <a:pt x="8021" y="1084"/>
                  <a:pt x="8382" y="3429"/>
                </a:cubicBezTo>
                <a:cubicBezTo>
                  <a:pt x="9080" y="7969"/>
                  <a:pt x="7982" y="10413"/>
                  <a:pt x="8382" y="11811"/>
                </a:cubicBezTo>
                <a:cubicBezTo>
                  <a:pt x="8933" y="13741"/>
                  <a:pt x="11915" y="6962"/>
                  <a:pt x="13335" y="8382"/>
                </a:cubicBezTo>
                <a:cubicBezTo>
                  <a:pt x="14990" y="10037"/>
                  <a:pt x="14083" y="13908"/>
                  <a:pt x="15240" y="13716"/>
                </a:cubicBezTo>
                <a:cubicBezTo>
                  <a:pt x="16712" y="13470"/>
                  <a:pt x="17524" y="9649"/>
                  <a:pt x="17907" y="10287"/>
                </a:cubicBezTo>
                <a:cubicBezTo>
                  <a:pt x="18930" y="11992"/>
                  <a:pt x="17559" y="14798"/>
                  <a:pt x="18288" y="14859"/>
                </a:cubicBezTo>
                <a:cubicBezTo>
                  <a:pt x="20652" y="15056"/>
                  <a:pt x="22773" y="12954"/>
                  <a:pt x="25146" y="12954"/>
                </a:cubicBezTo>
                <a:cubicBezTo>
                  <a:pt x="25654" y="12954"/>
                  <a:pt x="23114" y="16002"/>
                  <a:pt x="23622" y="16002"/>
                </a:cubicBezTo>
                <a:cubicBezTo>
                  <a:pt x="27410" y="16002"/>
                  <a:pt x="31076" y="17470"/>
                  <a:pt x="34671" y="18669"/>
                </a:cubicBezTo>
              </a:path>
            </a:pathLst>
          </a:custGeom>
          <a:noFill/>
          <a:ln w="19050" cap="flat">
            <a:solidFill>
              <a:srgbClr val="351C75"/>
            </a:solidFill>
            <a:prstDash val="solid"/>
            <a:round/>
            <a:headEnd type="none" w="lg" len="lg"/>
            <a:tailEnd type="none" w="lg" len="lg"/>
          </a:ln>
        </p:spPr>
      </p:sp>
      <p:sp>
        <p:nvSpPr>
          <p:cNvPr id="396" name="Shape 396"/>
          <p:cNvSpPr/>
          <p:nvPr/>
        </p:nvSpPr>
        <p:spPr>
          <a:xfrm rot="2823960">
            <a:off x="1959864" y="2273454"/>
            <a:ext cx="273716" cy="305462"/>
          </a:xfrm>
          <a:custGeom>
            <a:avLst/>
            <a:gdLst/>
            <a:ahLst/>
            <a:cxnLst/>
            <a:rect l="0" t="0" r="0" b="0"/>
            <a:pathLst>
              <a:path w="34671" h="18669" extrusionOk="0">
                <a:moveTo>
                  <a:pt x="0" y="0"/>
                </a:moveTo>
                <a:cubicBezTo>
                  <a:pt x="167" y="1841"/>
                  <a:pt x="-259" y="4847"/>
                  <a:pt x="1524" y="5334"/>
                </a:cubicBezTo>
                <a:cubicBezTo>
                  <a:pt x="3812" y="5958"/>
                  <a:pt x="8021" y="1084"/>
                  <a:pt x="8382" y="3429"/>
                </a:cubicBezTo>
                <a:cubicBezTo>
                  <a:pt x="9080" y="7969"/>
                  <a:pt x="7982" y="10413"/>
                  <a:pt x="8382" y="11811"/>
                </a:cubicBezTo>
                <a:cubicBezTo>
                  <a:pt x="8933" y="13741"/>
                  <a:pt x="11915" y="6962"/>
                  <a:pt x="13335" y="8382"/>
                </a:cubicBezTo>
                <a:cubicBezTo>
                  <a:pt x="14990" y="10037"/>
                  <a:pt x="14083" y="13908"/>
                  <a:pt x="15240" y="13716"/>
                </a:cubicBezTo>
                <a:cubicBezTo>
                  <a:pt x="16712" y="13470"/>
                  <a:pt x="17524" y="9649"/>
                  <a:pt x="17907" y="10287"/>
                </a:cubicBezTo>
                <a:cubicBezTo>
                  <a:pt x="18930" y="11992"/>
                  <a:pt x="17559" y="14798"/>
                  <a:pt x="18288" y="14859"/>
                </a:cubicBezTo>
                <a:cubicBezTo>
                  <a:pt x="20652" y="15056"/>
                  <a:pt x="22773" y="12954"/>
                  <a:pt x="25146" y="12954"/>
                </a:cubicBezTo>
                <a:cubicBezTo>
                  <a:pt x="25654" y="12954"/>
                  <a:pt x="23114" y="16002"/>
                  <a:pt x="23622" y="16002"/>
                </a:cubicBezTo>
                <a:cubicBezTo>
                  <a:pt x="27410" y="16002"/>
                  <a:pt x="31076" y="17470"/>
                  <a:pt x="34671" y="18669"/>
                </a:cubicBezTo>
              </a:path>
            </a:pathLst>
          </a:custGeom>
          <a:noFill/>
          <a:ln w="19050" cap="flat">
            <a:solidFill>
              <a:srgbClr val="351C75"/>
            </a:solidFill>
            <a:prstDash val="solid"/>
            <a:round/>
            <a:headEnd type="none" w="lg" len="lg"/>
            <a:tailEnd type="none" w="lg" len="lg"/>
          </a:ln>
        </p:spPr>
      </p:sp>
      <p:sp>
        <p:nvSpPr>
          <p:cNvPr id="397" name="Shape 397"/>
          <p:cNvSpPr/>
          <p:nvPr/>
        </p:nvSpPr>
        <p:spPr>
          <a:xfrm rot="5939926">
            <a:off x="2503306" y="2358255"/>
            <a:ext cx="276524" cy="302143"/>
          </a:xfrm>
          <a:custGeom>
            <a:avLst/>
            <a:gdLst/>
            <a:ahLst/>
            <a:cxnLst/>
            <a:rect l="0" t="0" r="0" b="0"/>
            <a:pathLst>
              <a:path w="34671" h="18669" extrusionOk="0">
                <a:moveTo>
                  <a:pt x="0" y="0"/>
                </a:moveTo>
                <a:cubicBezTo>
                  <a:pt x="167" y="1841"/>
                  <a:pt x="-259" y="4847"/>
                  <a:pt x="1524" y="5334"/>
                </a:cubicBezTo>
                <a:cubicBezTo>
                  <a:pt x="3812" y="5958"/>
                  <a:pt x="8021" y="1084"/>
                  <a:pt x="8382" y="3429"/>
                </a:cubicBezTo>
                <a:cubicBezTo>
                  <a:pt x="9080" y="7969"/>
                  <a:pt x="7982" y="10413"/>
                  <a:pt x="8382" y="11811"/>
                </a:cubicBezTo>
                <a:cubicBezTo>
                  <a:pt x="8933" y="13741"/>
                  <a:pt x="11915" y="6962"/>
                  <a:pt x="13335" y="8382"/>
                </a:cubicBezTo>
                <a:cubicBezTo>
                  <a:pt x="14990" y="10037"/>
                  <a:pt x="14083" y="13908"/>
                  <a:pt x="15240" y="13716"/>
                </a:cubicBezTo>
                <a:cubicBezTo>
                  <a:pt x="16712" y="13470"/>
                  <a:pt x="17524" y="9649"/>
                  <a:pt x="17907" y="10287"/>
                </a:cubicBezTo>
                <a:cubicBezTo>
                  <a:pt x="18930" y="11992"/>
                  <a:pt x="17559" y="14798"/>
                  <a:pt x="18288" y="14859"/>
                </a:cubicBezTo>
                <a:cubicBezTo>
                  <a:pt x="20652" y="15056"/>
                  <a:pt x="22773" y="12954"/>
                  <a:pt x="25146" y="12954"/>
                </a:cubicBezTo>
                <a:cubicBezTo>
                  <a:pt x="25654" y="12954"/>
                  <a:pt x="23114" y="16002"/>
                  <a:pt x="23622" y="16002"/>
                </a:cubicBezTo>
                <a:cubicBezTo>
                  <a:pt x="27410" y="16002"/>
                  <a:pt x="31076" y="17470"/>
                  <a:pt x="34671" y="18669"/>
                </a:cubicBezTo>
              </a:path>
            </a:pathLst>
          </a:custGeom>
          <a:noFill/>
          <a:ln w="19050" cap="flat">
            <a:solidFill>
              <a:srgbClr val="351C75"/>
            </a:solidFill>
            <a:prstDash val="solid"/>
            <a:round/>
            <a:headEnd type="none" w="lg" len="lg"/>
            <a:tailEnd type="none" w="lg" len="lg"/>
          </a:ln>
        </p:spPr>
      </p:sp>
      <p:sp>
        <p:nvSpPr>
          <p:cNvPr id="398" name="Shape 398"/>
          <p:cNvSpPr/>
          <p:nvPr/>
        </p:nvSpPr>
        <p:spPr>
          <a:xfrm rot="-1260908">
            <a:off x="2458244" y="2824370"/>
            <a:ext cx="270946" cy="308373"/>
          </a:xfrm>
          <a:custGeom>
            <a:avLst/>
            <a:gdLst/>
            <a:ahLst/>
            <a:cxnLst/>
            <a:rect l="0" t="0" r="0" b="0"/>
            <a:pathLst>
              <a:path w="34671" h="18669" extrusionOk="0">
                <a:moveTo>
                  <a:pt x="0" y="0"/>
                </a:moveTo>
                <a:cubicBezTo>
                  <a:pt x="167" y="1841"/>
                  <a:pt x="-259" y="4847"/>
                  <a:pt x="1524" y="5334"/>
                </a:cubicBezTo>
                <a:cubicBezTo>
                  <a:pt x="3812" y="5958"/>
                  <a:pt x="8021" y="1084"/>
                  <a:pt x="8382" y="3429"/>
                </a:cubicBezTo>
                <a:cubicBezTo>
                  <a:pt x="9080" y="7969"/>
                  <a:pt x="7982" y="10413"/>
                  <a:pt x="8382" y="11811"/>
                </a:cubicBezTo>
                <a:cubicBezTo>
                  <a:pt x="8933" y="13741"/>
                  <a:pt x="11915" y="6962"/>
                  <a:pt x="13335" y="8382"/>
                </a:cubicBezTo>
                <a:cubicBezTo>
                  <a:pt x="14990" y="10037"/>
                  <a:pt x="14083" y="13908"/>
                  <a:pt x="15240" y="13716"/>
                </a:cubicBezTo>
                <a:cubicBezTo>
                  <a:pt x="16712" y="13470"/>
                  <a:pt x="17524" y="9649"/>
                  <a:pt x="17907" y="10287"/>
                </a:cubicBezTo>
                <a:cubicBezTo>
                  <a:pt x="18930" y="11992"/>
                  <a:pt x="17559" y="14798"/>
                  <a:pt x="18288" y="14859"/>
                </a:cubicBezTo>
                <a:cubicBezTo>
                  <a:pt x="20652" y="15056"/>
                  <a:pt x="22773" y="12954"/>
                  <a:pt x="25146" y="12954"/>
                </a:cubicBezTo>
                <a:cubicBezTo>
                  <a:pt x="25654" y="12954"/>
                  <a:pt x="23114" y="16002"/>
                  <a:pt x="23622" y="16002"/>
                </a:cubicBezTo>
                <a:cubicBezTo>
                  <a:pt x="27410" y="16002"/>
                  <a:pt x="31076" y="17470"/>
                  <a:pt x="34671" y="18669"/>
                </a:cubicBezTo>
              </a:path>
            </a:pathLst>
          </a:custGeom>
          <a:noFill/>
          <a:ln w="19050" cap="flat">
            <a:solidFill>
              <a:srgbClr val="351C75"/>
            </a:solidFill>
            <a:prstDash val="solid"/>
            <a:round/>
            <a:headEnd type="none" w="lg" len="lg"/>
            <a:tailEnd type="none" w="lg" len="lg"/>
          </a:ln>
        </p:spPr>
      </p:sp>
      <p:sp>
        <p:nvSpPr>
          <p:cNvPr id="399" name="Shape 399"/>
          <p:cNvSpPr/>
          <p:nvPr/>
        </p:nvSpPr>
        <p:spPr>
          <a:xfrm rot="4657976">
            <a:off x="2296884" y="2275048"/>
            <a:ext cx="276414" cy="302235"/>
          </a:xfrm>
          <a:custGeom>
            <a:avLst/>
            <a:gdLst/>
            <a:ahLst/>
            <a:cxnLst/>
            <a:rect l="0" t="0" r="0" b="0"/>
            <a:pathLst>
              <a:path w="34671" h="18669" extrusionOk="0">
                <a:moveTo>
                  <a:pt x="0" y="0"/>
                </a:moveTo>
                <a:cubicBezTo>
                  <a:pt x="167" y="1841"/>
                  <a:pt x="-259" y="4847"/>
                  <a:pt x="1524" y="5334"/>
                </a:cubicBezTo>
                <a:cubicBezTo>
                  <a:pt x="3812" y="5958"/>
                  <a:pt x="8021" y="1084"/>
                  <a:pt x="8382" y="3429"/>
                </a:cubicBezTo>
                <a:cubicBezTo>
                  <a:pt x="9080" y="7969"/>
                  <a:pt x="7982" y="10413"/>
                  <a:pt x="8382" y="11811"/>
                </a:cubicBezTo>
                <a:cubicBezTo>
                  <a:pt x="8933" y="13741"/>
                  <a:pt x="11915" y="6962"/>
                  <a:pt x="13335" y="8382"/>
                </a:cubicBezTo>
                <a:cubicBezTo>
                  <a:pt x="14990" y="10037"/>
                  <a:pt x="14083" y="13908"/>
                  <a:pt x="15240" y="13716"/>
                </a:cubicBezTo>
                <a:cubicBezTo>
                  <a:pt x="16712" y="13470"/>
                  <a:pt x="17524" y="9649"/>
                  <a:pt x="17907" y="10287"/>
                </a:cubicBezTo>
                <a:cubicBezTo>
                  <a:pt x="18930" y="11992"/>
                  <a:pt x="17559" y="14798"/>
                  <a:pt x="18288" y="14859"/>
                </a:cubicBezTo>
                <a:cubicBezTo>
                  <a:pt x="20652" y="15056"/>
                  <a:pt x="22773" y="12954"/>
                  <a:pt x="25146" y="12954"/>
                </a:cubicBezTo>
                <a:cubicBezTo>
                  <a:pt x="25654" y="12954"/>
                  <a:pt x="23114" y="16002"/>
                  <a:pt x="23622" y="16002"/>
                </a:cubicBezTo>
                <a:cubicBezTo>
                  <a:pt x="27410" y="16002"/>
                  <a:pt x="31076" y="17470"/>
                  <a:pt x="34671" y="18669"/>
                </a:cubicBezTo>
              </a:path>
            </a:pathLst>
          </a:custGeom>
          <a:noFill/>
          <a:ln w="19050" cap="flat">
            <a:solidFill>
              <a:srgbClr val="351C75"/>
            </a:solidFill>
            <a:prstDash val="solid"/>
            <a:round/>
            <a:headEnd type="none" w="lg" len="lg"/>
            <a:tailEnd type="none" w="lg" len="lg"/>
          </a:ln>
        </p:spPr>
      </p:sp>
      <p:sp>
        <p:nvSpPr>
          <p:cNvPr id="400" name="Shape 400"/>
          <p:cNvSpPr/>
          <p:nvPr/>
        </p:nvSpPr>
        <p:spPr>
          <a:xfrm rot="-170920">
            <a:off x="2109624" y="2673089"/>
            <a:ext cx="812739" cy="94442"/>
          </a:xfrm>
          <a:custGeom>
            <a:avLst/>
            <a:gdLst/>
            <a:ahLst/>
            <a:cxnLst/>
            <a:rect l="0" t="0" r="0" b="0"/>
            <a:pathLst>
              <a:path w="34671" h="18669" extrusionOk="0">
                <a:moveTo>
                  <a:pt x="0" y="0"/>
                </a:moveTo>
                <a:cubicBezTo>
                  <a:pt x="167" y="1841"/>
                  <a:pt x="-259" y="4847"/>
                  <a:pt x="1524" y="5334"/>
                </a:cubicBezTo>
                <a:cubicBezTo>
                  <a:pt x="3812" y="5958"/>
                  <a:pt x="8021" y="1084"/>
                  <a:pt x="8382" y="3429"/>
                </a:cubicBezTo>
                <a:cubicBezTo>
                  <a:pt x="9080" y="7969"/>
                  <a:pt x="7982" y="10413"/>
                  <a:pt x="8382" y="11811"/>
                </a:cubicBezTo>
                <a:cubicBezTo>
                  <a:pt x="8933" y="13741"/>
                  <a:pt x="11915" y="6962"/>
                  <a:pt x="13335" y="8382"/>
                </a:cubicBezTo>
                <a:cubicBezTo>
                  <a:pt x="14990" y="10037"/>
                  <a:pt x="14083" y="13908"/>
                  <a:pt x="15240" y="13716"/>
                </a:cubicBezTo>
                <a:cubicBezTo>
                  <a:pt x="16712" y="13470"/>
                  <a:pt x="17524" y="9649"/>
                  <a:pt x="17907" y="10287"/>
                </a:cubicBezTo>
                <a:cubicBezTo>
                  <a:pt x="18930" y="11992"/>
                  <a:pt x="17559" y="14798"/>
                  <a:pt x="18288" y="14859"/>
                </a:cubicBezTo>
                <a:cubicBezTo>
                  <a:pt x="20652" y="15056"/>
                  <a:pt x="22773" y="12954"/>
                  <a:pt x="25146" y="12954"/>
                </a:cubicBezTo>
                <a:cubicBezTo>
                  <a:pt x="25654" y="12954"/>
                  <a:pt x="23114" y="16002"/>
                  <a:pt x="23622" y="16002"/>
                </a:cubicBezTo>
                <a:cubicBezTo>
                  <a:pt x="27410" y="16002"/>
                  <a:pt x="31076" y="17470"/>
                  <a:pt x="34671" y="18669"/>
                </a:cubicBezTo>
              </a:path>
            </a:pathLst>
          </a:custGeom>
          <a:noFill/>
          <a:ln w="19050" cap="flat">
            <a:solidFill>
              <a:srgbClr val="351C75"/>
            </a:solidFill>
            <a:prstDash val="solid"/>
            <a:round/>
            <a:headEnd type="none" w="lg" len="lg"/>
            <a:tailEnd type="stealth" w="lg" len="lg"/>
          </a:ln>
        </p:spPr>
      </p:sp>
      <p:sp>
        <p:nvSpPr>
          <p:cNvPr id="401" name="Shape 401"/>
          <p:cNvSpPr txBox="1"/>
          <p:nvPr/>
        </p:nvSpPr>
        <p:spPr>
          <a:xfrm>
            <a:off x="187123" y="1567309"/>
            <a:ext cx="1316099" cy="575099"/>
          </a:xfrm>
          <a:prstGeom prst="rect">
            <a:avLst/>
          </a:prstGeom>
          <a:noFill/>
          <a:ln>
            <a:noFill/>
          </a:ln>
        </p:spPr>
        <p:txBody>
          <a:bodyPr lIns="91425" tIns="91425" rIns="91425" bIns="91425" anchor="ctr" anchorCtr="0">
            <a:noAutofit/>
          </a:bodyPr>
          <a:lstStyle/>
          <a:p>
            <a:pPr lvl="0" algn="ctr" rtl="0">
              <a:spcBef>
                <a:spcPts val="0"/>
              </a:spcBef>
              <a:buNone/>
            </a:pPr>
            <a:r>
              <a:rPr lang="en"/>
              <a:t>High-energy</a:t>
            </a:r>
          </a:p>
          <a:p>
            <a:pPr lvl="0" algn="ctr" rtl="0">
              <a:spcBef>
                <a:spcPts val="0"/>
              </a:spcBef>
              <a:buNone/>
            </a:pPr>
            <a:r>
              <a:rPr lang="en"/>
              <a:t>particle</a:t>
            </a:r>
          </a:p>
        </p:txBody>
      </p:sp>
      <p:sp>
        <p:nvSpPr>
          <p:cNvPr id="402" name="Shape 402"/>
          <p:cNvSpPr/>
          <p:nvPr/>
        </p:nvSpPr>
        <p:spPr>
          <a:xfrm>
            <a:off x="856825" y="2137312"/>
            <a:ext cx="49200" cy="42300"/>
          </a:xfrm>
          <a:prstGeom prst="flowChartConnector">
            <a:avLst/>
          </a:prstGeom>
          <a:solidFill>
            <a:srgbClr val="38761D"/>
          </a:solidFill>
          <a:ln>
            <a:noFill/>
          </a:ln>
        </p:spPr>
        <p:txBody>
          <a:bodyPr lIns="91425" tIns="91425" rIns="91425" bIns="91425" anchor="ctr" anchorCtr="0">
            <a:noAutofit/>
          </a:bodyPr>
          <a:lstStyle/>
          <a:p>
            <a:pPr>
              <a:spcBef>
                <a:spcPts val="0"/>
              </a:spcBef>
              <a:buNone/>
            </a:pPr>
            <a:endParaRPr/>
          </a:p>
        </p:txBody>
      </p:sp>
      <p:sp>
        <p:nvSpPr>
          <p:cNvPr id="403" name="Shape 403"/>
          <p:cNvSpPr/>
          <p:nvPr/>
        </p:nvSpPr>
        <p:spPr>
          <a:xfrm rot="-5413534">
            <a:off x="2931376" y="2710459"/>
            <a:ext cx="76200" cy="70800"/>
          </a:xfrm>
          <a:prstGeom prst="round2SameRect">
            <a:avLst>
              <a:gd name="adj1" fmla="val 16667"/>
              <a:gd name="adj2" fmla="val 0"/>
            </a:avLst>
          </a:prstGeom>
          <a:solidFill>
            <a:srgbClr val="F9CB9C"/>
          </a:solidFill>
          <a:ln w="9525" cap="flat">
            <a:solidFill>
              <a:srgbClr val="00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cxnSp>
        <p:nvCxnSpPr>
          <p:cNvPr id="404" name="Shape 404"/>
          <p:cNvCxnSpPr/>
          <p:nvPr/>
        </p:nvCxnSpPr>
        <p:spPr>
          <a:xfrm>
            <a:off x="3005025" y="2707762"/>
            <a:ext cx="228600" cy="0"/>
          </a:xfrm>
          <a:prstGeom prst="straightConnector1">
            <a:avLst/>
          </a:prstGeom>
          <a:noFill/>
          <a:ln w="9525" cap="flat">
            <a:solidFill>
              <a:srgbClr val="000000"/>
            </a:solidFill>
            <a:prstDash val="solid"/>
            <a:round/>
            <a:headEnd type="none" w="lg" len="lg"/>
            <a:tailEnd type="none" w="lg" len="lg"/>
          </a:ln>
        </p:spPr>
      </p:cxnSp>
      <p:cxnSp>
        <p:nvCxnSpPr>
          <p:cNvPr id="405" name="Shape 405"/>
          <p:cNvCxnSpPr/>
          <p:nvPr/>
        </p:nvCxnSpPr>
        <p:spPr>
          <a:xfrm>
            <a:off x="3005025" y="2783962"/>
            <a:ext cx="228600" cy="0"/>
          </a:xfrm>
          <a:prstGeom prst="straightConnector1">
            <a:avLst/>
          </a:prstGeom>
          <a:noFill/>
          <a:ln w="9525" cap="flat">
            <a:solidFill>
              <a:srgbClr val="000000"/>
            </a:solidFill>
            <a:prstDash val="solid"/>
            <a:round/>
            <a:headEnd type="none" w="lg" len="lg"/>
            <a:tailEnd type="none" w="lg" len="lg"/>
          </a:ln>
        </p:spPr>
      </p:cxnSp>
      <p:sp>
        <p:nvSpPr>
          <p:cNvPr id="406" name="Shape 406"/>
          <p:cNvSpPr/>
          <p:nvPr/>
        </p:nvSpPr>
        <p:spPr>
          <a:xfrm>
            <a:off x="2939275" y="2727125"/>
            <a:ext cx="43499" cy="37500"/>
          </a:xfrm>
          <a:prstGeom prst="rect">
            <a:avLst/>
          </a:prstGeom>
          <a:solidFill>
            <a:srgbClr val="B7B7B7"/>
          </a:solidFill>
          <a:ln>
            <a:noFill/>
          </a:ln>
        </p:spPr>
        <p:txBody>
          <a:bodyPr lIns="91425" tIns="91425" rIns="91425" bIns="91425" anchor="ctr" anchorCtr="0">
            <a:noAutofit/>
          </a:bodyPr>
          <a:lstStyle/>
          <a:p>
            <a:pPr>
              <a:spcBef>
                <a:spcPts val="0"/>
              </a:spcBef>
              <a:buNone/>
            </a:pPr>
            <a:endParaRPr/>
          </a:p>
        </p:txBody>
      </p:sp>
      <p:cxnSp>
        <p:nvCxnSpPr>
          <p:cNvPr id="407" name="Shape 407"/>
          <p:cNvCxnSpPr>
            <a:stCxn id="408" idx="0"/>
            <a:endCxn id="408" idx="0"/>
          </p:cNvCxnSpPr>
          <p:nvPr/>
        </p:nvCxnSpPr>
        <p:spPr>
          <a:xfrm rot="10800000">
            <a:off x="2253950" y="3256775"/>
            <a:ext cx="74700" cy="384000"/>
          </a:xfrm>
          <a:prstGeom prst="straightConnector1">
            <a:avLst/>
          </a:prstGeom>
          <a:noFill/>
          <a:ln w="9525" cap="flat">
            <a:solidFill>
              <a:srgbClr val="000000"/>
            </a:solidFill>
            <a:prstDash val="solid"/>
            <a:round/>
            <a:headEnd type="none" w="lg" len="lg"/>
            <a:tailEnd type="triangle" w="lg" len="lg"/>
          </a:ln>
        </p:spPr>
      </p:cxnSp>
      <p:cxnSp>
        <p:nvCxnSpPr>
          <p:cNvPr id="409" name="Shape 409"/>
          <p:cNvCxnSpPr>
            <a:stCxn id="410" idx="2"/>
            <a:endCxn id="411" idx="0"/>
          </p:cNvCxnSpPr>
          <p:nvPr/>
        </p:nvCxnSpPr>
        <p:spPr>
          <a:xfrm>
            <a:off x="2377198" y="1824096"/>
            <a:ext cx="99900" cy="313200"/>
          </a:xfrm>
          <a:prstGeom prst="straightConnector1">
            <a:avLst/>
          </a:prstGeom>
          <a:noFill/>
          <a:ln w="9525" cap="flat">
            <a:solidFill>
              <a:srgbClr val="000000"/>
            </a:solidFill>
            <a:prstDash val="solid"/>
            <a:round/>
            <a:headEnd type="none" w="lg" len="lg"/>
            <a:tailEnd type="triangle" w="lg" len="lg"/>
          </a:ln>
        </p:spPr>
      </p:cxnSp>
      <p:sp>
        <p:nvSpPr>
          <p:cNvPr id="412" name="Shape 412"/>
          <p:cNvSpPr txBox="1"/>
          <p:nvPr/>
        </p:nvSpPr>
        <p:spPr>
          <a:xfrm>
            <a:off x="1906450" y="3548150"/>
            <a:ext cx="1131600" cy="448499"/>
          </a:xfrm>
          <a:prstGeom prst="rect">
            <a:avLst/>
          </a:prstGeom>
          <a:noFill/>
          <a:ln>
            <a:noFill/>
          </a:ln>
        </p:spPr>
        <p:txBody>
          <a:bodyPr lIns="91425" tIns="91425" rIns="91425" bIns="91425" anchor="ctr" anchorCtr="0">
            <a:noAutofit/>
          </a:bodyPr>
          <a:lstStyle/>
          <a:p>
            <a:pPr lvl="0" algn="ctr" rtl="0">
              <a:spcBef>
                <a:spcPts val="0"/>
              </a:spcBef>
              <a:buNone/>
            </a:pPr>
            <a:r>
              <a:rPr lang="en"/>
              <a:t>Scintillator</a:t>
            </a:r>
          </a:p>
        </p:txBody>
      </p:sp>
      <p:sp>
        <p:nvSpPr>
          <p:cNvPr id="413" name="Shape 413"/>
          <p:cNvSpPr/>
          <p:nvPr/>
        </p:nvSpPr>
        <p:spPr>
          <a:xfrm>
            <a:off x="7074900" y="1354725"/>
            <a:ext cx="241499" cy="2700900"/>
          </a:xfrm>
          <a:prstGeom prst="rect">
            <a:avLst/>
          </a:prstGeom>
          <a:solidFill>
            <a:srgbClr val="9CC49F"/>
          </a:solidFill>
          <a:ln w="9525" cap="flat">
            <a:solidFill>
              <a:srgbClr val="00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414" name="Shape 414"/>
          <p:cNvSpPr/>
          <p:nvPr/>
        </p:nvSpPr>
        <p:spPr>
          <a:xfrm>
            <a:off x="5140525" y="1354725"/>
            <a:ext cx="1934400" cy="2700900"/>
          </a:xfrm>
          <a:prstGeom prst="rect">
            <a:avLst/>
          </a:prstGeom>
          <a:solidFill>
            <a:srgbClr val="CCCCCC"/>
          </a:solidFill>
          <a:ln w="9525" cap="flat">
            <a:solidFill>
              <a:srgbClr val="00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415" name="Shape 415"/>
          <p:cNvSpPr/>
          <p:nvPr/>
        </p:nvSpPr>
        <p:spPr>
          <a:xfrm>
            <a:off x="5140500" y="1596675"/>
            <a:ext cx="628499" cy="2093699"/>
          </a:xfrm>
          <a:prstGeom prst="rect">
            <a:avLst/>
          </a:prstGeom>
          <a:solidFill>
            <a:srgbClr val="999999"/>
          </a:solidFill>
          <a:ln w="9525" cap="flat">
            <a:solidFill>
              <a:srgbClr val="00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416" name="Shape 416"/>
          <p:cNvSpPr/>
          <p:nvPr/>
        </p:nvSpPr>
        <p:spPr>
          <a:xfrm>
            <a:off x="5434075" y="1723125"/>
            <a:ext cx="341399" cy="1840800"/>
          </a:xfrm>
          <a:prstGeom prst="rect">
            <a:avLst/>
          </a:prstGeom>
          <a:solidFill>
            <a:srgbClr val="D0E0E3"/>
          </a:solidFill>
          <a:ln w="9525" cap="flat">
            <a:solidFill>
              <a:srgbClr val="000000"/>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a:p>
        </p:txBody>
      </p:sp>
      <p:sp>
        <p:nvSpPr>
          <p:cNvPr id="417" name="Shape 417"/>
          <p:cNvSpPr/>
          <p:nvPr/>
        </p:nvSpPr>
        <p:spPr>
          <a:xfrm>
            <a:off x="4919725" y="3826625"/>
            <a:ext cx="220800" cy="229199"/>
          </a:xfrm>
          <a:prstGeom prst="rect">
            <a:avLst/>
          </a:prstGeom>
          <a:solidFill>
            <a:srgbClr val="D0E0E3"/>
          </a:solidFill>
          <a:ln w="9525" cap="flat">
            <a:solidFill>
              <a:srgbClr val="000000"/>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a:p>
        </p:txBody>
      </p:sp>
      <p:sp>
        <p:nvSpPr>
          <p:cNvPr id="418" name="Shape 418"/>
          <p:cNvSpPr/>
          <p:nvPr/>
        </p:nvSpPr>
        <p:spPr>
          <a:xfrm>
            <a:off x="4919625" y="1354724"/>
            <a:ext cx="220800" cy="222000"/>
          </a:xfrm>
          <a:prstGeom prst="rect">
            <a:avLst/>
          </a:prstGeom>
          <a:solidFill>
            <a:srgbClr val="D0E0E3"/>
          </a:solidFill>
          <a:ln w="9525" cap="flat">
            <a:solidFill>
              <a:srgbClr val="000000"/>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a:p>
        </p:txBody>
      </p:sp>
      <p:sp>
        <p:nvSpPr>
          <p:cNvPr id="419" name="Shape 419"/>
          <p:cNvSpPr/>
          <p:nvPr/>
        </p:nvSpPr>
        <p:spPr>
          <a:xfrm>
            <a:off x="5040525" y="1658690"/>
            <a:ext cx="99900" cy="2021399"/>
          </a:xfrm>
          <a:prstGeom prst="rect">
            <a:avLst/>
          </a:prstGeom>
          <a:solidFill>
            <a:srgbClr val="9CC49F"/>
          </a:solidFill>
          <a:ln w="9525" cap="flat">
            <a:solidFill>
              <a:srgbClr val="000000"/>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a:p>
        </p:txBody>
      </p:sp>
      <p:sp>
        <p:nvSpPr>
          <p:cNvPr id="420" name="Shape 420"/>
          <p:cNvSpPr/>
          <p:nvPr/>
        </p:nvSpPr>
        <p:spPr>
          <a:xfrm>
            <a:off x="4969525" y="3604625"/>
            <a:ext cx="71100" cy="222000"/>
          </a:xfrm>
          <a:prstGeom prst="rect">
            <a:avLst/>
          </a:prstGeom>
          <a:solidFill>
            <a:srgbClr val="999999"/>
          </a:solidFill>
          <a:ln w="9525" cap="flat">
            <a:solidFill>
              <a:srgbClr val="000000"/>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a:p>
        </p:txBody>
      </p:sp>
      <p:sp>
        <p:nvSpPr>
          <p:cNvPr id="421" name="Shape 421"/>
          <p:cNvSpPr/>
          <p:nvPr/>
        </p:nvSpPr>
        <p:spPr>
          <a:xfrm rot="-5400000">
            <a:off x="5025474" y="3636124"/>
            <a:ext cx="71100" cy="158999"/>
          </a:xfrm>
          <a:prstGeom prst="rect">
            <a:avLst/>
          </a:prstGeom>
          <a:solidFill>
            <a:srgbClr val="999999"/>
          </a:solidFill>
          <a:ln w="9525" cap="flat">
            <a:solidFill>
              <a:srgbClr val="000000"/>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a:p>
        </p:txBody>
      </p:sp>
      <p:sp>
        <p:nvSpPr>
          <p:cNvPr id="422" name="Shape 422"/>
          <p:cNvSpPr/>
          <p:nvPr/>
        </p:nvSpPr>
        <p:spPr>
          <a:xfrm>
            <a:off x="4969425" y="1583825"/>
            <a:ext cx="71100" cy="222000"/>
          </a:xfrm>
          <a:prstGeom prst="rect">
            <a:avLst/>
          </a:prstGeom>
          <a:solidFill>
            <a:srgbClr val="999999"/>
          </a:solidFill>
          <a:ln w="9525" cap="flat">
            <a:solidFill>
              <a:srgbClr val="000000"/>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a:p>
        </p:txBody>
      </p:sp>
      <p:sp>
        <p:nvSpPr>
          <p:cNvPr id="423" name="Shape 423"/>
          <p:cNvSpPr/>
          <p:nvPr/>
        </p:nvSpPr>
        <p:spPr>
          <a:xfrm rot="-5400000">
            <a:off x="5025374" y="1615324"/>
            <a:ext cx="71100" cy="158999"/>
          </a:xfrm>
          <a:prstGeom prst="rect">
            <a:avLst/>
          </a:prstGeom>
          <a:solidFill>
            <a:srgbClr val="999999"/>
          </a:solidFill>
          <a:ln w="9525" cap="flat">
            <a:solidFill>
              <a:srgbClr val="000000"/>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a:p>
        </p:txBody>
      </p:sp>
      <p:sp>
        <p:nvSpPr>
          <p:cNvPr id="424" name="Shape 424"/>
          <p:cNvSpPr/>
          <p:nvPr/>
        </p:nvSpPr>
        <p:spPr>
          <a:xfrm>
            <a:off x="4973775" y="1612925"/>
            <a:ext cx="62400" cy="163800"/>
          </a:xfrm>
          <a:prstGeom prst="rect">
            <a:avLst/>
          </a:prstGeom>
          <a:solidFill>
            <a:srgbClr val="999999"/>
          </a:solidFill>
          <a:ln>
            <a:noFill/>
          </a:ln>
        </p:spPr>
        <p:txBody>
          <a:bodyPr lIns="91425" tIns="91425" rIns="91425" bIns="91425" anchor="ctr" anchorCtr="0">
            <a:noAutofit/>
          </a:bodyPr>
          <a:lstStyle/>
          <a:p>
            <a:pPr lvl="0" rtl="0">
              <a:spcBef>
                <a:spcPts val="0"/>
              </a:spcBef>
              <a:buNone/>
            </a:pPr>
            <a:endParaRPr/>
          </a:p>
        </p:txBody>
      </p:sp>
      <p:sp>
        <p:nvSpPr>
          <p:cNvPr id="425" name="Shape 425"/>
          <p:cNvSpPr/>
          <p:nvPr/>
        </p:nvSpPr>
        <p:spPr>
          <a:xfrm>
            <a:off x="4973875" y="3633725"/>
            <a:ext cx="62400" cy="163800"/>
          </a:xfrm>
          <a:prstGeom prst="rect">
            <a:avLst/>
          </a:prstGeom>
          <a:solidFill>
            <a:srgbClr val="999999"/>
          </a:solidFill>
          <a:ln>
            <a:noFill/>
          </a:ln>
        </p:spPr>
        <p:txBody>
          <a:bodyPr lIns="91425" tIns="91425" rIns="91425" bIns="91425" anchor="ctr" anchorCtr="0">
            <a:noAutofit/>
          </a:bodyPr>
          <a:lstStyle/>
          <a:p>
            <a:pPr lvl="0" rtl="0">
              <a:spcBef>
                <a:spcPts val="0"/>
              </a:spcBef>
              <a:buNone/>
            </a:pPr>
            <a:endParaRPr/>
          </a:p>
        </p:txBody>
      </p:sp>
      <p:sp>
        <p:nvSpPr>
          <p:cNvPr id="426" name="Shape 426"/>
          <p:cNvSpPr/>
          <p:nvPr/>
        </p:nvSpPr>
        <p:spPr>
          <a:xfrm>
            <a:off x="5043200" y="1475050"/>
            <a:ext cx="91800" cy="179100"/>
          </a:xfrm>
          <a:prstGeom prst="rect">
            <a:avLst/>
          </a:prstGeom>
          <a:solidFill>
            <a:srgbClr val="D0E0E3"/>
          </a:solidFill>
          <a:ln>
            <a:noFill/>
          </a:ln>
        </p:spPr>
        <p:txBody>
          <a:bodyPr lIns="91425" tIns="91425" rIns="91425" bIns="91425" anchor="ctr" anchorCtr="0">
            <a:noAutofit/>
          </a:bodyPr>
          <a:lstStyle/>
          <a:p>
            <a:pPr lvl="0" rtl="0">
              <a:spcBef>
                <a:spcPts val="0"/>
              </a:spcBef>
              <a:buNone/>
            </a:pPr>
            <a:endParaRPr/>
          </a:p>
        </p:txBody>
      </p:sp>
      <p:sp>
        <p:nvSpPr>
          <p:cNvPr id="427" name="Shape 427"/>
          <p:cNvSpPr/>
          <p:nvPr/>
        </p:nvSpPr>
        <p:spPr>
          <a:xfrm>
            <a:off x="5043300" y="3757675"/>
            <a:ext cx="91800" cy="179100"/>
          </a:xfrm>
          <a:prstGeom prst="rect">
            <a:avLst/>
          </a:prstGeom>
          <a:solidFill>
            <a:srgbClr val="D0E0E3"/>
          </a:solidFill>
          <a:ln>
            <a:noFill/>
          </a:ln>
        </p:spPr>
        <p:txBody>
          <a:bodyPr lIns="91425" tIns="91425" rIns="91425" bIns="91425" anchor="ctr" anchorCtr="0">
            <a:noAutofit/>
          </a:bodyPr>
          <a:lstStyle/>
          <a:p>
            <a:pPr lvl="0" rtl="0">
              <a:spcBef>
                <a:spcPts val="0"/>
              </a:spcBef>
              <a:buNone/>
            </a:pPr>
            <a:endParaRPr/>
          </a:p>
        </p:txBody>
      </p:sp>
      <p:sp>
        <p:nvSpPr>
          <p:cNvPr id="428" name="Shape 428"/>
          <p:cNvSpPr txBox="1"/>
          <p:nvPr/>
        </p:nvSpPr>
        <p:spPr>
          <a:xfrm>
            <a:off x="5166500" y="3451000"/>
            <a:ext cx="241499" cy="179100"/>
          </a:xfrm>
          <a:prstGeom prst="rect">
            <a:avLst/>
          </a:prstGeom>
          <a:noFill/>
          <a:ln>
            <a:noFill/>
          </a:ln>
        </p:spPr>
        <p:txBody>
          <a:bodyPr lIns="91425" tIns="91425" rIns="91425" bIns="91425" anchor="ctr" anchorCtr="0">
            <a:noAutofit/>
          </a:bodyPr>
          <a:lstStyle/>
          <a:p>
            <a:pPr lvl="0" algn="ctr" rtl="0">
              <a:spcBef>
                <a:spcPts val="0"/>
              </a:spcBef>
              <a:buNone/>
            </a:pPr>
            <a:r>
              <a:rPr lang="en" sz="600"/>
              <a:t>N</a:t>
            </a:r>
          </a:p>
        </p:txBody>
      </p:sp>
      <p:sp>
        <p:nvSpPr>
          <p:cNvPr id="429" name="Shape 429"/>
          <p:cNvSpPr txBox="1"/>
          <p:nvPr/>
        </p:nvSpPr>
        <p:spPr>
          <a:xfrm>
            <a:off x="5484025" y="3387250"/>
            <a:ext cx="241499" cy="138000"/>
          </a:xfrm>
          <a:prstGeom prst="rect">
            <a:avLst/>
          </a:prstGeom>
          <a:noFill/>
          <a:ln>
            <a:noFill/>
          </a:ln>
        </p:spPr>
        <p:txBody>
          <a:bodyPr lIns="91425" tIns="91425" rIns="91425" bIns="91425" anchor="ctr" anchorCtr="0">
            <a:noAutofit/>
          </a:bodyPr>
          <a:lstStyle/>
          <a:p>
            <a:pPr lvl="0" algn="ctr" rtl="0">
              <a:spcBef>
                <a:spcPts val="0"/>
              </a:spcBef>
              <a:buNone/>
            </a:pPr>
            <a:r>
              <a:rPr lang="en" sz="600"/>
              <a:t>P</a:t>
            </a:r>
          </a:p>
        </p:txBody>
      </p:sp>
      <p:sp>
        <p:nvSpPr>
          <p:cNvPr id="430" name="Shape 430"/>
          <p:cNvSpPr txBox="1"/>
          <p:nvPr/>
        </p:nvSpPr>
        <p:spPr>
          <a:xfrm>
            <a:off x="7035850" y="3772225"/>
            <a:ext cx="318899" cy="150000"/>
          </a:xfrm>
          <a:prstGeom prst="rect">
            <a:avLst/>
          </a:prstGeom>
          <a:noFill/>
          <a:ln>
            <a:noFill/>
          </a:ln>
        </p:spPr>
        <p:txBody>
          <a:bodyPr lIns="91425" tIns="91425" rIns="91425" bIns="91425" anchor="ctr" anchorCtr="0">
            <a:noAutofit/>
          </a:bodyPr>
          <a:lstStyle/>
          <a:p>
            <a:pPr lvl="0" algn="ctr" rtl="0">
              <a:spcBef>
                <a:spcPts val="0"/>
              </a:spcBef>
              <a:buNone/>
            </a:pPr>
            <a:r>
              <a:rPr lang="en" sz="600"/>
              <a:t>P+</a:t>
            </a:r>
          </a:p>
        </p:txBody>
      </p:sp>
      <p:sp>
        <p:nvSpPr>
          <p:cNvPr id="431" name="Shape 431"/>
          <p:cNvSpPr/>
          <p:nvPr/>
        </p:nvSpPr>
        <p:spPr>
          <a:xfrm rot="-1430667">
            <a:off x="4103140" y="2187962"/>
            <a:ext cx="461416" cy="558008"/>
          </a:xfrm>
          <a:custGeom>
            <a:avLst/>
            <a:gdLst/>
            <a:ahLst/>
            <a:cxnLst/>
            <a:rect l="0" t="0" r="0" b="0"/>
            <a:pathLst>
              <a:path w="34671" h="18669" extrusionOk="0">
                <a:moveTo>
                  <a:pt x="0" y="0"/>
                </a:moveTo>
                <a:cubicBezTo>
                  <a:pt x="167" y="1841"/>
                  <a:pt x="-259" y="4847"/>
                  <a:pt x="1524" y="5334"/>
                </a:cubicBezTo>
                <a:cubicBezTo>
                  <a:pt x="3812" y="5958"/>
                  <a:pt x="8021" y="1084"/>
                  <a:pt x="8382" y="3429"/>
                </a:cubicBezTo>
                <a:cubicBezTo>
                  <a:pt x="9080" y="7969"/>
                  <a:pt x="7982" y="10413"/>
                  <a:pt x="8382" y="11811"/>
                </a:cubicBezTo>
                <a:cubicBezTo>
                  <a:pt x="8933" y="13741"/>
                  <a:pt x="11915" y="6962"/>
                  <a:pt x="13335" y="8382"/>
                </a:cubicBezTo>
                <a:cubicBezTo>
                  <a:pt x="14990" y="10037"/>
                  <a:pt x="14083" y="13908"/>
                  <a:pt x="15240" y="13716"/>
                </a:cubicBezTo>
                <a:cubicBezTo>
                  <a:pt x="16712" y="13470"/>
                  <a:pt x="17524" y="9649"/>
                  <a:pt x="17907" y="10287"/>
                </a:cubicBezTo>
                <a:cubicBezTo>
                  <a:pt x="18930" y="11992"/>
                  <a:pt x="17559" y="14798"/>
                  <a:pt x="18288" y="14859"/>
                </a:cubicBezTo>
                <a:cubicBezTo>
                  <a:pt x="20652" y="15056"/>
                  <a:pt x="22773" y="12954"/>
                  <a:pt x="25146" y="12954"/>
                </a:cubicBezTo>
                <a:cubicBezTo>
                  <a:pt x="25654" y="12954"/>
                  <a:pt x="23114" y="16002"/>
                  <a:pt x="23622" y="16002"/>
                </a:cubicBezTo>
                <a:cubicBezTo>
                  <a:pt x="27410" y="16002"/>
                  <a:pt x="31076" y="17470"/>
                  <a:pt x="34671" y="18669"/>
                </a:cubicBezTo>
              </a:path>
            </a:pathLst>
          </a:custGeom>
          <a:noFill/>
          <a:ln w="19050" cap="flat">
            <a:solidFill>
              <a:srgbClr val="351C75"/>
            </a:solidFill>
            <a:prstDash val="solid"/>
            <a:round/>
            <a:headEnd type="none" w="lg" len="lg"/>
            <a:tailEnd type="stealth" w="lg" len="lg"/>
          </a:ln>
        </p:spPr>
      </p:sp>
      <p:sp>
        <p:nvSpPr>
          <p:cNvPr id="432" name="Shape 432"/>
          <p:cNvSpPr txBox="1"/>
          <p:nvPr/>
        </p:nvSpPr>
        <p:spPr>
          <a:xfrm>
            <a:off x="5457450" y="3753550"/>
            <a:ext cx="666899" cy="222000"/>
          </a:xfrm>
          <a:prstGeom prst="rect">
            <a:avLst/>
          </a:prstGeom>
          <a:noFill/>
          <a:ln>
            <a:noFill/>
          </a:ln>
        </p:spPr>
        <p:txBody>
          <a:bodyPr lIns="91425" tIns="91425" rIns="91425" bIns="91425" anchor="ctr" anchorCtr="0">
            <a:noAutofit/>
          </a:bodyPr>
          <a:lstStyle/>
          <a:p>
            <a:pPr lvl="0" algn="ctr" rtl="0">
              <a:spcBef>
                <a:spcPts val="0"/>
              </a:spcBef>
              <a:buNone/>
            </a:pPr>
            <a:r>
              <a:rPr lang="en" sz="600"/>
              <a:t>depletion region</a:t>
            </a:r>
          </a:p>
        </p:txBody>
      </p:sp>
      <p:cxnSp>
        <p:nvCxnSpPr>
          <p:cNvPr id="433" name="Shape 433"/>
          <p:cNvCxnSpPr>
            <a:stCxn id="408" idx="0"/>
            <a:endCxn id="408" idx="0"/>
          </p:cNvCxnSpPr>
          <p:nvPr/>
        </p:nvCxnSpPr>
        <p:spPr>
          <a:xfrm rot="10800000">
            <a:off x="5793450" y="2166700"/>
            <a:ext cx="328200" cy="461700"/>
          </a:xfrm>
          <a:prstGeom prst="straightConnector1">
            <a:avLst/>
          </a:prstGeom>
          <a:noFill/>
          <a:ln w="9525" cap="flat">
            <a:solidFill>
              <a:srgbClr val="FFFF00"/>
            </a:solidFill>
            <a:prstDash val="dash"/>
            <a:round/>
            <a:headEnd type="oval" w="lg" len="lg"/>
            <a:tailEnd type="stealth" w="lg" len="lg"/>
          </a:ln>
        </p:spPr>
      </p:cxnSp>
      <p:cxnSp>
        <p:nvCxnSpPr>
          <p:cNvPr id="434" name="Shape 434"/>
          <p:cNvCxnSpPr>
            <a:stCxn id="408" idx="0"/>
            <a:endCxn id="408" idx="0"/>
          </p:cNvCxnSpPr>
          <p:nvPr/>
        </p:nvCxnSpPr>
        <p:spPr>
          <a:xfrm flipH="1">
            <a:off x="5837975" y="2633950"/>
            <a:ext cx="267000" cy="439500"/>
          </a:xfrm>
          <a:prstGeom prst="straightConnector1">
            <a:avLst/>
          </a:prstGeom>
          <a:noFill/>
          <a:ln w="9525" cap="flat">
            <a:solidFill>
              <a:srgbClr val="FFFF00"/>
            </a:solidFill>
            <a:prstDash val="dash"/>
            <a:round/>
            <a:headEnd type="oval" w="lg" len="lg"/>
            <a:tailEnd type="stealth" w="lg" len="lg"/>
          </a:ln>
        </p:spPr>
      </p:cxnSp>
      <p:cxnSp>
        <p:nvCxnSpPr>
          <p:cNvPr id="435" name="Shape 435"/>
          <p:cNvCxnSpPr>
            <a:stCxn id="408" idx="0"/>
            <a:endCxn id="408" idx="0"/>
          </p:cNvCxnSpPr>
          <p:nvPr/>
        </p:nvCxnSpPr>
        <p:spPr>
          <a:xfrm rot="10800000">
            <a:off x="5498850" y="1977450"/>
            <a:ext cx="344700" cy="189300"/>
          </a:xfrm>
          <a:prstGeom prst="straightConnector1">
            <a:avLst/>
          </a:prstGeom>
          <a:noFill/>
          <a:ln w="9525" cap="flat">
            <a:solidFill>
              <a:srgbClr val="FFFF00"/>
            </a:solidFill>
            <a:prstDash val="dash"/>
            <a:round/>
            <a:headEnd type="oval" w="lg" len="lg"/>
            <a:tailEnd type="stealth" w="lg" len="lg"/>
          </a:ln>
        </p:spPr>
      </p:cxnSp>
      <p:cxnSp>
        <p:nvCxnSpPr>
          <p:cNvPr id="436" name="Shape 436"/>
          <p:cNvCxnSpPr>
            <a:stCxn id="408" idx="0"/>
            <a:endCxn id="408" idx="0"/>
          </p:cNvCxnSpPr>
          <p:nvPr/>
        </p:nvCxnSpPr>
        <p:spPr>
          <a:xfrm rot="10800000">
            <a:off x="5506500" y="2903000"/>
            <a:ext cx="331500" cy="192600"/>
          </a:xfrm>
          <a:prstGeom prst="straightConnector1">
            <a:avLst/>
          </a:prstGeom>
          <a:noFill/>
          <a:ln w="9525" cap="flat">
            <a:solidFill>
              <a:srgbClr val="FFFF00"/>
            </a:solidFill>
            <a:prstDash val="dash"/>
            <a:round/>
            <a:headEnd type="oval" w="lg" len="lg"/>
            <a:tailEnd type="stealth" w="lg" len="lg"/>
          </a:ln>
        </p:spPr>
      </p:cxnSp>
      <p:cxnSp>
        <p:nvCxnSpPr>
          <p:cNvPr id="437" name="Shape 437"/>
          <p:cNvCxnSpPr>
            <a:stCxn id="408" idx="0"/>
            <a:endCxn id="408" idx="0"/>
          </p:cNvCxnSpPr>
          <p:nvPr/>
        </p:nvCxnSpPr>
        <p:spPr>
          <a:xfrm flipH="1">
            <a:off x="5509500" y="3134550"/>
            <a:ext cx="328500" cy="50400"/>
          </a:xfrm>
          <a:prstGeom prst="straightConnector1">
            <a:avLst/>
          </a:prstGeom>
          <a:noFill/>
          <a:ln w="9525" cap="flat">
            <a:solidFill>
              <a:srgbClr val="FFFF00"/>
            </a:solidFill>
            <a:prstDash val="dash"/>
            <a:round/>
            <a:headEnd type="oval" w="lg" len="lg"/>
            <a:tailEnd type="stealth" w="lg" len="lg"/>
          </a:ln>
        </p:spPr>
      </p:cxnSp>
      <p:cxnSp>
        <p:nvCxnSpPr>
          <p:cNvPr id="438" name="Shape 438"/>
          <p:cNvCxnSpPr>
            <a:stCxn id="408" idx="0"/>
            <a:endCxn id="408" idx="0"/>
          </p:cNvCxnSpPr>
          <p:nvPr/>
        </p:nvCxnSpPr>
        <p:spPr>
          <a:xfrm flipH="1">
            <a:off x="5483925" y="2196800"/>
            <a:ext cx="328500" cy="50400"/>
          </a:xfrm>
          <a:prstGeom prst="straightConnector1">
            <a:avLst/>
          </a:prstGeom>
          <a:noFill/>
          <a:ln w="9525" cap="flat">
            <a:solidFill>
              <a:srgbClr val="FFFF00"/>
            </a:solidFill>
            <a:prstDash val="dash"/>
            <a:round/>
            <a:headEnd type="oval" w="lg" len="lg"/>
            <a:tailEnd type="stealth" w="lg" len="lg"/>
          </a:ln>
        </p:spPr>
      </p:cxnSp>
      <p:cxnSp>
        <p:nvCxnSpPr>
          <p:cNvPr id="439" name="Shape 439"/>
          <p:cNvCxnSpPr>
            <a:stCxn id="408" idx="0"/>
            <a:endCxn id="408" idx="0"/>
          </p:cNvCxnSpPr>
          <p:nvPr/>
        </p:nvCxnSpPr>
        <p:spPr>
          <a:xfrm rot="10800000">
            <a:off x="5320625" y="1849625"/>
            <a:ext cx="180300" cy="108000"/>
          </a:xfrm>
          <a:prstGeom prst="straightConnector1">
            <a:avLst/>
          </a:prstGeom>
          <a:noFill/>
          <a:ln w="9525" cap="flat">
            <a:solidFill>
              <a:srgbClr val="FFFF00"/>
            </a:solidFill>
            <a:prstDash val="dash"/>
            <a:round/>
            <a:headEnd type="oval" w="lg" len="lg"/>
            <a:tailEnd type="stealth" w="lg" len="lg"/>
          </a:ln>
        </p:spPr>
      </p:cxnSp>
      <p:cxnSp>
        <p:nvCxnSpPr>
          <p:cNvPr id="440" name="Shape 440"/>
          <p:cNvCxnSpPr>
            <a:stCxn id="408" idx="0"/>
            <a:endCxn id="408" idx="0"/>
          </p:cNvCxnSpPr>
          <p:nvPr/>
        </p:nvCxnSpPr>
        <p:spPr>
          <a:xfrm flipH="1">
            <a:off x="5304075" y="1993225"/>
            <a:ext cx="193500" cy="17700"/>
          </a:xfrm>
          <a:prstGeom prst="straightConnector1">
            <a:avLst/>
          </a:prstGeom>
          <a:noFill/>
          <a:ln w="9525" cap="flat">
            <a:solidFill>
              <a:srgbClr val="FFFF00"/>
            </a:solidFill>
            <a:prstDash val="dash"/>
            <a:round/>
            <a:headEnd type="oval" w="lg" len="lg"/>
            <a:tailEnd type="stealth" w="lg" len="lg"/>
          </a:ln>
        </p:spPr>
      </p:cxnSp>
      <p:cxnSp>
        <p:nvCxnSpPr>
          <p:cNvPr id="441" name="Shape 441"/>
          <p:cNvCxnSpPr>
            <a:stCxn id="408" idx="0"/>
            <a:endCxn id="408" idx="0"/>
          </p:cNvCxnSpPr>
          <p:nvPr/>
        </p:nvCxnSpPr>
        <p:spPr>
          <a:xfrm rot="10800000">
            <a:off x="5322850" y="2118825"/>
            <a:ext cx="180300" cy="108000"/>
          </a:xfrm>
          <a:prstGeom prst="straightConnector1">
            <a:avLst/>
          </a:prstGeom>
          <a:noFill/>
          <a:ln w="9525" cap="flat">
            <a:solidFill>
              <a:srgbClr val="FFFF00"/>
            </a:solidFill>
            <a:prstDash val="dash"/>
            <a:round/>
            <a:headEnd type="oval" w="lg" len="lg"/>
            <a:tailEnd type="stealth" w="lg" len="lg"/>
          </a:ln>
        </p:spPr>
      </p:cxnSp>
      <p:cxnSp>
        <p:nvCxnSpPr>
          <p:cNvPr id="442" name="Shape 442"/>
          <p:cNvCxnSpPr>
            <a:stCxn id="408" idx="0"/>
            <a:endCxn id="408" idx="0"/>
          </p:cNvCxnSpPr>
          <p:nvPr/>
        </p:nvCxnSpPr>
        <p:spPr>
          <a:xfrm flipH="1">
            <a:off x="5300725" y="2279100"/>
            <a:ext cx="193500" cy="17700"/>
          </a:xfrm>
          <a:prstGeom prst="straightConnector1">
            <a:avLst/>
          </a:prstGeom>
          <a:noFill/>
          <a:ln w="9525" cap="flat">
            <a:solidFill>
              <a:srgbClr val="FFFF00"/>
            </a:solidFill>
            <a:prstDash val="dash"/>
            <a:round/>
            <a:headEnd type="oval" w="lg" len="lg"/>
            <a:tailEnd type="stealth" w="lg" len="lg"/>
          </a:ln>
        </p:spPr>
      </p:cxnSp>
      <p:cxnSp>
        <p:nvCxnSpPr>
          <p:cNvPr id="443" name="Shape 443"/>
          <p:cNvCxnSpPr>
            <a:stCxn id="408" idx="0"/>
            <a:endCxn id="408" idx="0"/>
          </p:cNvCxnSpPr>
          <p:nvPr/>
        </p:nvCxnSpPr>
        <p:spPr>
          <a:xfrm rot="10800000">
            <a:off x="5309625" y="2745100"/>
            <a:ext cx="201300" cy="134700"/>
          </a:xfrm>
          <a:prstGeom prst="straightConnector1">
            <a:avLst/>
          </a:prstGeom>
          <a:noFill/>
          <a:ln w="9525" cap="flat">
            <a:solidFill>
              <a:srgbClr val="FFFF00"/>
            </a:solidFill>
            <a:prstDash val="dash"/>
            <a:round/>
            <a:headEnd type="oval" w="lg" len="lg"/>
            <a:tailEnd type="stealth" w="lg" len="lg"/>
          </a:ln>
        </p:spPr>
      </p:cxnSp>
      <p:cxnSp>
        <p:nvCxnSpPr>
          <p:cNvPr id="444" name="Shape 444"/>
          <p:cNvCxnSpPr>
            <a:stCxn id="408" idx="0"/>
            <a:endCxn id="408" idx="0"/>
          </p:cNvCxnSpPr>
          <p:nvPr/>
        </p:nvCxnSpPr>
        <p:spPr>
          <a:xfrm flipH="1">
            <a:off x="5280750" y="2928750"/>
            <a:ext cx="212400" cy="9900"/>
          </a:xfrm>
          <a:prstGeom prst="straightConnector1">
            <a:avLst/>
          </a:prstGeom>
          <a:noFill/>
          <a:ln w="9525" cap="flat">
            <a:solidFill>
              <a:srgbClr val="FFFF00"/>
            </a:solidFill>
            <a:prstDash val="dash"/>
            <a:round/>
            <a:headEnd type="oval" w="lg" len="lg"/>
            <a:tailEnd type="stealth" w="lg" len="lg"/>
          </a:ln>
        </p:spPr>
      </p:cxnSp>
      <p:cxnSp>
        <p:nvCxnSpPr>
          <p:cNvPr id="445" name="Shape 445"/>
          <p:cNvCxnSpPr>
            <a:stCxn id="408" idx="0"/>
            <a:endCxn id="408" idx="0"/>
          </p:cNvCxnSpPr>
          <p:nvPr/>
        </p:nvCxnSpPr>
        <p:spPr>
          <a:xfrm rot="10800000">
            <a:off x="5298450" y="3078975"/>
            <a:ext cx="205800" cy="94500"/>
          </a:xfrm>
          <a:prstGeom prst="straightConnector1">
            <a:avLst/>
          </a:prstGeom>
          <a:noFill/>
          <a:ln w="9525" cap="flat">
            <a:solidFill>
              <a:srgbClr val="FFFF00"/>
            </a:solidFill>
            <a:prstDash val="dash"/>
            <a:round/>
            <a:headEnd type="oval" w="lg" len="lg"/>
            <a:tailEnd type="stealth" w="lg" len="lg"/>
          </a:ln>
        </p:spPr>
      </p:cxnSp>
      <p:cxnSp>
        <p:nvCxnSpPr>
          <p:cNvPr id="446" name="Shape 446"/>
          <p:cNvCxnSpPr>
            <a:stCxn id="408" idx="0"/>
            <a:endCxn id="408" idx="0"/>
          </p:cNvCxnSpPr>
          <p:nvPr/>
        </p:nvCxnSpPr>
        <p:spPr>
          <a:xfrm flipH="1">
            <a:off x="5295175" y="3213525"/>
            <a:ext cx="193500" cy="17700"/>
          </a:xfrm>
          <a:prstGeom prst="straightConnector1">
            <a:avLst/>
          </a:prstGeom>
          <a:noFill/>
          <a:ln w="9525" cap="flat">
            <a:solidFill>
              <a:srgbClr val="FFFF00"/>
            </a:solidFill>
            <a:prstDash val="dash"/>
            <a:round/>
            <a:headEnd type="oval" w="lg" len="lg"/>
            <a:tailEnd type="stealth" w="lg" len="lg"/>
          </a:ln>
        </p:spPr>
      </p:cxnSp>
      <p:cxnSp>
        <p:nvCxnSpPr>
          <p:cNvPr id="447" name="Shape 447"/>
          <p:cNvCxnSpPr>
            <a:stCxn id="408" idx="0"/>
            <a:endCxn id="408" idx="0"/>
          </p:cNvCxnSpPr>
          <p:nvPr/>
        </p:nvCxnSpPr>
        <p:spPr>
          <a:xfrm flipH="1">
            <a:off x="5126537" y="2740287"/>
            <a:ext cx="250500" cy="7500"/>
          </a:xfrm>
          <a:prstGeom prst="straightConnector1">
            <a:avLst/>
          </a:prstGeom>
          <a:noFill/>
          <a:ln w="9525" cap="flat">
            <a:solidFill>
              <a:srgbClr val="FFFF00"/>
            </a:solidFill>
            <a:prstDash val="dash"/>
            <a:round/>
            <a:headEnd type="oval" w="lg" len="lg"/>
            <a:tailEnd type="stealth" w="lg" len="lg"/>
          </a:ln>
        </p:spPr>
      </p:cxnSp>
      <p:cxnSp>
        <p:nvCxnSpPr>
          <p:cNvPr id="448" name="Shape 448"/>
          <p:cNvCxnSpPr>
            <a:stCxn id="408" idx="0"/>
            <a:endCxn id="408" idx="0"/>
          </p:cNvCxnSpPr>
          <p:nvPr/>
        </p:nvCxnSpPr>
        <p:spPr>
          <a:xfrm flipH="1">
            <a:off x="5139887" y="2792562"/>
            <a:ext cx="250500" cy="7500"/>
          </a:xfrm>
          <a:prstGeom prst="straightConnector1">
            <a:avLst/>
          </a:prstGeom>
          <a:noFill/>
          <a:ln w="9525" cap="flat">
            <a:solidFill>
              <a:srgbClr val="FFFF00"/>
            </a:solidFill>
            <a:prstDash val="dash"/>
            <a:round/>
            <a:headEnd type="oval" w="lg" len="lg"/>
            <a:tailEnd type="stealth" w="lg" len="lg"/>
          </a:ln>
        </p:spPr>
      </p:cxnSp>
      <p:cxnSp>
        <p:nvCxnSpPr>
          <p:cNvPr id="449" name="Shape 449"/>
          <p:cNvCxnSpPr>
            <a:stCxn id="408" idx="0"/>
            <a:endCxn id="408" idx="0"/>
          </p:cNvCxnSpPr>
          <p:nvPr/>
        </p:nvCxnSpPr>
        <p:spPr>
          <a:xfrm flipH="1">
            <a:off x="5136562" y="2894912"/>
            <a:ext cx="250500" cy="7500"/>
          </a:xfrm>
          <a:prstGeom prst="straightConnector1">
            <a:avLst/>
          </a:prstGeom>
          <a:noFill/>
          <a:ln w="9525" cap="flat">
            <a:solidFill>
              <a:srgbClr val="FFFF00"/>
            </a:solidFill>
            <a:prstDash val="dash"/>
            <a:round/>
            <a:headEnd type="oval" w="lg" len="lg"/>
            <a:tailEnd type="stealth" w="lg" len="lg"/>
          </a:ln>
        </p:spPr>
      </p:cxnSp>
      <p:cxnSp>
        <p:nvCxnSpPr>
          <p:cNvPr id="450" name="Shape 450"/>
          <p:cNvCxnSpPr>
            <a:stCxn id="408" idx="0"/>
            <a:endCxn id="408" idx="0"/>
          </p:cNvCxnSpPr>
          <p:nvPr/>
        </p:nvCxnSpPr>
        <p:spPr>
          <a:xfrm flipH="1">
            <a:off x="5133212" y="2941637"/>
            <a:ext cx="250500" cy="7500"/>
          </a:xfrm>
          <a:prstGeom prst="straightConnector1">
            <a:avLst/>
          </a:prstGeom>
          <a:noFill/>
          <a:ln w="9525" cap="flat">
            <a:solidFill>
              <a:srgbClr val="FFFF00"/>
            </a:solidFill>
            <a:prstDash val="dash"/>
            <a:round/>
            <a:headEnd type="oval" w="lg" len="lg"/>
            <a:tailEnd type="stealth" w="lg" len="lg"/>
          </a:ln>
        </p:spPr>
      </p:cxnSp>
      <p:cxnSp>
        <p:nvCxnSpPr>
          <p:cNvPr id="451" name="Shape 451"/>
          <p:cNvCxnSpPr>
            <a:stCxn id="408" idx="0"/>
            <a:endCxn id="408" idx="0"/>
          </p:cNvCxnSpPr>
          <p:nvPr/>
        </p:nvCxnSpPr>
        <p:spPr>
          <a:xfrm flipH="1">
            <a:off x="5129862" y="3082912"/>
            <a:ext cx="250500" cy="7500"/>
          </a:xfrm>
          <a:prstGeom prst="straightConnector1">
            <a:avLst/>
          </a:prstGeom>
          <a:noFill/>
          <a:ln w="9525" cap="flat">
            <a:solidFill>
              <a:srgbClr val="FFFF00"/>
            </a:solidFill>
            <a:prstDash val="dash"/>
            <a:round/>
            <a:headEnd type="oval" w="lg" len="lg"/>
            <a:tailEnd type="stealth" w="lg" len="lg"/>
          </a:ln>
        </p:spPr>
      </p:cxnSp>
      <p:cxnSp>
        <p:nvCxnSpPr>
          <p:cNvPr id="452" name="Shape 452"/>
          <p:cNvCxnSpPr>
            <a:stCxn id="408" idx="0"/>
            <a:endCxn id="408" idx="0"/>
          </p:cNvCxnSpPr>
          <p:nvPr/>
        </p:nvCxnSpPr>
        <p:spPr>
          <a:xfrm flipH="1">
            <a:off x="5132087" y="3135212"/>
            <a:ext cx="250500" cy="7500"/>
          </a:xfrm>
          <a:prstGeom prst="straightConnector1">
            <a:avLst/>
          </a:prstGeom>
          <a:noFill/>
          <a:ln w="9525" cap="flat">
            <a:solidFill>
              <a:srgbClr val="FFFF00"/>
            </a:solidFill>
            <a:prstDash val="dash"/>
            <a:round/>
            <a:headEnd type="oval" w="lg" len="lg"/>
            <a:tailEnd type="stealth" w="lg" len="lg"/>
          </a:ln>
        </p:spPr>
      </p:cxnSp>
      <p:cxnSp>
        <p:nvCxnSpPr>
          <p:cNvPr id="453" name="Shape 453"/>
          <p:cNvCxnSpPr>
            <a:stCxn id="408" idx="0"/>
            <a:endCxn id="408" idx="0"/>
          </p:cNvCxnSpPr>
          <p:nvPr/>
        </p:nvCxnSpPr>
        <p:spPr>
          <a:xfrm flipH="1">
            <a:off x="5134312" y="3254262"/>
            <a:ext cx="250500" cy="7500"/>
          </a:xfrm>
          <a:prstGeom prst="straightConnector1">
            <a:avLst/>
          </a:prstGeom>
          <a:noFill/>
          <a:ln w="9525" cap="flat">
            <a:solidFill>
              <a:srgbClr val="FFFF00"/>
            </a:solidFill>
            <a:prstDash val="dash"/>
            <a:round/>
            <a:headEnd type="oval" w="lg" len="lg"/>
            <a:tailEnd type="stealth" w="lg" len="lg"/>
          </a:ln>
        </p:spPr>
      </p:cxnSp>
      <p:cxnSp>
        <p:nvCxnSpPr>
          <p:cNvPr id="454" name="Shape 454"/>
          <p:cNvCxnSpPr>
            <a:stCxn id="408" idx="0"/>
            <a:endCxn id="408" idx="0"/>
          </p:cNvCxnSpPr>
          <p:nvPr/>
        </p:nvCxnSpPr>
        <p:spPr>
          <a:xfrm flipH="1">
            <a:off x="5159312" y="3189737"/>
            <a:ext cx="216600" cy="11400"/>
          </a:xfrm>
          <a:prstGeom prst="straightConnector1">
            <a:avLst/>
          </a:prstGeom>
          <a:noFill/>
          <a:ln w="9525" cap="flat">
            <a:solidFill>
              <a:srgbClr val="FFFF00"/>
            </a:solidFill>
            <a:prstDash val="dash"/>
            <a:round/>
            <a:headEnd type="oval" w="lg" len="lg"/>
            <a:tailEnd type="stealth" w="lg" len="lg"/>
          </a:ln>
        </p:spPr>
      </p:cxnSp>
      <p:cxnSp>
        <p:nvCxnSpPr>
          <p:cNvPr id="455" name="Shape 455"/>
          <p:cNvCxnSpPr>
            <a:stCxn id="408" idx="0"/>
            <a:endCxn id="408" idx="0"/>
          </p:cNvCxnSpPr>
          <p:nvPr/>
        </p:nvCxnSpPr>
        <p:spPr>
          <a:xfrm flipH="1">
            <a:off x="5133187" y="2246412"/>
            <a:ext cx="250500" cy="7500"/>
          </a:xfrm>
          <a:prstGeom prst="straightConnector1">
            <a:avLst/>
          </a:prstGeom>
          <a:noFill/>
          <a:ln w="9525" cap="flat">
            <a:solidFill>
              <a:srgbClr val="FFFF00"/>
            </a:solidFill>
            <a:prstDash val="dash"/>
            <a:round/>
            <a:headEnd type="oval" w="lg" len="lg"/>
            <a:tailEnd type="stealth" w="lg" len="lg"/>
          </a:ln>
        </p:spPr>
      </p:cxnSp>
      <p:cxnSp>
        <p:nvCxnSpPr>
          <p:cNvPr id="456" name="Shape 456"/>
          <p:cNvCxnSpPr>
            <a:stCxn id="408" idx="0"/>
            <a:endCxn id="408" idx="0"/>
          </p:cNvCxnSpPr>
          <p:nvPr/>
        </p:nvCxnSpPr>
        <p:spPr>
          <a:xfrm flipH="1">
            <a:off x="5152112" y="2298712"/>
            <a:ext cx="250500" cy="7500"/>
          </a:xfrm>
          <a:prstGeom prst="straightConnector1">
            <a:avLst/>
          </a:prstGeom>
          <a:noFill/>
          <a:ln w="9525" cap="flat">
            <a:solidFill>
              <a:srgbClr val="FFFF00"/>
            </a:solidFill>
            <a:prstDash val="dash"/>
            <a:round/>
            <a:headEnd type="oval" w="lg" len="lg"/>
            <a:tailEnd type="stealth" w="lg" len="lg"/>
          </a:ln>
        </p:spPr>
      </p:cxnSp>
      <p:cxnSp>
        <p:nvCxnSpPr>
          <p:cNvPr id="457" name="Shape 457"/>
          <p:cNvCxnSpPr>
            <a:stCxn id="408" idx="0"/>
            <a:endCxn id="408" idx="0"/>
          </p:cNvCxnSpPr>
          <p:nvPr/>
        </p:nvCxnSpPr>
        <p:spPr>
          <a:xfrm rot="10800000">
            <a:off x="5176087" y="2083437"/>
            <a:ext cx="223200" cy="11700"/>
          </a:xfrm>
          <a:prstGeom prst="straightConnector1">
            <a:avLst/>
          </a:prstGeom>
          <a:noFill/>
          <a:ln w="9525" cap="flat">
            <a:solidFill>
              <a:srgbClr val="FFFF00"/>
            </a:solidFill>
            <a:prstDash val="dash"/>
            <a:round/>
            <a:headEnd type="oval" w="lg" len="lg"/>
            <a:tailEnd type="stealth" w="lg" len="lg"/>
          </a:ln>
        </p:spPr>
      </p:cxnSp>
      <p:cxnSp>
        <p:nvCxnSpPr>
          <p:cNvPr id="458" name="Shape 458"/>
          <p:cNvCxnSpPr>
            <a:stCxn id="408" idx="0"/>
            <a:endCxn id="408" idx="0"/>
          </p:cNvCxnSpPr>
          <p:nvPr/>
        </p:nvCxnSpPr>
        <p:spPr>
          <a:xfrm rot="10800000">
            <a:off x="5161637" y="2124612"/>
            <a:ext cx="223200" cy="11700"/>
          </a:xfrm>
          <a:prstGeom prst="straightConnector1">
            <a:avLst/>
          </a:prstGeom>
          <a:noFill/>
          <a:ln w="9525" cap="flat">
            <a:solidFill>
              <a:srgbClr val="FFFF00"/>
            </a:solidFill>
            <a:prstDash val="dash"/>
            <a:round/>
            <a:headEnd type="oval" w="lg" len="lg"/>
            <a:tailEnd type="stealth" w="lg" len="lg"/>
          </a:ln>
        </p:spPr>
      </p:cxnSp>
      <p:cxnSp>
        <p:nvCxnSpPr>
          <p:cNvPr id="459" name="Shape 459"/>
          <p:cNvCxnSpPr>
            <a:stCxn id="408" idx="0"/>
            <a:endCxn id="408" idx="0"/>
          </p:cNvCxnSpPr>
          <p:nvPr/>
        </p:nvCxnSpPr>
        <p:spPr>
          <a:xfrm rot="10800000">
            <a:off x="5141612" y="1971112"/>
            <a:ext cx="223200" cy="11700"/>
          </a:xfrm>
          <a:prstGeom prst="straightConnector1">
            <a:avLst/>
          </a:prstGeom>
          <a:noFill/>
          <a:ln w="9525" cap="flat">
            <a:solidFill>
              <a:srgbClr val="FFFF00"/>
            </a:solidFill>
            <a:prstDash val="dash"/>
            <a:round/>
            <a:headEnd type="oval" w="lg" len="lg"/>
            <a:tailEnd type="stealth" w="lg" len="lg"/>
          </a:ln>
        </p:spPr>
      </p:cxnSp>
      <p:cxnSp>
        <p:nvCxnSpPr>
          <p:cNvPr id="460" name="Shape 460"/>
          <p:cNvCxnSpPr>
            <a:stCxn id="408" idx="0"/>
            <a:endCxn id="408" idx="0"/>
          </p:cNvCxnSpPr>
          <p:nvPr/>
        </p:nvCxnSpPr>
        <p:spPr>
          <a:xfrm rot="10800000">
            <a:off x="5160537" y="2006712"/>
            <a:ext cx="223200" cy="11700"/>
          </a:xfrm>
          <a:prstGeom prst="straightConnector1">
            <a:avLst/>
          </a:prstGeom>
          <a:noFill/>
          <a:ln w="9525" cap="flat">
            <a:solidFill>
              <a:srgbClr val="FFFF00"/>
            </a:solidFill>
            <a:prstDash val="dash"/>
            <a:round/>
            <a:headEnd type="oval" w="lg" len="lg"/>
            <a:tailEnd type="stealth" w="lg" len="lg"/>
          </a:ln>
        </p:spPr>
      </p:cxnSp>
      <p:cxnSp>
        <p:nvCxnSpPr>
          <p:cNvPr id="461" name="Shape 461"/>
          <p:cNvCxnSpPr>
            <a:stCxn id="408" idx="0"/>
            <a:endCxn id="408" idx="0"/>
          </p:cNvCxnSpPr>
          <p:nvPr/>
        </p:nvCxnSpPr>
        <p:spPr>
          <a:xfrm rot="10800000">
            <a:off x="5162762" y="1825387"/>
            <a:ext cx="223200" cy="11700"/>
          </a:xfrm>
          <a:prstGeom prst="straightConnector1">
            <a:avLst/>
          </a:prstGeom>
          <a:noFill/>
          <a:ln w="9525" cap="flat">
            <a:solidFill>
              <a:srgbClr val="FFFF00"/>
            </a:solidFill>
            <a:prstDash val="dash"/>
            <a:round/>
            <a:headEnd type="oval" w="lg" len="lg"/>
            <a:tailEnd type="stealth" w="lg" len="lg"/>
          </a:ln>
        </p:spPr>
      </p:cxnSp>
      <p:cxnSp>
        <p:nvCxnSpPr>
          <p:cNvPr id="462" name="Shape 462"/>
          <p:cNvCxnSpPr>
            <a:stCxn id="408" idx="0"/>
            <a:endCxn id="408" idx="0"/>
          </p:cNvCxnSpPr>
          <p:nvPr/>
        </p:nvCxnSpPr>
        <p:spPr>
          <a:xfrm rot="10800000">
            <a:off x="5159437" y="1872112"/>
            <a:ext cx="223200" cy="11700"/>
          </a:xfrm>
          <a:prstGeom prst="straightConnector1">
            <a:avLst/>
          </a:prstGeom>
          <a:noFill/>
          <a:ln w="9525" cap="flat">
            <a:solidFill>
              <a:srgbClr val="FFFF00"/>
            </a:solidFill>
            <a:prstDash val="dash"/>
            <a:round/>
            <a:headEnd type="oval" w="lg" len="lg"/>
            <a:tailEnd type="stealth" w="lg" len="lg"/>
          </a:ln>
        </p:spPr>
      </p:cxnSp>
      <p:cxnSp>
        <p:nvCxnSpPr>
          <p:cNvPr id="463" name="Shape 463"/>
          <p:cNvCxnSpPr>
            <a:stCxn id="408" idx="0"/>
            <a:endCxn id="408" idx="0"/>
          </p:cNvCxnSpPr>
          <p:nvPr/>
        </p:nvCxnSpPr>
        <p:spPr>
          <a:xfrm flipH="1">
            <a:off x="5443025" y="2174550"/>
            <a:ext cx="336000" cy="242400"/>
          </a:xfrm>
          <a:prstGeom prst="straightConnector1">
            <a:avLst/>
          </a:prstGeom>
          <a:noFill/>
          <a:ln w="9525" cap="flat">
            <a:solidFill>
              <a:srgbClr val="FFFF00"/>
            </a:solidFill>
            <a:prstDash val="dash"/>
            <a:round/>
            <a:headEnd type="oval" w="lg" len="lg"/>
            <a:tailEnd type="stealth" w="lg" len="lg"/>
          </a:ln>
        </p:spPr>
      </p:cxnSp>
      <p:cxnSp>
        <p:nvCxnSpPr>
          <p:cNvPr id="464" name="Shape 464"/>
          <p:cNvCxnSpPr>
            <a:stCxn id="408" idx="0"/>
            <a:endCxn id="408" idx="0"/>
          </p:cNvCxnSpPr>
          <p:nvPr/>
        </p:nvCxnSpPr>
        <p:spPr>
          <a:xfrm rot="10800000">
            <a:off x="5443175" y="2661800"/>
            <a:ext cx="349200" cy="449400"/>
          </a:xfrm>
          <a:prstGeom prst="straightConnector1">
            <a:avLst/>
          </a:prstGeom>
          <a:noFill/>
          <a:ln w="9525" cap="flat">
            <a:solidFill>
              <a:srgbClr val="FFFF00"/>
            </a:solidFill>
            <a:prstDash val="dash"/>
            <a:round/>
            <a:headEnd type="oval" w="lg" len="lg"/>
            <a:tailEnd type="stealth" w="lg" len="lg"/>
          </a:ln>
        </p:spPr>
      </p:cxnSp>
      <p:cxnSp>
        <p:nvCxnSpPr>
          <p:cNvPr id="465" name="Shape 465"/>
          <p:cNvCxnSpPr>
            <a:stCxn id="408" idx="0"/>
            <a:endCxn id="408" idx="0"/>
          </p:cNvCxnSpPr>
          <p:nvPr/>
        </p:nvCxnSpPr>
        <p:spPr>
          <a:xfrm flipH="1">
            <a:off x="5297375" y="2370325"/>
            <a:ext cx="193500" cy="17700"/>
          </a:xfrm>
          <a:prstGeom prst="straightConnector1">
            <a:avLst/>
          </a:prstGeom>
          <a:noFill/>
          <a:ln w="9525" cap="flat">
            <a:solidFill>
              <a:srgbClr val="FFFF00"/>
            </a:solidFill>
            <a:prstDash val="dash"/>
            <a:round/>
            <a:headEnd type="oval" w="lg" len="lg"/>
            <a:tailEnd type="stealth" w="lg" len="lg"/>
          </a:ln>
        </p:spPr>
      </p:cxnSp>
      <p:cxnSp>
        <p:nvCxnSpPr>
          <p:cNvPr id="466" name="Shape 466"/>
          <p:cNvCxnSpPr>
            <a:stCxn id="408" idx="0"/>
            <a:endCxn id="408" idx="0"/>
          </p:cNvCxnSpPr>
          <p:nvPr/>
        </p:nvCxnSpPr>
        <p:spPr>
          <a:xfrm rot="10800000">
            <a:off x="5320575" y="2595125"/>
            <a:ext cx="150300" cy="44400"/>
          </a:xfrm>
          <a:prstGeom prst="straightConnector1">
            <a:avLst/>
          </a:prstGeom>
          <a:noFill/>
          <a:ln w="9525" cap="flat">
            <a:solidFill>
              <a:srgbClr val="FFFF00"/>
            </a:solidFill>
            <a:prstDash val="dash"/>
            <a:round/>
            <a:headEnd type="oval" w="lg" len="lg"/>
            <a:tailEnd type="stealth" w="lg" len="lg"/>
          </a:ln>
        </p:spPr>
      </p:cxnSp>
      <p:cxnSp>
        <p:nvCxnSpPr>
          <p:cNvPr id="467" name="Shape 467"/>
          <p:cNvCxnSpPr>
            <a:stCxn id="408" idx="0"/>
            <a:endCxn id="408" idx="0"/>
          </p:cNvCxnSpPr>
          <p:nvPr/>
        </p:nvCxnSpPr>
        <p:spPr>
          <a:xfrm rot="10800000">
            <a:off x="5283900" y="2675150"/>
            <a:ext cx="161400" cy="11100"/>
          </a:xfrm>
          <a:prstGeom prst="straightConnector1">
            <a:avLst/>
          </a:prstGeom>
          <a:noFill/>
          <a:ln w="9525" cap="flat">
            <a:solidFill>
              <a:srgbClr val="FFFF00"/>
            </a:solidFill>
            <a:prstDash val="dash"/>
            <a:round/>
            <a:headEnd type="oval" w="lg" len="lg"/>
            <a:tailEnd type="stealth" w="lg" len="lg"/>
          </a:ln>
        </p:spPr>
      </p:cxnSp>
      <p:cxnSp>
        <p:nvCxnSpPr>
          <p:cNvPr id="468" name="Shape 468"/>
          <p:cNvCxnSpPr>
            <a:stCxn id="408" idx="0"/>
            <a:endCxn id="408" idx="0"/>
          </p:cNvCxnSpPr>
          <p:nvPr/>
        </p:nvCxnSpPr>
        <p:spPr>
          <a:xfrm flipH="1">
            <a:off x="5303925" y="2428175"/>
            <a:ext cx="183600" cy="39000"/>
          </a:xfrm>
          <a:prstGeom prst="straightConnector1">
            <a:avLst/>
          </a:prstGeom>
          <a:noFill/>
          <a:ln w="9525" cap="flat">
            <a:solidFill>
              <a:srgbClr val="FFFF00"/>
            </a:solidFill>
            <a:prstDash val="dash"/>
            <a:round/>
            <a:headEnd type="oval" w="lg" len="lg"/>
            <a:tailEnd type="stealth" w="lg" len="lg"/>
          </a:ln>
        </p:spPr>
      </p:cxnSp>
      <p:cxnSp>
        <p:nvCxnSpPr>
          <p:cNvPr id="469" name="Shape 469"/>
          <p:cNvCxnSpPr>
            <a:stCxn id="408" idx="0"/>
            <a:endCxn id="408" idx="0"/>
          </p:cNvCxnSpPr>
          <p:nvPr/>
        </p:nvCxnSpPr>
        <p:spPr>
          <a:xfrm flipH="1">
            <a:off x="5151650" y="2424825"/>
            <a:ext cx="193500" cy="17700"/>
          </a:xfrm>
          <a:prstGeom prst="straightConnector1">
            <a:avLst/>
          </a:prstGeom>
          <a:noFill/>
          <a:ln w="9525" cap="flat">
            <a:solidFill>
              <a:srgbClr val="FFFF00"/>
            </a:solidFill>
            <a:prstDash val="dash"/>
            <a:round/>
            <a:headEnd type="oval" w="lg" len="lg"/>
            <a:tailEnd type="stealth" w="lg" len="lg"/>
          </a:ln>
        </p:spPr>
      </p:cxnSp>
      <p:cxnSp>
        <p:nvCxnSpPr>
          <p:cNvPr id="470" name="Shape 470"/>
          <p:cNvCxnSpPr>
            <a:stCxn id="408" idx="0"/>
            <a:endCxn id="408" idx="0"/>
          </p:cNvCxnSpPr>
          <p:nvPr/>
        </p:nvCxnSpPr>
        <p:spPr>
          <a:xfrm flipH="1">
            <a:off x="5170575" y="2482675"/>
            <a:ext cx="193500" cy="17700"/>
          </a:xfrm>
          <a:prstGeom prst="straightConnector1">
            <a:avLst/>
          </a:prstGeom>
          <a:noFill/>
          <a:ln w="9525" cap="flat">
            <a:solidFill>
              <a:srgbClr val="FFFF00"/>
            </a:solidFill>
            <a:prstDash val="dash"/>
            <a:round/>
            <a:headEnd type="oval" w="lg" len="lg"/>
            <a:tailEnd type="stealth" w="lg" len="lg"/>
          </a:ln>
        </p:spPr>
      </p:cxnSp>
      <p:cxnSp>
        <p:nvCxnSpPr>
          <p:cNvPr id="471" name="Shape 471"/>
          <p:cNvCxnSpPr>
            <a:stCxn id="408" idx="0"/>
            <a:endCxn id="408" idx="0"/>
          </p:cNvCxnSpPr>
          <p:nvPr/>
        </p:nvCxnSpPr>
        <p:spPr>
          <a:xfrm flipH="1">
            <a:off x="5150550" y="2351425"/>
            <a:ext cx="193500" cy="17700"/>
          </a:xfrm>
          <a:prstGeom prst="straightConnector1">
            <a:avLst/>
          </a:prstGeom>
          <a:noFill/>
          <a:ln w="9525" cap="flat">
            <a:solidFill>
              <a:srgbClr val="FFFF00"/>
            </a:solidFill>
            <a:prstDash val="dash"/>
            <a:round/>
            <a:headEnd type="oval" w="lg" len="lg"/>
            <a:tailEnd type="stealth" w="lg" len="lg"/>
          </a:ln>
        </p:spPr>
      </p:cxnSp>
      <p:cxnSp>
        <p:nvCxnSpPr>
          <p:cNvPr id="472" name="Shape 472"/>
          <p:cNvCxnSpPr>
            <a:stCxn id="408" idx="0"/>
            <a:endCxn id="408" idx="0"/>
          </p:cNvCxnSpPr>
          <p:nvPr/>
        </p:nvCxnSpPr>
        <p:spPr>
          <a:xfrm flipH="1">
            <a:off x="5158325" y="2398150"/>
            <a:ext cx="193500" cy="17700"/>
          </a:xfrm>
          <a:prstGeom prst="straightConnector1">
            <a:avLst/>
          </a:prstGeom>
          <a:noFill/>
          <a:ln w="9525" cap="flat">
            <a:solidFill>
              <a:srgbClr val="FFFF00"/>
            </a:solidFill>
            <a:prstDash val="dash"/>
            <a:round/>
            <a:headEnd type="oval" w="lg" len="lg"/>
            <a:tailEnd type="stealth" w="lg" len="lg"/>
          </a:ln>
        </p:spPr>
      </p:cxnSp>
      <p:cxnSp>
        <p:nvCxnSpPr>
          <p:cNvPr id="473" name="Shape 473"/>
          <p:cNvCxnSpPr>
            <a:stCxn id="408" idx="0"/>
            <a:endCxn id="408" idx="0"/>
          </p:cNvCxnSpPr>
          <p:nvPr/>
        </p:nvCxnSpPr>
        <p:spPr>
          <a:xfrm flipH="1">
            <a:off x="5182800" y="2572800"/>
            <a:ext cx="193500" cy="17700"/>
          </a:xfrm>
          <a:prstGeom prst="straightConnector1">
            <a:avLst/>
          </a:prstGeom>
          <a:noFill/>
          <a:ln w="9525" cap="flat">
            <a:solidFill>
              <a:srgbClr val="FFFF00"/>
            </a:solidFill>
            <a:prstDash val="dash"/>
            <a:round/>
            <a:headEnd type="oval" w="lg" len="lg"/>
            <a:tailEnd type="stealth" w="lg" len="lg"/>
          </a:ln>
        </p:spPr>
      </p:cxnSp>
      <p:cxnSp>
        <p:nvCxnSpPr>
          <p:cNvPr id="474" name="Shape 474"/>
          <p:cNvCxnSpPr>
            <a:stCxn id="408" idx="0"/>
            <a:endCxn id="408" idx="0"/>
          </p:cNvCxnSpPr>
          <p:nvPr/>
        </p:nvCxnSpPr>
        <p:spPr>
          <a:xfrm flipH="1">
            <a:off x="5157225" y="2608400"/>
            <a:ext cx="193500" cy="17700"/>
          </a:xfrm>
          <a:prstGeom prst="straightConnector1">
            <a:avLst/>
          </a:prstGeom>
          <a:noFill/>
          <a:ln w="9525" cap="flat">
            <a:solidFill>
              <a:srgbClr val="FFFF00"/>
            </a:solidFill>
            <a:prstDash val="dash"/>
            <a:round/>
            <a:headEnd type="oval" w="lg" len="lg"/>
            <a:tailEnd type="stealth" w="lg" len="lg"/>
          </a:ln>
        </p:spPr>
      </p:cxnSp>
      <p:cxnSp>
        <p:nvCxnSpPr>
          <p:cNvPr id="475" name="Shape 475"/>
          <p:cNvCxnSpPr>
            <a:stCxn id="408" idx="0"/>
            <a:endCxn id="408" idx="0"/>
          </p:cNvCxnSpPr>
          <p:nvPr/>
        </p:nvCxnSpPr>
        <p:spPr>
          <a:xfrm flipH="1">
            <a:off x="5170575" y="2660675"/>
            <a:ext cx="193500" cy="17700"/>
          </a:xfrm>
          <a:prstGeom prst="straightConnector1">
            <a:avLst/>
          </a:prstGeom>
          <a:noFill/>
          <a:ln w="9525" cap="flat">
            <a:solidFill>
              <a:srgbClr val="FFFF00"/>
            </a:solidFill>
            <a:prstDash val="dash"/>
            <a:round/>
            <a:headEnd type="oval" w="lg" len="lg"/>
            <a:tailEnd type="stealth" w="lg" len="lg"/>
          </a:ln>
        </p:spPr>
      </p:cxnSp>
      <p:cxnSp>
        <p:nvCxnSpPr>
          <p:cNvPr id="476" name="Shape 476"/>
          <p:cNvCxnSpPr>
            <a:stCxn id="408" idx="0"/>
            <a:endCxn id="408" idx="0"/>
          </p:cNvCxnSpPr>
          <p:nvPr/>
        </p:nvCxnSpPr>
        <p:spPr>
          <a:xfrm flipH="1">
            <a:off x="5178350" y="2685150"/>
            <a:ext cx="193500" cy="17700"/>
          </a:xfrm>
          <a:prstGeom prst="straightConnector1">
            <a:avLst/>
          </a:prstGeom>
          <a:noFill/>
          <a:ln w="9525" cap="flat">
            <a:solidFill>
              <a:srgbClr val="FFFF00"/>
            </a:solidFill>
            <a:prstDash val="dash"/>
            <a:round/>
            <a:headEnd type="oval" w="lg" len="lg"/>
            <a:tailEnd type="stealth" w="lg" len="lg"/>
          </a:ln>
        </p:spPr>
      </p:cxnSp>
      <p:cxnSp>
        <p:nvCxnSpPr>
          <p:cNvPr id="477" name="Shape 477"/>
          <p:cNvCxnSpPr>
            <a:stCxn id="408" idx="0"/>
            <a:endCxn id="408" idx="0"/>
          </p:cNvCxnSpPr>
          <p:nvPr/>
        </p:nvCxnSpPr>
        <p:spPr>
          <a:xfrm rot="10800000" flipH="1">
            <a:off x="4686300" y="2628225"/>
            <a:ext cx="1691100" cy="10200"/>
          </a:xfrm>
          <a:prstGeom prst="straightConnector1">
            <a:avLst/>
          </a:prstGeom>
          <a:noFill/>
          <a:ln w="19050" cap="flat">
            <a:solidFill>
              <a:srgbClr val="351C75"/>
            </a:solidFill>
            <a:prstDash val="dot"/>
            <a:round/>
            <a:headEnd type="none" w="lg" len="lg"/>
            <a:tailEnd type="none" w="lg" len="lg"/>
          </a:ln>
        </p:spPr>
      </p:cxnSp>
      <p:cxnSp>
        <p:nvCxnSpPr>
          <p:cNvPr id="478" name="Shape 478"/>
          <p:cNvCxnSpPr>
            <a:stCxn id="408" idx="0"/>
            <a:endCxn id="408" idx="0"/>
          </p:cNvCxnSpPr>
          <p:nvPr/>
        </p:nvCxnSpPr>
        <p:spPr>
          <a:xfrm flipH="1">
            <a:off x="6077250" y="2617275"/>
            <a:ext cx="456000" cy="11100"/>
          </a:xfrm>
          <a:prstGeom prst="straightConnector1">
            <a:avLst/>
          </a:prstGeom>
          <a:noFill/>
          <a:ln w="9525" cap="flat">
            <a:solidFill>
              <a:srgbClr val="FFFF00"/>
            </a:solidFill>
            <a:prstDash val="dash"/>
            <a:round/>
            <a:headEnd type="oval" w="lg" len="lg"/>
            <a:tailEnd type="stealth" w="lg" len="lg"/>
          </a:ln>
        </p:spPr>
      </p:cxnSp>
      <p:cxnSp>
        <p:nvCxnSpPr>
          <p:cNvPr id="479" name="Shape 479"/>
          <p:cNvCxnSpPr>
            <a:stCxn id="408" idx="0"/>
            <a:endCxn id="408" idx="0"/>
          </p:cNvCxnSpPr>
          <p:nvPr/>
        </p:nvCxnSpPr>
        <p:spPr>
          <a:xfrm>
            <a:off x="6541050" y="2625075"/>
            <a:ext cx="861000" cy="7500"/>
          </a:xfrm>
          <a:prstGeom prst="straightConnector1">
            <a:avLst/>
          </a:prstGeom>
          <a:noFill/>
          <a:ln w="9525" cap="flat">
            <a:solidFill>
              <a:srgbClr val="4A86E8"/>
            </a:solidFill>
            <a:prstDash val="dash"/>
            <a:round/>
            <a:headEnd type="oval" w="lg" len="lg"/>
            <a:tailEnd type="stealth" w="lg" len="lg"/>
          </a:ln>
        </p:spPr>
      </p:cxnSp>
      <p:sp>
        <p:nvSpPr>
          <p:cNvPr id="480" name="Shape 480"/>
          <p:cNvSpPr txBox="1"/>
          <p:nvPr/>
        </p:nvSpPr>
        <p:spPr>
          <a:xfrm>
            <a:off x="5637337" y="4351200"/>
            <a:ext cx="1071599" cy="322800"/>
          </a:xfrm>
          <a:prstGeom prst="rect">
            <a:avLst/>
          </a:prstGeom>
          <a:noFill/>
          <a:ln>
            <a:noFill/>
          </a:ln>
        </p:spPr>
        <p:txBody>
          <a:bodyPr lIns="91425" tIns="91425" rIns="91425" bIns="91425" anchor="ctr" anchorCtr="0">
            <a:noAutofit/>
          </a:bodyPr>
          <a:lstStyle/>
          <a:p>
            <a:pPr lvl="0" algn="ctr" rtl="0">
              <a:spcBef>
                <a:spcPts val="0"/>
              </a:spcBef>
              <a:buNone/>
            </a:pPr>
            <a:r>
              <a:rPr lang="en" b="1"/>
              <a:t>1 electron</a:t>
            </a:r>
          </a:p>
        </p:txBody>
      </p:sp>
      <p:sp>
        <p:nvSpPr>
          <p:cNvPr id="481" name="Shape 481"/>
          <p:cNvSpPr txBox="1"/>
          <p:nvPr/>
        </p:nvSpPr>
        <p:spPr>
          <a:xfrm>
            <a:off x="4110162" y="4337425"/>
            <a:ext cx="1425599" cy="322800"/>
          </a:xfrm>
          <a:prstGeom prst="rect">
            <a:avLst/>
          </a:prstGeom>
          <a:noFill/>
          <a:ln>
            <a:noFill/>
          </a:ln>
        </p:spPr>
        <p:txBody>
          <a:bodyPr lIns="91425" tIns="91425" rIns="91425" bIns="91425" anchor="ctr" anchorCtr="0">
            <a:noAutofit/>
          </a:bodyPr>
          <a:lstStyle/>
          <a:p>
            <a:pPr lvl="0" algn="ctr" rtl="0">
              <a:spcBef>
                <a:spcPts val="0"/>
              </a:spcBef>
              <a:buNone/>
            </a:pPr>
            <a:r>
              <a:rPr lang="en" b="1"/>
              <a:t>10</a:t>
            </a:r>
            <a:r>
              <a:rPr lang="en" b="1" baseline="30000"/>
              <a:t>6</a:t>
            </a:r>
            <a:r>
              <a:rPr lang="en" b="1"/>
              <a:t> electrons</a:t>
            </a:r>
          </a:p>
        </p:txBody>
      </p:sp>
      <p:sp>
        <p:nvSpPr>
          <p:cNvPr id="482" name="Shape 482"/>
          <p:cNvSpPr txBox="1"/>
          <p:nvPr/>
        </p:nvSpPr>
        <p:spPr>
          <a:xfrm>
            <a:off x="3399225" y="1978887"/>
            <a:ext cx="1211400" cy="322800"/>
          </a:xfrm>
          <a:prstGeom prst="rect">
            <a:avLst/>
          </a:prstGeom>
          <a:noFill/>
          <a:ln>
            <a:noFill/>
          </a:ln>
        </p:spPr>
        <p:txBody>
          <a:bodyPr lIns="91425" tIns="91425" rIns="91425" bIns="91425" anchor="ctr" anchorCtr="0">
            <a:noAutofit/>
          </a:bodyPr>
          <a:lstStyle/>
          <a:p>
            <a:pPr lvl="0" algn="ctr" rtl="0">
              <a:spcBef>
                <a:spcPts val="0"/>
              </a:spcBef>
              <a:buNone/>
            </a:pPr>
            <a:r>
              <a:rPr lang="en"/>
              <a:t>Light Pulse</a:t>
            </a:r>
          </a:p>
        </p:txBody>
      </p:sp>
      <p:sp>
        <p:nvSpPr>
          <p:cNvPr id="483" name="Shape 483"/>
          <p:cNvSpPr txBox="1"/>
          <p:nvPr/>
        </p:nvSpPr>
        <p:spPr>
          <a:xfrm>
            <a:off x="6118225" y="3505475"/>
            <a:ext cx="1071599" cy="322800"/>
          </a:xfrm>
          <a:prstGeom prst="rect">
            <a:avLst/>
          </a:prstGeom>
          <a:noFill/>
          <a:ln>
            <a:noFill/>
          </a:ln>
        </p:spPr>
        <p:txBody>
          <a:bodyPr lIns="91425" tIns="91425" rIns="91425" bIns="91425" anchor="ctr" anchorCtr="0">
            <a:noAutofit/>
          </a:bodyPr>
          <a:lstStyle/>
          <a:p>
            <a:pPr lvl="0" algn="ctr" rtl="0">
              <a:spcBef>
                <a:spcPts val="0"/>
              </a:spcBef>
              <a:buNone/>
            </a:pPr>
            <a:r>
              <a:rPr lang="en" sz="1100"/>
              <a:t>hole</a:t>
            </a:r>
          </a:p>
        </p:txBody>
      </p:sp>
      <p:cxnSp>
        <p:nvCxnSpPr>
          <p:cNvPr id="484" name="Shape 484"/>
          <p:cNvCxnSpPr>
            <a:stCxn id="408" idx="0"/>
            <a:endCxn id="408" idx="0"/>
          </p:cNvCxnSpPr>
          <p:nvPr/>
        </p:nvCxnSpPr>
        <p:spPr>
          <a:xfrm rot="10800000">
            <a:off x="6591225" y="2705200"/>
            <a:ext cx="65400" cy="867300"/>
          </a:xfrm>
          <a:prstGeom prst="straightConnector1">
            <a:avLst/>
          </a:prstGeom>
          <a:noFill/>
          <a:ln w="9525" cap="flat">
            <a:solidFill>
              <a:srgbClr val="000000"/>
            </a:solidFill>
            <a:prstDash val="solid"/>
            <a:round/>
            <a:headEnd type="none" w="lg" len="lg"/>
            <a:tailEnd type="triangle" w="lg" len="lg"/>
          </a:ln>
        </p:spPr>
      </p:cxnSp>
      <p:cxnSp>
        <p:nvCxnSpPr>
          <p:cNvPr id="485" name="Shape 485"/>
          <p:cNvCxnSpPr>
            <a:stCxn id="408" idx="0"/>
            <a:endCxn id="408" idx="0"/>
          </p:cNvCxnSpPr>
          <p:nvPr/>
        </p:nvCxnSpPr>
        <p:spPr>
          <a:xfrm rot="10800000" flipH="1">
            <a:off x="6076075" y="2537850"/>
            <a:ext cx="358200" cy="6000"/>
          </a:xfrm>
          <a:prstGeom prst="straightConnector1">
            <a:avLst/>
          </a:prstGeom>
          <a:noFill/>
          <a:ln w="9525" cap="flat">
            <a:solidFill>
              <a:srgbClr val="4A86E8"/>
            </a:solidFill>
            <a:prstDash val="dash"/>
            <a:round/>
            <a:headEnd type="oval" w="lg" len="lg"/>
            <a:tailEnd type="stealth" w="lg" len="lg"/>
          </a:ln>
        </p:spPr>
      </p:cxnSp>
      <p:cxnSp>
        <p:nvCxnSpPr>
          <p:cNvPr id="486" name="Shape 486"/>
          <p:cNvCxnSpPr>
            <a:stCxn id="408" idx="0"/>
            <a:endCxn id="408" idx="0"/>
          </p:cNvCxnSpPr>
          <p:nvPr/>
        </p:nvCxnSpPr>
        <p:spPr>
          <a:xfrm rot="10800000" flipH="1">
            <a:off x="5777950" y="2111800"/>
            <a:ext cx="358200" cy="6000"/>
          </a:xfrm>
          <a:prstGeom prst="straightConnector1">
            <a:avLst/>
          </a:prstGeom>
          <a:noFill/>
          <a:ln w="9525" cap="flat">
            <a:solidFill>
              <a:srgbClr val="4A86E8"/>
            </a:solidFill>
            <a:prstDash val="dash"/>
            <a:round/>
            <a:headEnd type="oval" w="lg" len="lg"/>
            <a:tailEnd type="stealth" w="lg" len="lg"/>
          </a:ln>
        </p:spPr>
      </p:cxnSp>
      <p:cxnSp>
        <p:nvCxnSpPr>
          <p:cNvPr id="487" name="Shape 487"/>
          <p:cNvCxnSpPr>
            <a:stCxn id="408" idx="0"/>
            <a:endCxn id="408" idx="0"/>
          </p:cNvCxnSpPr>
          <p:nvPr/>
        </p:nvCxnSpPr>
        <p:spPr>
          <a:xfrm rot="10800000" flipH="1">
            <a:off x="5813550" y="3104075"/>
            <a:ext cx="358200" cy="6000"/>
          </a:xfrm>
          <a:prstGeom prst="straightConnector1">
            <a:avLst/>
          </a:prstGeom>
          <a:noFill/>
          <a:ln w="9525" cap="flat">
            <a:solidFill>
              <a:srgbClr val="4A86E8"/>
            </a:solidFill>
            <a:prstDash val="dash"/>
            <a:round/>
            <a:headEnd type="oval" w="lg" len="lg"/>
            <a:tailEnd type="stealth" w="lg" len="lg"/>
          </a:ln>
        </p:spPr>
      </p:cxnSp>
      <p:cxnSp>
        <p:nvCxnSpPr>
          <p:cNvPr id="488" name="Shape 488"/>
          <p:cNvCxnSpPr>
            <a:stCxn id="408" idx="0"/>
            <a:endCxn id="408" idx="0"/>
          </p:cNvCxnSpPr>
          <p:nvPr/>
        </p:nvCxnSpPr>
        <p:spPr>
          <a:xfrm rot="10800000" flipH="1">
            <a:off x="5465375" y="3223100"/>
            <a:ext cx="358200" cy="6000"/>
          </a:xfrm>
          <a:prstGeom prst="straightConnector1">
            <a:avLst/>
          </a:prstGeom>
          <a:noFill/>
          <a:ln w="9525" cap="flat">
            <a:solidFill>
              <a:srgbClr val="4A86E8"/>
            </a:solidFill>
            <a:prstDash val="dash"/>
            <a:round/>
            <a:headEnd type="oval" w="lg" len="lg"/>
            <a:tailEnd type="stealth" w="lg" len="lg"/>
          </a:ln>
        </p:spPr>
      </p:cxnSp>
      <p:cxnSp>
        <p:nvCxnSpPr>
          <p:cNvPr id="489" name="Shape 489"/>
          <p:cNvCxnSpPr>
            <a:stCxn id="408" idx="0"/>
            <a:endCxn id="408" idx="0"/>
          </p:cNvCxnSpPr>
          <p:nvPr/>
        </p:nvCxnSpPr>
        <p:spPr>
          <a:xfrm rot="10800000" flipH="1">
            <a:off x="5450925" y="2652425"/>
            <a:ext cx="358200" cy="6000"/>
          </a:xfrm>
          <a:prstGeom prst="straightConnector1">
            <a:avLst/>
          </a:prstGeom>
          <a:noFill/>
          <a:ln w="9525" cap="flat">
            <a:solidFill>
              <a:srgbClr val="4A86E8"/>
            </a:solidFill>
            <a:prstDash val="dash"/>
            <a:round/>
            <a:headEnd type="oval" w="lg" len="lg"/>
            <a:tailEnd type="stealth" w="lg" len="lg"/>
          </a:ln>
        </p:spPr>
      </p:cxnSp>
      <p:cxnSp>
        <p:nvCxnSpPr>
          <p:cNvPr id="490" name="Shape 490"/>
          <p:cNvCxnSpPr>
            <a:stCxn id="408" idx="0"/>
            <a:endCxn id="408" idx="0"/>
          </p:cNvCxnSpPr>
          <p:nvPr/>
        </p:nvCxnSpPr>
        <p:spPr>
          <a:xfrm rot="10800000" flipH="1">
            <a:off x="5480950" y="1959400"/>
            <a:ext cx="358200" cy="6000"/>
          </a:xfrm>
          <a:prstGeom prst="straightConnector1">
            <a:avLst/>
          </a:prstGeom>
          <a:noFill/>
          <a:ln w="9525" cap="flat">
            <a:solidFill>
              <a:srgbClr val="4A86E8"/>
            </a:solidFill>
            <a:prstDash val="dash"/>
            <a:round/>
            <a:headEnd type="oval" w="lg" len="lg"/>
            <a:tailEnd type="stealth" w="lg" len="lg"/>
          </a:ln>
        </p:spPr>
      </p:cxnSp>
      <p:cxnSp>
        <p:nvCxnSpPr>
          <p:cNvPr id="491" name="Shape 491"/>
          <p:cNvCxnSpPr>
            <a:stCxn id="408" idx="0"/>
            <a:endCxn id="408" idx="0"/>
          </p:cNvCxnSpPr>
          <p:nvPr/>
        </p:nvCxnSpPr>
        <p:spPr>
          <a:xfrm rot="10800000" flipH="1">
            <a:off x="5488750" y="2389900"/>
            <a:ext cx="358200" cy="6000"/>
          </a:xfrm>
          <a:prstGeom prst="straightConnector1">
            <a:avLst/>
          </a:prstGeom>
          <a:noFill/>
          <a:ln w="9525" cap="flat">
            <a:solidFill>
              <a:srgbClr val="4A86E8"/>
            </a:solidFill>
            <a:prstDash val="dash"/>
            <a:round/>
            <a:headEnd type="oval" w="lg" len="lg"/>
            <a:tailEnd type="stealth" w="lg" len="lg"/>
          </a:ln>
        </p:spPr>
      </p:cxnSp>
      <p:cxnSp>
        <p:nvCxnSpPr>
          <p:cNvPr id="492" name="Shape 492"/>
          <p:cNvCxnSpPr>
            <a:stCxn id="408" idx="0"/>
            <a:endCxn id="408" idx="0"/>
          </p:cNvCxnSpPr>
          <p:nvPr/>
        </p:nvCxnSpPr>
        <p:spPr>
          <a:xfrm rot="10800000" flipH="1">
            <a:off x="5440925" y="2887150"/>
            <a:ext cx="358200" cy="6000"/>
          </a:xfrm>
          <a:prstGeom prst="straightConnector1">
            <a:avLst/>
          </a:prstGeom>
          <a:noFill/>
          <a:ln w="9525" cap="flat">
            <a:solidFill>
              <a:srgbClr val="4A86E8"/>
            </a:solidFill>
            <a:prstDash val="dash"/>
            <a:round/>
            <a:headEnd type="oval" w="lg" len="lg"/>
            <a:tailEnd type="stealth" w="lg" len="lg"/>
          </a:ln>
        </p:spPr>
      </p:cxnSp>
      <p:cxnSp>
        <p:nvCxnSpPr>
          <p:cNvPr id="493" name="Shape 493"/>
          <p:cNvCxnSpPr>
            <a:stCxn id="408" idx="0"/>
            <a:endCxn id="408" idx="0"/>
          </p:cNvCxnSpPr>
          <p:nvPr/>
        </p:nvCxnSpPr>
        <p:spPr>
          <a:xfrm rot="10800000" flipH="1">
            <a:off x="5476525" y="2238625"/>
            <a:ext cx="358200" cy="6000"/>
          </a:xfrm>
          <a:prstGeom prst="straightConnector1">
            <a:avLst/>
          </a:prstGeom>
          <a:noFill/>
          <a:ln w="9525" cap="flat">
            <a:solidFill>
              <a:srgbClr val="4A86E8"/>
            </a:solidFill>
            <a:prstDash val="dash"/>
            <a:round/>
            <a:headEnd type="oval" w="lg" len="lg"/>
            <a:tailEnd type="stealth" w="lg" len="lg"/>
          </a:ln>
        </p:spPr>
      </p:cxnSp>
      <p:cxnSp>
        <p:nvCxnSpPr>
          <p:cNvPr id="494" name="Shape 494"/>
          <p:cNvCxnSpPr>
            <a:stCxn id="408" idx="0"/>
            <a:endCxn id="408" idx="0"/>
          </p:cNvCxnSpPr>
          <p:nvPr/>
        </p:nvCxnSpPr>
        <p:spPr>
          <a:xfrm rot="10800000" flipH="1">
            <a:off x="5350825" y="1862625"/>
            <a:ext cx="358200" cy="6000"/>
          </a:xfrm>
          <a:prstGeom prst="straightConnector1">
            <a:avLst/>
          </a:prstGeom>
          <a:noFill/>
          <a:ln w="9525" cap="flat">
            <a:solidFill>
              <a:srgbClr val="4A86E8"/>
            </a:solidFill>
            <a:prstDash val="dash"/>
            <a:round/>
            <a:headEnd type="oval" w="lg" len="lg"/>
            <a:tailEnd type="stealth" w="lg" len="lg"/>
          </a:ln>
        </p:spPr>
      </p:cxnSp>
      <p:cxnSp>
        <p:nvCxnSpPr>
          <p:cNvPr id="495" name="Shape 495"/>
          <p:cNvCxnSpPr>
            <a:stCxn id="408" idx="0"/>
            <a:endCxn id="408" idx="0"/>
          </p:cNvCxnSpPr>
          <p:nvPr/>
        </p:nvCxnSpPr>
        <p:spPr>
          <a:xfrm rot="10800000" flipH="1">
            <a:off x="5336350" y="2120700"/>
            <a:ext cx="358200" cy="6000"/>
          </a:xfrm>
          <a:prstGeom prst="straightConnector1">
            <a:avLst/>
          </a:prstGeom>
          <a:noFill/>
          <a:ln w="9525" cap="flat">
            <a:solidFill>
              <a:srgbClr val="4A86E8"/>
            </a:solidFill>
            <a:prstDash val="dash"/>
            <a:round/>
            <a:headEnd type="oval" w="lg" len="lg"/>
            <a:tailEnd type="stealth" w="lg" len="lg"/>
          </a:ln>
        </p:spPr>
      </p:cxnSp>
      <p:cxnSp>
        <p:nvCxnSpPr>
          <p:cNvPr id="496" name="Shape 496"/>
          <p:cNvCxnSpPr>
            <a:stCxn id="408" idx="0"/>
            <a:endCxn id="408" idx="0"/>
          </p:cNvCxnSpPr>
          <p:nvPr/>
        </p:nvCxnSpPr>
        <p:spPr>
          <a:xfrm rot="10800000" flipH="1">
            <a:off x="5321875" y="3224225"/>
            <a:ext cx="358200" cy="6000"/>
          </a:xfrm>
          <a:prstGeom prst="straightConnector1">
            <a:avLst/>
          </a:prstGeom>
          <a:noFill/>
          <a:ln w="9525" cap="flat">
            <a:solidFill>
              <a:srgbClr val="4A86E8"/>
            </a:solidFill>
            <a:prstDash val="dash"/>
            <a:round/>
            <a:headEnd type="oval" w="lg" len="lg"/>
            <a:tailEnd type="stealth" w="lg" len="lg"/>
          </a:ln>
        </p:spPr>
      </p:cxnSp>
      <p:cxnSp>
        <p:nvCxnSpPr>
          <p:cNvPr id="497" name="Shape 497"/>
          <p:cNvCxnSpPr>
            <a:stCxn id="408" idx="0"/>
            <a:endCxn id="408" idx="0"/>
          </p:cNvCxnSpPr>
          <p:nvPr/>
        </p:nvCxnSpPr>
        <p:spPr>
          <a:xfrm rot="10800000" flipH="1">
            <a:off x="5329675" y="3098500"/>
            <a:ext cx="358200" cy="6000"/>
          </a:xfrm>
          <a:prstGeom prst="straightConnector1">
            <a:avLst/>
          </a:prstGeom>
          <a:noFill/>
          <a:ln w="9525" cap="flat">
            <a:solidFill>
              <a:srgbClr val="4A86E8"/>
            </a:solidFill>
            <a:prstDash val="dash"/>
            <a:round/>
            <a:headEnd type="oval" w="lg" len="lg"/>
            <a:tailEnd type="stealth" w="lg" len="lg"/>
          </a:ln>
        </p:spPr>
      </p:cxnSp>
      <p:cxnSp>
        <p:nvCxnSpPr>
          <p:cNvPr id="498" name="Shape 498"/>
          <p:cNvCxnSpPr>
            <a:stCxn id="408" idx="0"/>
            <a:endCxn id="408" idx="0"/>
          </p:cNvCxnSpPr>
          <p:nvPr/>
        </p:nvCxnSpPr>
        <p:spPr>
          <a:xfrm rot="10800000" flipH="1">
            <a:off x="5343025" y="2483325"/>
            <a:ext cx="358200" cy="6000"/>
          </a:xfrm>
          <a:prstGeom prst="straightConnector1">
            <a:avLst/>
          </a:prstGeom>
          <a:noFill/>
          <a:ln w="9525" cap="flat">
            <a:solidFill>
              <a:srgbClr val="4A86E8"/>
            </a:solidFill>
            <a:prstDash val="dash"/>
            <a:round/>
            <a:headEnd type="oval" w="lg" len="lg"/>
            <a:tailEnd type="stealth" w="lg" len="lg"/>
          </a:ln>
        </p:spPr>
      </p:cxnSp>
      <p:cxnSp>
        <p:nvCxnSpPr>
          <p:cNvPr id="499" name="Shape 499"/>
          <p:cNvCxnSpPr>
            <a:stCxn id="408" idx="0"/>
            <a:endCxn id="408" idx="0"/>
          </p:cNvCxnSpPr>
          <p:nvPr/>
        </p:nvCxnSpPr>
        <p:spPr>
          <a:xfrm rot="10800000">
            <a:off x="8024850" y="3768825"/>
            <a:ext cx="109500" cy="393600"/>
          </a:xfrm>
          <a:prstGeom prst="straightConnector1">
            <a:avLst/>
          </a:prstGeom>
          <a:noFill/>
          <a:ln w="9525" cap="flat">
            <a:solidFill>
              <a:srgbClr val="000000"/>
            </a:solidFill>
            <a:prstDash val="solid"/>
            <a:round/>
            <a:headEnd type="none" w="lg" len="lg"/>
            <a:tailEnd type="triangle" w="lg" len="lg"/>
          </a:ln>
        </p:spPr>
      </p:cxnSp>
      <p:sp>
        <p:nvSpPr>
          <p:cNvPr id="500" name="Shape 500"/>
          <p:cNvSpPr txBox="1"/>
          <p:nvPr/>
        </p:nvSpPr>
        <p:spPr>
          <a:xfrm>
            <a:off x="7753070" y="4092563"/>
            <a:ext cx="841800" cy="337799"/>
          </a:xfrm>
          <a:prstGeom prst="rect">
            <a:avLst/>
          </a:prstGeom>
          <a:noFill/>
          <a:ln>
            <a:noFill/>
          </a:ln>
        </p:spPr>
        <p:txBody>
          <a:bodyPr lIns="91425" tIns="91425" rIns="91425" bIns="91425" anchor="ctr" anchorCtr="0">
            <a:noAutofit/>
          </a:bodyPr>
          <a:lstStyle/>
          <a:p>
            <a:pPr lvl="0" algn="ctr" rtl="0">
              <a:spcBef>
                <a:spcPts val="0"/>
              </a:spcBef>
              <a:buNone/>
            </a:pPr>
            <a:r>
              <a:rPr lang="en"/>
              <a:t>Anode</a:t>
            </a:r>
          </a:p>
        </p:txBody>
      </p:sp>
      <p:cxnSp>
        <p:nvCxnSpPr>
          <p:cNvPr id="501" name="Shape 501"/>
          <p:cNvCxnSpPr>
            <a:stCxn id="408" idx="0"/>
            <a:endCxn id="408" idx="0"/>
          </p:cNvCxnSpPr>
          <p:nvPr/>
        </p:nvCxnSpPr>
        <p:spPr>
          <a:xfrm flipH="1">
            <a:off x="8057400" y="1209675"/>
            <a:ext cx="172200" cy="319800"/>
          </a:xfrm>
          <a:prstGeom prst="straightConnector1">
            <a:avLst/>
          </a:prstGeom>
          <a:noFill/>
          <a:ln w="9525" cap="flat">
            <a:solidFill>
              <a:srgbClr val="000000"/>
            </a:solidFill>
            <a:prstDash val="solid"/>
            <a:round/>
            <a:headEnd type="none" w="lg" len="lg"/>
            <a:tailEnd type="triangle" w="lg" len="lg"/>
          </a:ln>
        </p:spPr>
      </p:cxnSp>
      <p:sp>
        <p:nvSpPr>
          <p:cNvPr id="502" name="Shape 502"/>
          <p:cNvSpPr txBox="1"/>
          <p:nvPr/>
        </p:nvSpPr>
        <p:spPr>
          <a:xfrm>
            <a:off x="7810325" y="904675"/>
            <a:ext cx="1027500" cy="337799"/>
          </a:xfrm>
          <a:prstGeom prst="rect">
            <a:avLst/>
          </a:prstGeom>
          <a:noFill/>
          <a:ln>
            <a:noFill/>
          </a:ln>
        </p:spPr>
        <p:txBody>
          <a:bodyPr lIns="91425" tIns="91425" rIns="91425" bIns="91425" anchor="ctr" anchorCtr="0">
            <a:noAutofit/>
          </a:bodyPr>
          <a:lstStyle/>
          <a:p>
            <a:pPr lvl="0" algn="ctr" rtl="0">
              <a:spcBef>
                <a:spcPts val="0"/>
              </a:spcBef>
              <a:buNone/>
            </a:pPr>
            <a:r>
              <a:rPr lang="en"/>
              <a:t>Cathode</a:t>
            </a:r>
          </a:p>
        </p:txBody>
      </p:sp>
      <p:cxnSp>
        <p:nvCxnSpPr>
          <p:cNvPr id="503" name="Shape 503"/>
          <p:cNvCxnSpPr>
            <a:stCxn id="388" idx="0"/>
            <a:endCxn id="408" idx="0"/>
          </p:cNvCxnSpPr>
          <p:nvPr/>
        </p:nvCxnSpPr>
        <p:spPr>
          <a:xfrm flipH="1">
            <a:off x="4687975" y="1333825"/>
            <a:ext cx="7500" cy="2418300"/>
          </a:xfrm>
          <a:prstGeom prst="straightConnector1">
            <a:avLst/>
          </a:prstGeom>
          <a:noFill/>
          <a:ln w="19050" cap="flat">
            <a:solidFill>
              <a:schemeClr val="dk2"/>
            </a:solidFill>
            <a:prstDash val="solid"/>
            <a:round/>
            <a:headEnd type="none" w="lg" len="lg"/>
            <a:tailEnd type="none" w="lg" len="lg"/>
          </a:ln>
        </p:spPr>
      </p:cxnSp>
      <p:cxnSp>
        <p:nvCxnSpPr>
          <p:cNvPr id="504" name="Shape 504"/>
          <p:cNvCxnSpPr>
            <a:stCxn id="408" idx="0"/>
            <a:endCxn id="408" idx="0"/>
          </p:cNvCxnSpPr>
          <p:nvPr/>
        </p:nvCxnSpPr>
        <p:spPr>
          <a:xfrm>
            <a:off x="7539050" y="3666575"/>
            <a:ext cx="1185000" cy="600"/>
          </a:xfrm>
          <a:prstGeom prst="straightConnector1">
            <a:avLst/>
          </a:prstGeom>
          <a:noFill/>
          <a:ln w="76200" cap="flat">
            <a:solidFill>
              <a:srgbClr val="434343"/>
            </a:solidFill>
            <a:prstDash val="solid"/>
            <a:round/>
            <a:headEnd type="none" w="lg" len="lg"/>
            <a:tailEnd type="none" w="lg" len="lg"/>
          </a:ln>
        </p:spPr>
      </p:cxnSp>
      <p:cxnSp>
        <p:nvCxnSpPr>
          <p:cNvPr id="505" name="Shape 505"/>
          <p:cNvCxnSpPr>
            <a:stCxn id="408" idx="0"/>
            <a:endCxn id="408" idx="0"/>
          </p:cNvCxnSpPr>
          <p:nvPr/>
        </p:nvCxnSpPr>
        <p:spPr>
          <a:xfrm flipH="1">
            <a:off x="6649475" y="3649400"/>
            <a:ext cx="907800" cy="456600"/>
          </a:xfrm>
          <a:prstGeom prst="bentConnector3">
            <a:avLst>
              <a:gd name="adj1" fmla="val 14373"/>
            </a:avLst>
          </a:prstGeom>
          <a:noFill/>
          <a:ln w="19050" cap="flat">
            <a:solidFill>
              <a:srgbClr val="434343"/>
            </a:solidFill>
            <a:prstDash val="solid"/>
            <a:round/>
            <a:headEnd type="none" w="lg" len="lg"/>
            <a:tailEnd type="none" w="lg" len="lg"/>
          </a:ln>
        </p:spPr>
      </p:cxnSp>
      <p:cxnSp>
        <p:nvCxnSpPr>
          <p:cNvPr id="506" name="Shape 506"/>
          <p:cNvCxnSpPr>
            <a:stCxn id="408" idx="0"/>
            <a:endCxn id="408" idx="0"/>
          </p:cNvCxnSpPr>
          <p:nvPr/>
        </p:nvCxnSpPr>
        <p:spPr>
          <a:xfrm>
            <a:off x="5013050" y="3763550"/>
            <a:ext cx="1640400" cy="342600"/>
          </a:xfrm>
          <a:prstGeom prst="bentConnector3">
            <a:avLst>
              <a:gd name="adj1" fmla="val -9280"/>
            </a:avLst>
          </a:prstGeom>
          <a:noFill/>
          <a:ln w="19050" cap="flat">
            <a:solidFill>
              <a:srgbClr val="434343"/>
            </a:solidFill>
            <a:prstDash val="solid"/>
            <a:round/>
            <a:headEnd type="none" w="lg" len="lg"/>
            <a:tailEnd type="none" w="lg" len="lg"/>
          </a:ln>
        </p:spPr>
      </p:cxnSp>
      <p:cxnSp>
        <p:nvCxnSpPr>
          <p:cNvPr id="507" name="Shape 507"/>
          <p:cNvCxnSpPr>
            <a:stCxn id="408" idx="0"/>
            <a:endCxn id="408" idx="0"/>
          </p:cNvCxnSpPr>
          <p:nvPr/>
        </p:nvCxnSpPr>
        <p:spPr>
          <a:xfrm rot="10800000" flipH="1">
            <a:off x="4838700" y="3181250"/>
            <a:ext cx="419100" cy="1162200"/>
          </a:xfrm>
          <a:prstGeom prst="straightConnector1">
            <a:avLst/>
          </a:prstGeom>
          <a:noFill/>
          <a:ln w="9525" cap="flat">
            <a:solidFill>
              <a:srgbClr val="000000"/>
            </a:solidFill>
            <a:prstDash val="solid"/>
            <a:round/>
            <a:headEnd type="none" w="lg" len="lg"/>
            <a:tailEnd type="triangle" w="lg" len="lg"/>
          </a:ln>
        </p:spPr>
      </p:cxnSp>
      <p:cxnSp>
        <p:nvCxnSpPr>
          <p:cNvPr id="508" name="Shape 508"/>
          <p:cNvCxnSpPr>
            <a:stCxn id="408" idx="0"/>
            <a:endCxn id="408" idx="0"/>
          </p:cNvCxnSpPr>
          <p:nvPr/>
        </p:nvCxnSpPr>
        <p:spPr>
          <a:xfrm rot="10800000" flipH="1">
            <a:off x="6181725" y="2695400"/>
            <a:ext cx="304800" cy="1667100"/>
          </a:xfrm>
          <a:prstGeom prst="straightConnector1">
            <a:avLst/>
          </a:prstGeom>
          <a:noFill/>
          <a:ln w="9525" cap="flat">
            <a:solidFill>
              <a:srgbClr val="000000"/>
            </a:solidFill>
            <a:prstDash val="solid"/>
            <a:round/>
            <a:headEnd type="none" w="lg" len="lg"/>
            <a:tailEnd type="triangle" w="lg" len="lg"/>
          </a:ln>
        </p:spPr>
      </p:cxnSp>
      <p:cxnSp>
        <p:nvCxnSpPr>
          <p:cNvPr id="509" name="Shape 509"/>
          <p:cNvCxnSpPr>
            <a:stCxn id="408" idx="0"/>
            <a:endCxn id="408" idx="0"/>
          </p:cNvCxnSpPr>
          <p:nvPr/>
        </p:nvCxnSpPr>
        <p:spPr>
          <a:xfrm rot="10800000" flipH="1">
            <a:off x="7458250" y="1615675"/>
            <a:ext cx="1298100" cy="600"/>
          </a:xfrm>
          <a:prstGeom prst="straightConnector1">
            <a:avLst/>
          </a:prstGeom>
          <a:noFill/>
          <a:ln w="76200" cap="flat">
            <a:solidFill>
              <a:srgbClr val="434343"/>
            </a:solidFill>
            <a:prstDash val="solid"/>
            <a:round/>
            <a:headEnd type="none" w="lg" len="lg"/>
            <a:tailEnd type="none" w="lg" len="lg"/>
          </a:ln>
        </p:spPr>
      </p:cxnSp>
      <p:sp>
        <p:nvSpPr>
          <p:cNvPr id="410" name="Shape 410"/>
          <p:cNvSpPr txBox="1"/>
          <p:nvPr/>
        </p:nvSpPr>
        <p:spPr>
          <a:xfrm>
            <a:off x="1719148" y="1248996"/>
            <a:ext cx="1316099" cy="575099"/>
          </a:xfrm>
          <a:prstGeom prst="rect">
            <a:avLst/>
          </a:prstGeom>
          <a:noFill/>
          <a:ln>
            <a:noFill/>
          </a:ln>
        </p:spPr>
        <p:txBody>
          <a:bodyPr lIns="91425" tIns="91425" rIns="91425" bIns="91425" anchor="ctr" anchorCtr="0">
            <a:noAutofit/>
          </a:bodyPr>
          <a:lstStyle/>
          <a:p>
            <a:pPr lvl="0" algn="ctr" rtl="0">
              <a:spcBef>
                <a:spcPts val="0"/>
              </a:spcBef>
              <a:buNone/>
            </a:pPr>
            <a:r>
              <a:rPr lang="en"/>
              <a:t>Reflective PTFE tape</a:t>
            </a:r>
          </a:p>
        </p:txBody>
      </p:sp>
      <p:cxnSp>
        <p:nvCxnSpPr>
          <p:cNvPr id="510" name="Shape 510"/>
          <p:cNvCxnSpPr>
            <a:stCxn id="408" idx="0"/>
          </p:cNvCxnSpPr>
          <p:nvPr/>
        </p:nvCxnSpPr>
        <p:spPr>
          <a:xfrm rot="10800000" flipH="1">
            <a:off x="1528125" y="3393375"/>
            <a:ext cx="397200" cy="233400"/>
          </a:xfrm>
          <a:prstGeom prst="straightConnector1">
            <a:avLst/>
          </a:prstGeom>
          <a:noFill/>
          <a:ln w="9525" cap="flat">
            <a:solidFill>
              <a:srgbClr val="000000"/>
            </a:solidFill>
            <a:prstDash val="solid"/>
            <a:round/>
            <a:headEnd type="none" w="lg" len="lg"/>
            <a:tailEnd type="triangle" w="lg" len="lg"/>
          </a:ln>
        </p:spPr>
      </p:cxnSp>
      <p:sp>
        <p:nvSpPr>
          <p:cNvPr id="511" name="Shape 511"/>
          <p:cNvSpPr txBox="1"/>
          <p:nvPr/>
        </p:nvSpPr>
        <p:spPr>
          <a:xfrm>
            <a:off x="241625" y="3467450"/>
            <a:ext cx="1794300" cy="386700"/>
          </a:xfrm>
          <a:prstGeom prst="rect">
            <a:avLst/>
          </a:prstGeom>
          <a:noFill/>
          <a:ln>
            <a:noFill/>
          </a:ln>
        </p:spPr>
        <p:txBody>
          <a:bodyPr lIns="91425" tIns="91425" rIns="91425" bIns="91425" anchor="ctr" anchorCtr="0">
            <a:noAutofit/>
          </a:bodyPr>
          <a:lstStyle/>
          <a:p>
            <a:pPr lvl="0" algn="l" rtl="0">
              <a:spcBef>
                <a:spcPts val="0"/>
              </a:spcBef>
              <a:buNone/>
            </a:pPr>
            <a:r>
              <a:rPr lang="en"/>
              <a:t>Aluminum Housing</a:t>
            </a:r>
          </a:p>
        </p:txBody>
      </p:sp>
      <p:sp>
        <p:nvSpPr>
          <p:cNvPr id="512" name="Shape 512"/>
          <p:cNvSpPr txBox="1"/>
          <p:nvPr/>
        </p:nvSpPr>
        <p:spPr>
          <a:xfrm>
            <a:off x="0" y="4729100"/>
            <a:ext cx="9144000" cy="409199"/>
          </a:xfrm>
          <a:prstGeom prst="rect">
            <a:avLst/>
          </a:prstGeom>
          <a:noFill/>
          <a:ln>
            <a:noFill/>
          </a:ln>
        </p:spPr>
        <p:txBody>
          <a:bodyPr lIns="91425" tIns="91425" rIns="91425" bIns="91425" anchor="t" anchorCtr="0">
            <a:noAutofit/>
          </a:bodyPr>
          <a:lstStyle/>
          <a:p>
            <a:pPr lvl="0" algn="ctr" rtl="0">
              <a:spcBef>
                <a:spcPts val="0"/>
              </a:spcBef>
              <a:buNone/>
            </a:pPr>
            <a:r>
              <a:rPr lang="en"/>
              <a:t>Overview | Approach | Project Plan | </a:t>
            </a:r>
            <a:r>
              <a:rPr lang="en">
                <a:solidFill>
                  <a:srgbClr val="9900FF"/>
                </a:solidFill>
              </a:rPr>
              <a:t>Design Walkthrough</a:t>
            </a:r>
            <a:r>
              <a:rPr lang="en"/>
              <a:t> | FMEA and Safety | Standards | Conclusions</a:t>
            </a:r>
          </a:p>
        </p:txBody>
      </p:sp>
      <p:sp>
        <p:nvSpPr>
          <p:cNvPr id="513" name="Shape 513"/>
          <p:cNvSpPr txBox="1"/>
          <p:nvPr/>
        </p:nvSpPr>
        <p:spPr>
          <a:xfrm>
            <a:off x="241625" y="4294225"/>
            <a:ext cx="1547999" cy="409199"/>
          </a:xfrm>
          <a:prstGeom prst="rect">
            <a:avLst/>
          </a:prstGeom>
          <a:noFill/>
          <a:ln>
            <a:noFill/>
          </a:ln>
        </p:spPr>
        <p:txBody>
          <a:bodyPr lIns="91425" tIns="91425" rIns="91425" bIns="91425" anchor="t" anchorCtr="0">
            <a:noAutofit/>
          </a:bodyPr>
          <a:lstStyle/>
          <a:p>
            <a:pPr lvl="0" rtl="0">
              <a:spcBef>
                <a:spcPts val="0"/>
              </a:spcBef>
              <a:buNone/>
            </a:pPr>
            <a:r>
              <a:rPr lang="en"/>
              <a:t>Josiah DeLange</a:t>
            </a:r>
          </a:p>
        </p:txBody>
      </p:sp>
    </p:spTree>
  </p:cSld>
  <p:clrMapOvr>
    <a:masterClrMapping/>
  </p:clrMapOvr>
  <p:transition spd="slow">
    <p:cut/>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17"/>
        <p:cNvGrpSpPr/>
        <p:nvPr/>
      </p:nvGrpSpPr>
      <p:grpSpPr>
        <a:xfrm>
          <a:off x="0" y="0"/>
          <a:ext cx="0" cy="0"/>
          <a:chOff x="0" y="0"/>
          <a:chExt cx="0" cy="0"/>
        </a:xfrm>
      </p:grpSpPr>
      <p:sp>
        <p:nvSpPr>
          <p:cNvPr id="518" name="Shape 518"/>
          <p:cNvSpPr txBox="1">
            <a:spLocks noGrp="1"/>
          </p:cNvSpPr>
          <p:nvPr>
            <p:ph type="title"/>
          </p:nvPr>
        </p:nvSpPr>
        <p:spPr>
          <a:xfrm>
            <a:off x="325350" y="189600"/>
            <a:ext cx="8493299" cy="529799"/>
          </a:xfrm>
          <a:prstGeom prst="rect">
            <a:avLst/>
          </a:prstGeom>
        </p:spPr>
        <p:txBody>
          <a:bodyPr lIns="91425" tIns="91425" rIns="91425" bIns="91425" anchor="t" anchorCtr="0">
            <a:noAutofit/>
          </a:bodyPr>
          <a:lstStyle/>
          <a:p>
            <a:pPr lvl="0" rtl="0">
              <a:spcBef>
                <a:spcPts val="0"/>
              </a:spcBef>
              <a:buNone/>
            </a:pPr>
            <a:r>
              <a:rPr lang="en" sz="3000"/>
              <a:t>Wavelength Matching</a:t>
            </a:r>
          </a:p>
        </p:txBody>
      </p:sp>
      <p:pic>
        <p:nvPicPr>
          <p:cNvPr id="519" name="Shape 519"/>
          <p:cNvPicPr preferRelativeResize="0"/>
          <p:nvPr/>
        </p:nvPicPr>
        <p:blipFill>
          <a:blip r:embed="rId3">
            <a:alphaModFix/>
          </a:blip>
          <a:stretch>
            <a:fillRect/>
          </a:stretch>
        </p:blipFill>
        <p:spPr>
          <a:xfrm>
            <a:off x="6615137" y="1156100"/>
            <a:ext cx="1941950" cy="1304162"/>
          </a:xfrm>
          <a:prstGeom prst="rect">
            <a:avLst/>
          </a:prstGeom>
          <a:noFill/>
          <a:ln>
            <a:noFill/>
          </a:ln>
        </p:spPr>
      </p:pic>
      <p:pic>
        <p:nvPicPr>
          <p:cNvPr id="520" name="Shape 520"/>
          <p:cNvPicPr preferRelativeResize="0"/>
          <p:nvPr/>
        </p:nvPicPr>
        <p:blipFill>
          <a:blip r:embed="rId4">
            <a:alphaModFix/>
          </a:blip>
          <a:stretch>
            <a:fillRect/>
          </a:stretch>
        </p:blipFill>
        <p:spPr>
          <a:xfrm>
            <a:off x="3403887" y="1156099"/>
            <a:ext cx="2927700" cy="2777249"/>
          </a:xfrm>
          <a:prstGeom prst="rect">
            <a:avLst/>
          </a:prstGeom>
          <a:noFill/>
          <a:ln>
            <a:noFill/>
          </a:ln>
        </p:spPr>
      </p:pic>
      <p:pic>
        <p:nvPicPr>
          <p:cNvPr id="521" name="Shape 521"/>
          <p:cNvPicPr preferRelativeResize="0"/>
          <p:nvPr/>
        </p:nvPicPr>
        <p:blipFill>
          <a:blip r:embed="rId5">
            <a:alphaModFix/>
          </a:blip>
          <a:stretch>
            <a:fillRect/>
          </a:stretch>
        </p:blipFill>
        <p:spPr>
          <a:xfrm>
            <a:off x="334787" y="866274"/>
            <a:ext cx="2851774" cy="3067075"/>
          </a:xfrm>
          <a:prstGeom prst="rect">
            <a:avLst/>
          </a:prstGeom>
          <a:noFill/>
          <a:ln>
            <a:noFill/>
          </a:ln>
        </p:spPr>
      </p:pic>
      <p:sp>
        <p:nvSpPr>
          <p:cNvPr id="522" name="Shape 522"/>
          <p:cNvSpPr txBox="1"/>
          <p:nvPr/>
        </p:nvSpPr>
        <p:spPr>
          <a:xfrm>
            <a:off x="1193600" y="4218524"/>
            <a:ext cx="1388399" cy="422399"/>
          </a:xfrm>
          <a:prstGeom prst="rect">
            <a:avLst/>
          </a:prstGeom>
          <a:noFill/>
          <a:ln>
            <a:noFill/>
          </a:ln>
        </p:spPr>
        <p:txBody>
          <a:bodyPr lIns="91425" tIns="91425" rIns="91425" bIns="91425" anchor="ctr" anchorCtr="0">
            <a:noAutofit/>
          </a:bodyPr>
          <a:lstStyle/>
          <a:p>
            <a:pPr lvl="0" algn="ctr" rtl="0">
              <a:spcBef>
                <a:spcPts val="0"/>
              </a:spcBef>
              <a:buNone/>
            </a:pPr>
            <a:r>
              <a:rPr lang="en"/>
              <a:t>Lithium-Glass</a:t>
            </a:r>
          </a:p>
        </p:txBody>
      </p:sp>
      <p:sp>
        <p:nvSpPr>
          <p:cNvPr id="523" name="Shape 523"/>
          <p:cNvSpPr txBox="1"/>
          <p:nvPr/>
        </p:nvSpPr>
        <p:spPr>
          <a:xfrm>
            <a:off x="4147150" y="4244478"/>
            <a:ext cx="1422299" cy="370499"/>
          </a:xfrm>
          <a:prstGeom prst="rect">
            <a:avLst/>
          </a:prstGeom>
          <a:noFill/>
          <a:ln>
            <a:noFill/>
          </a:ln>
        </p:spPr>
        <p:txBody>
          <a:bodyPr lIns="91425" tIns="91425" rIns="91425" bIns="91425" anchor="ctr" anchorCtr="0">
            <a:noAutofit/>
          </a:bodyPr>
          <a:lstStyle/>
          <a:p>
            <a:pPr lvl="0" algn="ctr" rtl="0">
              <a:spcBef>
                <a:spcPts val="0"/>
              </a:spcBef>
              <a:buNone/>
            </a:pPr>
            <a:r>
              <a:rPr lang="en"/>
              <a:t>BC-454 Plastic</a:t>
            </a:r>
          </a:p>
        </p:txBody>
      </p:sp>
      <p:pic>
        <p:nvPicPr>
          <p:cNvPr id="524" name="Shape 524"/>
          <p:cNvPicPr preferRelativeResize="0"/>
          <p:nvPr/>
        </p:nvPicPr>
        <p:blipFill>
          <a:blip r:embed="rId6">
            <a:alphaModFix/>
          </a:blip>
          <a:stretch>
            <a:fillRect/>
          </a:stretch>
        </p:blipFill>
        <p:spPr>
          <a:xfrm>
            <a:off x="6615137" y="2629175"/>
            <a:ext cx="1941949" cy="1304175"/>
          </a:xfrm>
          <a:prstGeom prst="rect">
            <a:avLst/>
          </a:prstGeom>
          <a:noFill/>
          <a:ln>
            <a:noFill/>
          </a:ln>
        </p:spPr>
      </p:pic>
      <p:sp>
        <p:nvSpPr>
          <p:cNvPr id="525" name="Shape 525"/>
          <p:cNvSpPr txBox="1"/>
          <p:nvPr/>
        </p:nvSpPr>
        <p:spPr>
          <a:xfrm>
            <a:off x="6605725" y="4218525"/>
            <a:ext cx="1941900" cy="422399"/>
          </a:xfrm>
          <a:prstGeom prst="rect">
            <a:avLst/>
          </a:prstGeom>
          <a:noFill/>
          <a:ln>
            <a:noFill/>
          </a:ln>
        </p:spPr>
        <p:txBody>
          <a:bodyPr lIns="91425" tIns="91425" rIns="91425" bIns="91425" anchor="ctr" anchorCtr="0">
            <a:noAutofit/>
          </a:bodyPr>
          <a:lstStyle/>
          <a:p>
            <a:pPr lvl="0" algn="ctr" rtl="0">
              <a:spcBef>
                <a:spcPts val="0"/>
              </a:spcBef>
              <a:buNone/>
            </a:pPr>
            <a:r>
              <a:rPr lang="en"/>
              <a:t>S8664 APD</a:t>
            </a:r>
          </a:p>
        </p:txBody>
      </p:sp>
      <p:sp>
        <p:nvSpPr>
          <p:cNvPr id="526" name="Shape 526"/>
          <p:cNvSpPr txBox="1"/>
          <p:nvPr/>
        </p:nvSpPr>
        <p:spPr>
          <a:xfrm>
            <a:off x="0" y="4729100"/>
            <a:ext cx="9144000" cy="409199"/>
          </a:xfrm>
          <a:prstGeom prst="rect">
            <a:avLst/>
          </a:prstGeom>
          <a:noFill/>
          <a:ln>
            <a:noFill/>
          </a:ln>
        </p:spPr>
        <p:txBody>
          <a:bodyPr lIns="91425" tIns="91425" rIns="91425" bIns="91425" anchor="t" anchorCtr="0">
            <a:noAutofit/>
          </a:bodyPr>
          <a:lstStyle/>
          <a:p>
            <a:pPr lvl="0" algn="ctr" rtl="0">
              <a:spcBef>
                <a:spcPts val="0"/>
              </a:spcBef>
              <a:buNone/>
            </a:pPr>
            <a:r>
              <a:rPr lang="en"/>
              <a:t>Overview | Approach | Project Plan | </a:t>
            </a:r>
            <a:r>
              <a:rPr lang="en">
                <a:solidFill>
                  <a:srgbClr val="9900FF"/>
                </a:solidFill>
              </a:rPr>
              <a:t>Design Walkthrough</a:t>
            </a:r>
            <a:r>
              <a:rPr lang="en"/>
              <a:t> | FMEA and Safety | Standards | Conclusions</a:t>
            </a:r>
          </a:p>
        </p:txBody>
      </p:sp>
      <p:sp>
        <p:nvSpPr>
          <p:cNvPr id="527" name="Shape 527"/>
          <p:cNvSpPr txBox="1"/>
          <p:nvPr/>
        </p:nvSpPr>
        <p:spPr>
          <a:xfrm>
            <a:off x="674137" y="3977100"/>
            <a:ext cx="2446200" cy="201899"/>
          </a:xfrm>
          <a:prstGeom prst="rect">
            <a:avLst/>
          </a:prstGeom>
          <a:noFill/>
          <a:ln>
            <a:noFill/>
          </a:ln>
        </p:spPr>
        <p:txBody>
          <a:bodyPr lIns="91425" tIns="91425" rIns="91425" bIns="91425" anchor="ctr" anchorCtr="0">
            <a:noAutofit/>
          </a:bodyPr>
          <a:lstStyle/>
          <a:p>
            <a:pPr algn="ctr">
              <a:spcBef>
                <a:spcPts val="0"/>
              </a:spcBef>
              <a:buNone/>
            </a:pPr>
            <a:r>
              <a:rPr lang="en" sz="600"/>
              <a:t>http://www.apace-science.com/ast/g_scint.htm</a:t>
            </a:r>
          </a:p>
        </p:txBody>
      </p:sp>
      <p:sp>
        <p:nvSpPr>
          <p:cNvPr id="528" name="Shape 528"/>
          <p:cNvSpPr txBox="1"/>
          <p:nvPr/>
        </p:nvSpPr>
        <p:spPr>
          <a:xfrm>
            <a:off x="3403887" y="3906725"/>
            <a:ext cx="2927699" cy="370499"/>
          </a:xfrm>
          <a:prstGeom prst="rect">
            <a:avLst/>
          </a:prstGeom>
          <a:noFill/>
          <a:ln>
            <a:noFill/>
          </a:ln>
        </p:spPr>
        <p:txBody>
          <a:bodyPr lIns="91425" tIns="91425" rIns="91425" bIns="91425" anchor="ctr" anchorCtr="0">
            <a:noAutofit/>
          </a:bodyPr>
          <a:lstStyle/>
          <a:p>
            <a:pPr algn="ctr">
              <a:spcBef>
                <a:spcPts val="0"/>
              </a:spcBef>
              <a:buNone/>
            </a:pPr>
            <a:r>
              <a:rPr lang="en" sz="600"/>
              <a:t>http://www.crystals.saint-gobain.com/uploadedFiles/SG-Crystals/Documents/SGC%20BC454%20Data%20Sheet.pdf</a:t>
            </a:r>
          </a:p>
        </p:txBody>
      </p:sp>
      <p:sp>
        <p:nvSpPr>
          <p:cNvPr id="529" name="Shape 529"/>
          <p:cNvSpPr txBox="1"/>
          <p:nvPr/>
        </p:nvSpPr>
        <p:spPr>
          <a:xfrm>
            <a:off x="6363012" y="3977100"/>
            <a:ext cx="2446200" cy="201899"/>
          </a:xfrm>
          <a:prstGeom prst="rect">
            <a:avLst/>
          </a:prstGeom>
          <a:noFill/>
          <a:ln>
            <a:noFill/>
          </a:ln>
        </p:spPr>
        <p:txBody>
          <a:bodyPr lIns="91425" tIns="91425" rIns="91425" bIns="91425" anchor="ctr" anchorCtr="0">
            <a:noAutofit/>
          </a:bodyPr>
          <a:lstStyle/>
          <a:p>
            <a:pPr lvl="0" algn="ctr" rtl="0">
              <a:spcBef>
                <a:spcPts val="0"/>
              </a:spcBef>
              <a:buNone/>
            </a:pPr>
            <a:r>
              <a:rPr lang="en" sz="600"/>
              <a:t>http://www.hamamatsu.com/resources/pdf/ssd/s8664_series_kapd1012e04.pdf</a:t>
            </a:r>
          </a:p>
        </p:txBody>
      </p:sp>
      <p:sp>
        <p:nvSpPr>
          <p:cNvPr id="530" name="Shape 530"/>
          <p:cNvSpPr txBox="1"/>
          <p:nvPr/>
        </p:nvSpPr>
        <p:spPr>
          <a:xfrm>
            <a:off x="7595925" y="187150"/>
            <a:ext cx="1547999" cy="409199"/>
          </a:xfrm>
          <a:prstGeom prst="rect">
            <a:avLst/>
          </a:prstGeom>
          <a:noFill/>
          <a:ln>
            <a:noFill/>
          </a:ln>
        </p:spPr>
        <p:txBody>
          <a:bodyPr lIns="91425" tIns="91425" rIns="91425" bIns="91425" anchor="t" anchorCtr="0">
            <a:noAutofit/>
          </a:bodyPr>
          <a:lstStyle/>
          <a:p>
            <a:pPr lvl="0" rtl="0">
              <a:spcBef>
                <a:spcPts val="0"/>
              </a:spcBef>
              <a:buNone/>
            </a:pPr>
            <a:r>
              <a:rPr lang="en"/>
              <a:t>Josiah DeLange</a:t>
            </a:r>
          </a:p>
        </p:txBody>
      </p:sp>
    </p:spTree>
  </p:cSld>
  <p:clrMapOvr>
    <a:masterClrMapping/>
  </p:clrMapOvr>
  <p:transition spd="slow">
    <p:cut/>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34"/>
        <p:cNvGrpSpPr/>
        <p:nvPr/>
      </p:nvGrpSpPr>
      <p:grpSpPr>
        <a:xfrm>
          <a:off x="0" y="0"/>
          <a:ext cx="0" cy="0"/>
          <a:chOff x="0" y="0"/>
          <a:chExt cx="0" cy="0"/>
        </a:xfrm>
      </p:grpSpPr>
      <p:pic>
        <p:nvPicPr>
          <p:cNvPr id="535" name="Shape 535"/>
          <p:cNvPicPr preferRelativeResize="0"/>
          <p:nvPr/>
        </p:nvPicPr>
        <p:blipFill rotWithShape="1">
          <a:blip r:embed="rId3">
            <a:alphaModFix/>
          </a:blip>
          <a:srcRect l="22811" r="29891"/>
          <a:stretch/>
        </p:blipFill>
        <p:spPr>
          <a:xfrm>
            <a:off x="1976050" y="732900"/>
            <a:ext cx="2077201" cy="3393425"/>
          </a:xfrm>
          <a:prstGeom prst="rect">
            <a:avLst/>
          </a:prstGeom>
          <a:noFill/>
          <a:ln>
            <a:noFill/>
          </a:ln>
        </p:spPr>
      </p:pic>
      <p:pic>
        <p:nvPicPr>
          <p:cNvPr id="536" name="Shape 536"/>
          <p:cNvPicPr preferRelativeResize="0"/>
          <p:nvPr/>
        </p:nvPicPr>
        <p:blipFill>
          <a:blip r:embed="rId4">
            <a:alphaModFix/>
          </a:blip>
          <a:stretch>
            <a:fillRect/>
          </a:stretch>
        </p:blipFill>
        <p:spPr>
          <a:xfrm>
            <a:off x="4745690" y="1611449"/>
            <a:ext cx="1637437" cy="1920612"/>
          </a:xfrm>
          <a:prstGeom prst="rect">
            <a:avLst/>
          </a:prstGeom>
          <a:noFill/>
          <a:ln>
            <a:noFill/>
          </a:ln>
        </p:spPr>
      </p:pic>
      <p:sp>
        <p:nvSpPr>
          <p:cNvPr id="537" name="Shape 537"/>
          <p:cNvSpPr/>
          <p:nvPr/>
        </p:nvSpPr>
        <p:spPr>
          <a:xfrm rot="-5322059">
            <a:off x="3675325" y="2439726"/>
            <a:ext cx="264668" cy="94817"/>
          </a:xfrm>
          <a:prstGeom prst="trapezoid">
            <a:avLst>
              <a:gd name="adj" fmla="val 8106"/>
            </a:avLst>
          </a:prstGeom>
          <a:solidFill>
            <a:srgbClr val="DC9563">
              <a:alpha val="36150"/>
            </a:srgbClr>
          </a:solidFill>
          <a:ln w="9525" cap="flat">
            <a:solidFill>
              <a:srgbClr val="000000"/>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a:p>
        </p:txBody>
      </p:sp>
      <p:sp>
        <p:nvSpPr>
          <p:cNvPr id="538" name="Shape 538"/>
          <p:cNvSpPr txBox="1">
            <a:spLocks noGrp="1"/>
          </p:cNvSpPr>
          <p:nvPr>
            <p:ph type="title"/>
          </p:nvPr>
        </p:nvSpPr>
        <p:spPr>
          <a:xfrm>
            <a:off x="457200" y="183325"/>
            <a:ext cx="4663499" cy="517499"/>
          </a:xfrm>
          <a:prstGeom prst="rect">
            <a:avLst/>
          </a:prstGeom>
        </p:spPr>
        <p:txBody>
          <a:bodyPr lIns="91425" tIns="91425" rIns="91425" bIns="91425" anchor="ctr" anchorCtr="0">
            <a:noAutofit/>
          </a:bodyPr>
          <a:lstStyle/>
          <a:p>
            <a:pPr lvl="0" rtl="0">
              <a:spcBef>
                <a:spcPts val="0"/>
              </a:spcBef>
              <a:buNone/>
            </a:pPr>
            <a:r>
              <a:rPr lang="en" sz="3000"/>
              <a:t>Particle Discrimination</a:t>
            </a:r>
          </a:p>
        </p:txBody>
      </p:sp>
      <p:sp>
        <p:nvSpPr>
          <p:cNvPr id="539" name="Shape 539"/>
          <p:cNvSpPr txBox="1"/>
          <p:nvPr/>
        </p:nvSpPr>
        <p:spPr>
          <a:xfrm>
            <a:off x="0" y="4729100"/>
            <a:ext cx="9144000" cy="409199"/>
          </a:xfrm>
          <a:prstGeom prst="rect">
            <a:avLst/>
          </a:prstGeom>
          <a:noFill/>
          <a:ln>
            <a:noFill/>
          </a:ln>
        </p:spPr>
        <p:txBody>
          <a:bodyPr lIns="91425" tIns="91425" rIns="91425" bIns="91425" anchor="t" anchorCtr="0">
            <a:noAutofit/>
          </a:bodyPr>
          <a:lstStyle/>
          <a:p>
            <a:pPr lvl="0" algn="ctr" rtl="0">
              <a:spcBef>
                <a:spcPts val="0"/>
              </a:spcBef>
              <a:buNone/>
            </a:pPr>
            <a:r>
              <a:rPr lang="en"/>
              <a:t>Overview | Approach | Project Plan | </a:t>
            </a:r>
            <a:r>
              <a:rPr lang="en">
                <a:solidFill>
                  <a:srgbClr val="9900FF"/>
                </a:solidFill>
              </a:rPr>
              <a:t>Design Walkthrough</a:t>
            </a:r>
            <a:r>
              <a:rPr lang="en"/>
              <a:t> | FMEA and Safety | Standards | Conclusions</a:t>
            </a:r>
          </a:p>
        </p:txBody>
      </p:sp>
      <p:sp>
        <p:nvSpPr>
          <p:cNvPr id="540" name="Shape 540"/>
          <p:cNvSpPr txBox="1"/>
          <p:nvPr/>
        </p:nvSpPr>
        <p:spPr>
          <a:xfrm>
            <a:off x="1168300" y="4055387"/>
            <a:ext cx="1466100" cy="355200"/>
          </a:xfrm>
          <a:prstGeom prst="rect">
            <a:avLst/>
          </a:prstGeom>
          <a:noFill/>
          <a:ln>
            <a:noFill/>
          </a:ln>
        </p:spPr>
        <p:txBody>
          <a:bodyPr lIns="91425" tIns="91425" rIns="91425" bIns="91425" anchor="ctr" anchorCtr="0">
            <a:noAutofit/>
          </a:bodyPr>
          <a:lstStyle/>
          <a:p>
            <a:pPr lvl="0" algn="ctr" rtl="0">
              <a:spcBef>
                <a:spcPts val="0"/>
              </a:spcBef>
              <a:buNone/>
            </a:pPr>
            <a:r>
              <a:rPr lang="en"/>
              <a:t>Lithium-Glass</a:t>
            </a:r>
          </a:p>
        </p:txBody>
      </p:sp>
      <p:cxnSp>
        <p:nvCxnSpPr>
          <p:cNvPr id="541" name="Shape 541"/>
          <p:cNvCxnSpPr/>
          <p:nvPr/>
        </p:nvCxnSpPr>
        <p:spPr>
          <a:xfrm rot="10800000" flipH="1">
            <a:off x="2522550" y="3588024"/>
            <a:ext cx="706799" cy="573600"/>
          </a:xfrm>
          <a:prstGeom prst="straightConnector1">
            <a:avLst/>
          </a:prstGeom>
          <a:noFill/>
          <a:ln w="9525" cap="flat">
            <a:solidFill>
              <a:srgbClr val="000000"/>
            </a:solidFill>
            <a:prstDash val="solid"/>
            <a:round/>
            <a:headEnd type="none" w="lg" len="lg"/>
            <a:tailEnd type="triangle" w="lg" len="lg"/>
          </a:ln>
        </p:spPr>
      </p:cxnSp>
      <p:sp>
        <p:nvSpPr>
          <p:cNvPr id="542" name="Shape 542"/>
          <p:cNvSpPr txBox="1"/>
          <p:nvPr/>
        </p:nvSpPr>
        <p:spPr>
          <a:xfrm>
            <a:off x="731650" y="947862"/>
            <a:ext cx="1466100" cy="355200"/>
          </a:xfrm>
          <a:prstGeom prst="rect">
            <a:avLst/>
          </a:prstGeom>
          <a:noFill/>
          <a:ln>
            <a:noFill/>
          </a:ln>
        </p:spPr>
        <p:txBody>
          <a:bodyPr lIns="91425" tIns="91425" rIns="91425" bIns="91425" anchor="ctr" anchorCtr="0">
            <a:noAutofit/>
          </a:bodyPr>
          <a:lstStyle/>
          <a:p>
            <a:pPr lvl="0" algn="ctr" rtl="0">
              <a:spcBef>
                <a:spcPts val="0"/>
              </a:spcBef>
              <a:buNone/>
            </a:pPr>
            <a:r>
              <a:rPr lang="en"/>
              <a:t>Borated Plastic</a:t>
            </a:r>
          </a:p>
        </p:txBody>
      </p:sp>
      <p:sp>
        <p:nvSpPr>
          <p:cNvPr id="543" name="Shape 543"/>
          <p:cNvSpPr txBox="1"/>
          <p:nvPr/>
        </p:nvSpPr>
        <p:spPr>
          <a:xfrm>
            <a:off x="164775" y="3170387"/>
            <a:ext cx="1547999" cy="355200"/>
          </a:xfrm>
          <a:prstGeom prst="rect">
            <a:avLst/>
          </a:prstGeom>
          <a:noFill/>
          <a:ln>
            <a:noFill/>
          </a:ln>
        </p:spPr>
        <p:txBody>
          <a:bodyPr lIns="91425" tIns="91425" rIns="91425" bIns="91425" anchor="ctr" anchorCtr="0">
            <a:noAutofit/>
          </a:bodyPr>
          <a:lstStyle/>
          <a:p>
            <a:pPr lvl="0" algn="ctr" rtl="0">
              <a:spcBef>
                <a:spcPts val="0"/>
              </a:spcBef>
              <a:buNone/>
            </a:pPr>
            <a:r>
              <a:rPr lang="en"/>
              <a:t>Fast Neutrons</a:t>
            </a:r>
          </a:p>
        </p:txBody>
      </p:sp>
      <p:sp>
        <p:nvSpPr>
          <p:cNvPr id="544" name="Shape 544"/>
          <p:cNvSpPr txBox="1"/>
          <p:nvPr/>
        </p:nvSpPr>
        <p:spPr>
          <a:xfrm>
            <a:off x="164775" y="1633450"/>
            <a:ext cx="1828800" cy="355200"/>
          </a:xfrm>
          <a:prstGeom prst="rect">
            <a:avLst/>
          </a:prstGeom>
          <a:noFill/>
          <a:ln>
            <a:noFill/>
          </a:ln>
        </p:spPr>
        <p:txBody>
          <a:bodyPr lIns="91425" tIns="91425" rIns="91425" bIns="91425" anchor="ctr" anchorCtr="0">
            <a:noAutofit/>
          </a:bodyPr>
          <a:lstStyle/>
          <a:p>
            <a:pPr lvl="0" algn="ctr" rtl="0">
              <a:spcBef>
                <a:spcPts val="0"/>
              </a:spcBef>
              <a:buNone/>
            </a:pPr>
            <a:r>
              <a:rPr lang="en"/>
              <a:t>Thermal Neutrons</a:t>
            </a:r>
          </a:p>
        </p:txBody>
      </p:sp>
      <p:sp>
        <p:nvSpPr>
          <p:cNvPr id="545" name="Shape 545"/>
          <p:cNvSpPr/>
          <p:nvPr/>
        </p:nvSpPr>
        <p:spPr>
          <a:xfrm rot="1235527">
            <a:off x="1619109" y="2079959"/>
            <a:ext cx="891846" cy="187447"/>
          </a:xfrm>
          <a:custGeom>
            <a:avLst/>
            <a:gdLst/>
            <a:ahLst/>
            <a:cxnLst/>
            <a:rect l="0" t="0" r="0" b="0"/>
            <a:pathLst>
              <a:path w="46817" h="17330" extrusionOk="0">
                <a:moveTo>
                  <a:pt x="0" y="12160"/>
                </a:moveTo>
                <a:cubicBezTo>
                  <a:pt x="4591" y="7798"/>
                  <a:pt x="8304" y="-263"/>
                  <a:pt x="14630" y="38"/>
                </a:cubicBezTo>
                <a:cubicBezTo>
                  <a:pt x="18559" y="225"/>
                  <a:pt x="17203" y="7533"/>
                  <a:pt x="19228" y="10906"/>
                </a:cubicBezTo>
                <a:cubicBezTo>
                  <a:pt x="19626" y="11570"/>
                  <a:pt x="19058" y="6649"/>
                  <a:pt x="21319" y="2128"/>
                </a:cubicBezTo>
                <a:cubicBezTo>
                  <a:pt x="22110" y="544"/>
                  <a:pt x="25526" y="18403"/>
                  <a:pt x="26753" y="17177"/>
                </a:cubicBezTo>
                <a:cubicBezTo>
                  <a:pt x="44883" y="-953"/>
                  <a:pt x="16619" y="19126"/>
                  <a:pt x="30933" y="3382"/>
                </a:cubicBezTo>
                <a:cubicBezTo>
                  <a:pt x="33532" y="522"/>
                  <a:pt x="35011" y="17581"/>
                  <a:pt x="35949" y="13833"/>
                </a:cubicBezTo>
                <a:cubicBezTo>
                  <a:pt x="36962" y="9777"/>
                  <a:pt x="34627" y="5257"/>
                  <a:pt x="35949" y="1292"/>
                </a:cubicBezTo>
                <a:cubicBezTo>
                  <a:pt x="36895" y="-1546"/>
                  <a:pt x="36596" y="4213"/>
                  <a:pt x="37203" y="7144"/>
                </a:cubicBezTo>
                <a:cubicBezTo>
                  <a:pt x="37850" y="10275"/>
                  <a:pt x="36432" y="10940"/>
                  <a:pt x="38457" y="13415"/>
                </a:cubicBezTo>
                <a:cubicBezTo>
                  <a:pt x="40299" y="15666"/>
                  <a:pt x="43936" y="11317"/>
                  <a:pt x="46817" y="10906"/>
                </a:cubicBezTo>
              </a:path>
            </a:pathLst>
          </a:custGeom>
          <a:noFill/>
          <a:ln w="19050" cap="flat">
            <a:solidFill>
              <a:srgbClr val="A2C4C9"/>
            </a:solidFill>
            <a:prstDash val="solid"/>
            <a:round/>
            <a:headEnd type="oval" w="lg" len="lg"/>
            <a:tailEnd type="stealth" w="lg" len="lg"/>
          </a:ln>
        </p:spPr>
      </p:sp>
      <p:sp>
        <p:nvSpPr>
          <p:cNvPr id="546" name="Shape 546"/>
          <p:cNvSpPr/>
          <p:nvPr/>
        </p:nvSpPr>
        <p:spPr>
          <a:xfrm rot="-3167566">
            <a:off x="2839456" y="2249461"/>
            <a:ext cx="572535" cy="107966"/>
          </a:xfrm>
          <a:custGeom>
            <a:avLst/>
            <a:gdLst/>
            <a:ahLst/>
            <a:cxnLst/>
            <a:rect l="0" t="0" r="0" b="0"/>
            <a:pathLst>
              <a:path w="46817" h="17330" extrusionOk="0">
                <a:moveTo>
                  <a:pt x="0" y="12160"/>
                </a:moveTo>
                <a:cubicBezTo>
                  <a:pt x="4591" y="7798"/>
                  <a:pt x="8304" y="-263"/>
                  <a:pt x="14630" y="38"/>
                </a:cubicBezTo>
                <a:cubicBezTo>
                  <a:pt x="18559" y="225"/>
                  <a:pt x="17203" y="7533"/>
                  <a:pt x="19228" y="10906"/>
                </a:cubicBezTo>
                <a:cubicBezTo>
                  <a:pt x="19626" y="11570"/>
                  <a:pt x="19058" y="6649"/>
                  <a:pt x="21319" y="2128"/>
                </a:cubicBezTo>
                <a:cubicBezTo>
                  <a:pt x="22110" y="544"/>
                  <a:pt x="25526" y="18403"/>
                  <a:pt x="26753" y="17177"/>
                </a:cubicBezTo>
                <a:cubicBezTo>
                  <a:pt x="44883" y="-953"/>
                  <a:pt x="16619" y="19126"/>
                  <a:pt x="30933" y="3382"/>
                </a:cubicBezTo>
                <a:cubicBezTo>
                  <a:pt x="33532" y="522"/>
                  <a:pt x="35011" y="17581"/>
                  <a:pt x="35949" y="13833"/>
                </a:cubicBezTo>
                <a:cubicBezTo>
                  <a:pt x="36962" y="9777"/>
                  <a:pt x="34627" y="5257"/>
                  <a:pt x="35949" y="1292"/>
                </a:cubicBezTo>
                <a:cubicBezTo>
                  <a:pt x="36895" y="-1546"/>
                  <a:pt x="36596" y="4213"/>
                  <a:pt x="37203" y="7144"/>
                </a:cubicBezTo>
                <a:cubicBezTo>
                  <a:pt x="37850" y="10275"/>
                  <a:pt x="36432" y="10940"/>
                  <a:pt x="38457" y="13415"/>
                </a:cubicBezTo>
                <a:cubicBezTo>
                  <a:pt x="40299" y="15666"/>
                  <a:pt x="43936" y="11317"/>
                  <a:pt x="46817" y="10906"/>
                </a:cubicBezTo>
              </a:path>
            </a:pathLst>
          </a:custGeom>
          <a:noFill/>
          <a:ln w="19050" cap="flat">
            <a:solidFill>
              <a:srgbClr val="76A5AF"/>
            </a:solidFill>
            <a:prstDash val="solid"/>
            <a:round/>
            <a:headEnd type="oval" w="lg" len="lg"/>
            <a:tailEnd type="stealth" w="lg" len="lg"/>
          </a:ln>
        </p:spPr>
      </p:sp>
      <p:sp>
        <p:nvSpPr>
          <p:cNvPr id="547" name="Shape 547"/>
          <p:cNvSpPr/>
          <p:nvPr/>
        </p:nvSpPr>
        <p:spPr>
          <a:xfrm rot="6541860">
            <a:off x="3037998" y="3153926"/>
            <a:ext cx="565686" cy="119160"/>
          </a:xfrm>
          <a:custGeom>
            <a:avLst/>
            <a:gdLst/>
            <a:ahLst/>
            <a:cxnLst/>
            <a:rect l="0" t="0" r="0" b="0"/>
            <a:pathLst>
              <a:path w="46817" h="17330" extrusionOk="0">
                <a:moveTo>
                  <a:pt x="0" y="12160"/>
                </a:moveTo>
                <a:cubicBezTo>
                  <a:pt x="4591" y="7798"/>
                  <a:pt x="8304" y="-263"/>
                  <a:pt x="14630" y="38"/>
                </a:cubicBezTo>
                <a:cubicBezTo>
                  <a:pt x="18559" y="225"/>
                  <a:pt x="17203" y="7533"/>
                  <a:pt x="19228" y="10906"/>
                </a:cubicBezTo>
                <a:cubicBezTo>
                  <a:pt x="19626" y="11570"/>
                  <a:pt x="19058" y="6649"/>
                  <a:pt x="21319" y="2128"/>
                </a:cubicBezTo>
                <a:cubicBezTo>
                  <a:pt x="22110" y="544"/>
                  <a:pt x="25526" y="18403"/>
                  <a:pt x="26753" y="17177"/>
                </a:cubicBezTo>
                <a:cubicBezTo>
                  <a:pt x="44883" y="-953"/>
                  <a:pt x="16619" y="19126"/>
                  <a:pt x="30933" y="3382"/>
                </a:cubicBezTo>
                <a:cubicBezTo>
                  <a:pt x="33532" y="522"/>
                  <a:pt x="35011" y="17581"/>
                  <a:pt x="35949" y="13833"/>
                </a:cubicBezTo>
                <a:cubicBezTo>
                  <a:pt x="36962" y="9777"/>
                  <a:pt x="34627" y="5257"/>
                  <a:pt x="35949" y="1292"/>
                </a:cubicBezTo>
                <a:cubicBezTo>
                  <a:pt x="36895" y="-1546"/>
                  <a:pt x="36596" y="4213"/>
                  <a:pt x="37203" y="7144"/>
                </a:cubicBezTo>
                <a:cubicBezTo>
                  <a:pt x="37850" y="10275"/>
                  <a:pt x="36432" y="10940"/>
                  <a:pt x="38457" y="13415"/>
                </a:cubicBezTo>
                <a:cubicBezTo>
                  <a:pt x="40299" y="15666"/>
                  <a:pt x="43936" y="11317"/>
                  <a:pt x="46817" y="10906"/>
                </a:cubicBezTo>
              </a:path>
            </a:pathLst>
          </a:custGeom>
          <a:noFill/>
          <a:ln w="19050" cap="flat">
            <a:solidFill>
              <a:srgbClr val="A2C4C9"/>
            </a:solidFill>
            <a:prstDash val="solid"/>
            <a:round/>
            <a:headEnd type="oval" w="lg" len="lg"/>
            <a:tailEnd type="stealth" w="lg" len="lg"/>
          </a:ln>
        </p:spPr>
      </p:sp>
      <p:sp>
        <p:nvSpPr>
          <p:cNvPr id="548" name="Shape 548"/>
          <p:cNvSpPr/>
          <p:nvPr/>
        </p:nvSpPr>
        <p:spPr>
          <a:xfrm rot="-8383436" flipH="1">
            <a:off x="2888254" y="2729840"/>
            <a:ext cx="545679" cy="95137"/>
          </a:xfrm>
          <a:custGeom>
            <a:avLst/>
            <a:gdLst/>
            <a:ahLst/>
            <a:cxnLst/>
            <a:rect l="0" t="0" r="0" b="0"/>
            <a:pathLst>
              <a:path w="46817" h="17330" extrusionOk="0">
                <a:moveTo>
                  <a:pt x="0" y="12160"/>
                </a:moveTo>
                <a:cubicBezTo>
                  <a:pt x="4591" y="7798"/>
                  <a:pt x="8304" y="-263"/>
                  <a:pt x="14630" y="38"/>
                </a:cubicBezTo>
                <a:cubicBezTo>
                  <a:pt x="18559" y="225"/>
                  <a:pt x="17203" y="7533"/>
                  <a:pt x="19228" y="10906"/>
                </a:cubicBezTo>
                <a:cubicBezTo>
                  <a:pt x="19626" y="11570"/>
                  <a:pt x="19058" y="6649"/>
                  <a:pt x="21319" y="2128"/>
                </a:cubicBezTo>
                <a:cubicBezTo>
                  <a:pt x="22110" y="544"/>
                  <a:pt x="25526" y="18403"/>
                  <a:pt x="26753" y="17177"/>
                </a:cubicBezTo>
                <a:cubicBezTo>
                  <a:pt x="44883" y="-953"/>
                  <a:pt x="16619" y="19126"/>
                  <a:pt x="30933" y="3382"/>
                </a:cubicBezTo>
                <a:cubicBezTo>
                  <a:pt x="33532" y="522"/>
                  <a:pt x="35011" y="17581"/>
                  <a:pt x="35949" y="13833"/>
                </a:cubicBezTo>
                <a:cubicBezTo>
                  <a:pt x="36962" y="9777"/>
                  <a:pt x="34627" y="5257"/>
                  <a:pt x="35949" y="1292"/>
                </a:cubicBezTo>
                <a:cubicBezTo>
                  <a:pt x="36895" y="-1546"/>
                  <a:pt x="36596" y="4213"/>
                  <a:pt x="37203" y="7144"/>
                </a:cubicBezTo>
                <a:cubicBezTo>
                  <a:pt x="37850" y="10275"/>
                  <a:pt x="36432" y="10940"/>
                  <a:pt x="38457" y="13415"/>
                </a:cubicBezTo>
                <a:cubicBezTo>
                  <a:pt x="40299" y="15666"/>
                  <a:pt x="43936" y="11317"/>
                  <a:pt x="46817" y="10906"/>
                </a:cubicBezTo>
              </a:path>
            </a:pathLst>
          </a:custGeom>
          <a:noFill/>
          <a:ln w="19050" cap="flat">
            <a:solidFill>
              <a:srgbClr val="76A5AF"/>
            </a:solidFill>
            <a:prstDash val="solid"/>
            <a:round/>
            <a:headEnd type="oval" w="lg" len="lg"/>
            <a:tailEnd type="stealth" w="lg" len="lg"/>
          </a:ln>
        </p:spPr>
      </p:sp>
      <p:sp>
        <p:nvSpPr>
          <p:cNvPr id="549" name="Shape 549"/>
          <p:cNvSpPr/>
          <p:nvPr/>
        </p:nvSpPr>
        <p:spPr>
          <a:xfrm>
            <a:off x="2460550" y="1471137"/>
            <a:ext cx="1207184" cy="517354"/>
          </a:xfrm>
          <a:custGeom>
            <a:avLst/>
            <a:gdLst/>
            <a:ahLst/>
            <a:cxnLst/>
            <a:rect l="0" t="0" r="0" b="0"/>
            <a:pathLst>
              <a:path w="43810" h="19752" extrusionOk="0">
                <a:moveTo>
                  <a:pt x="885" y="19752"/>
                </a:moveTo>
                <a:cubicBezTo>
                  <a:pt x="646" y="18562"/>
                  <a:pt x="-428" y="17203"/>
                  <a:pt x="214" y="16175"/>
                </a:cubicBezTo>
                <a:cubicBezTo>
                  <a:pt x="368" y="15928"/>
                  <a:pt x="2597" y="16622"/>
                  <a:pt x="4685" y="15057"/>
                </a:cubicBezTo>
                <a:cubicBezTo>
                  <a:pt x="5579" y="14386"/>
                  <a:pt x="1814" y="11659"/>
                  <a:pt x="2673" y="12375"/>
                </a:cubicBezTo>
                <a:cubicBezTo>
                  <a:pt x="4135" y="13593"/>
                  <a:pt x="3900" y="13938"/>
                  <a:pt x="5580" y="14834"/>
                </a:cubicBezTo>
                <a:cubicBezTo>
                  <a:pt x="7098" y="15643"/>
                  <a:pt x="3414" y="9590"/>
                  <a:pt x="5132" y="9692"/>
                </a:cubicBezTo>
                <a:cubicBezTo>
                  <a:pt x="7278" y="9818"/>
                  <a:pt x="6870" y="11097"/>
                  <a:pt x="8933" y="11704"/>
                </a:cubicBezTo>
                <a:cubicBezTo>
                  <a:pt x="10112" y="12050"/>
                  <a:pt x="7740" y="9319"/>
                  <a:pt x="8039" y="8127"/>
                </a:cubicBezTo>
                <a:cubicBezTo>
                  <a:pt x="8767" y="5212"/>
                  <a:pt x="11671" y="2816"/>
                  <a:pt x="14522" y="1867"/>
                </a:cubicBezTo>
                <a:cubicBezTo>
                  <a:pt x="18311" y="604"/>
                  <a:pt x="22382" y="3853"/>
                  <a:pt x="26372" y="3655"/>
                </a:cubicBezTo>
                <a:cubicBezTo>
                  <a:pt x="34490" y="3250"/>
                  <a:pt x="25520" y="1033"/>
                  <a:pt x="31737" y="78"/>
                </a:cubicBezTo>
                <a:cubicBezTo>
                  <a:pt x="33763" y="-233"/>
                  <a:pt x="35676" y="1257"/>
                  <a:pt x="37550" y="2090"/>
                </a:cubicBezTo>
                <a:cubicBezTo>
                  <a:pt x="38286" y="2417"/>
                  <a:pt x="38320" y="4673"/>
                  <a:pt x="38891" y="4103"/>
                </a:cubicBezTo>
                <a:cubicBezTo>
                  <a:pt x="40107" y="2886"/>
                  <a:pt x="42140" y="2955"/>
                  <a:pt x="43810" y="2538"/>
                </a:cubicBezTo>
              </a:path>
            </a:pathLst>
          </a:custGeom>
          <a:noFill/>
          <a:ln w="19050" cap="flat">
            <a:solidFill>
              <a:srgbClr val="741B47"/>
            </a:solidFill>
            <a:prstDash val="solid"/>
            <a:round/>
            <a:headEnd type="none" w="lg" len="lg"/>
            <a:tailEnd type="stealth" w="lg" len="lg"/>
          </a:ln>
        </p:spPr>
      </p:sp>
      <p:cxnSp>
        <p:nvCxnSpPr>
          <p:cNvPr id="550" name="Shape 550"/>
          <p:cNvCxnSpPr/>
          <p:nvPr/>
        </p:nvCxnSpPr>
        <p:spPr>
          <a:xfrm>
            <a:off x="1573500" y="1276075"/>
            <a:ext cx="1284299" cy="654599"/>
          </a:xfrm>
          <a:prstGeom prst="straightConnector1">
            <a:avLst/>
          </a:prstGeom>
          <a:noFill/>
          <a:ln w="9525" cap="flat">
            <a:solidFill>
              <a:srgbClr val="000000"/>
            </a:solidFill>
            <a:prstDash val="solid"/>
            <a:round/>
            <a:headEnd type="none" w="lg" len="lg"/>
            <a:tailEnd type="triangle" w="lg" len="lg"/>
          </a:ln>
        </p:spPr>
      </p:cxnSp>
      <p:sp>
        <p:nvSpPr>
          <p:cNvPr id="551" name="Shape 551"/>
          <p:cNvSpPr/>
          <p:nvPr/>
        </p:nvSpPr>
        <p:spPr>
          <a:xfrm rot="-5321436">
            <a:off x="3671315" y="2439029"/>
            <a:ext cx="262568" cy="98116"/>
          </a:xfrm>
          <a:prstGeom prst="trapezoid">
            <a:avLst>
              <a:gd name="adj" fmla="val 8106"/>
            </a:avLst>
          </a:prstGeom>
          <a:solidFill>
            <a:srgbClr val="DCB091"/>
          </a:solidFill>
          <a:ln>
            <a:noFill/>
          </a:ln>
        </p:spPr>
        <p:txBody>
          <a:bodyPr lIns="91425" tIns="91425" rIns="91425" bIns="91425" anchor="ctr" anchorCtr="0">
            <a:noAutofit/>
          </a:bodyPr>
          <a:lstStyle/>
          <a:p>
            <a:pPr lvl="0" rtl="0">
              <a:spcBef>
                <a:spcPts val="0"/>
              </a:spcBef>
              <a:buNone/>
            </a:pPr>
            <a:endParaRPr/>
          </a:p>
        </p:txBody>
      </p:sp>
      <p:sp>
        <p:nvSpPr>
          <p:cNvPr id="552" name="Shape 552"/>
          <p:cNvSpPr/>
          <p:nvPr/>
        </p:nvSpPr>
        <p:spPr>
          <a:xfrm rot="-5326627">
            <a:off x="3697829" y="2453726"/>
            <a:ext cx="182741" cy="70522"/>
          </a:xfrm>
          <a:prstGeom prst="trapezoid">
            <a:avLst>
              <a:gd name="adj" fmla="val 8106"/>
            </a:avLst>
          </a:prstGeom>
          <a:solidFill>
            <a:srgbClr val="999999"/>
          </a:solidFill>
          <a:ln>
            <a:noFill/>
          </a:ln>
        </p:spPr>
        <p:txBody>
          <a:bodyPr lIns="91425" tIns="91425" rIns="91425" bIns="91425" anchor="ctr" anchorCtr="0">
            <a:noAutofit/>
          </a:bodyPr>
          <a:lstStyle/>
          <a:p>
            <a:pPr>
              <a:spcBef>
                <a:spcPts val="0"/>
              </a:spcBef>
              <a:buNone/>
            </a:pPr>
            <a:endParaRPr/>
          </a:p>
        </p:txBody>
      </p:sp>
      <p:sp>
        <p:nvSpPr>
          <p:cNvPr id="553" name="Shape 553"/>
          <p:cNvSpPr/>
          <p:nvPr/>
        </p:nvSpPr>
        <p:spPr>
          <a:xfrm rot="-5317335">
            <a:off x="3619665" y="3294101"/>
            <a:ext cx="237068" cy="182171"/>
          </a:xfrm>
          <a:prstGeom prst="trapezoid">
            <a:avLst>
              <a:gd name="adj" fmla="val 8106"/>
            </a:avLst>
          </a:prstGeom>
          <a:solidFill>
            <a:srgbClr val="DCB091"/>
          </a:solidFill>
          <a:ln w="9525" cap="flat">
            <a:solidFill>
              <a:srgbClr val="00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554" name="Shape 554"/>
          <p:cNvSpPr/>
          <p:nvPr/>
        </p:nvSpPr>
        <p:spPr>
          <a:xfrm rot="-5324381">
            <a:off x="3663150" y="3339718"/>
            <a:ext cx="150036" cy="90931"/>
          </a:xfrm>
          <a:prstGeom prst="trapezoid">
            <a:avLst>
              <a:gd name="adj" fmla="val 8106"/>
            </a:avLst>
          </a:prstGeom>
          <a:solidFill>
            <a:srgbClr val="999999"/>
          </a:solidFill>
          <a:ln>
            <a:noFill/>
          </a:ln>
        </p:spPr>
        <p:txBody>
          <a:bodyPr lIns="91425" tIns="91425" rIns="91425" bIns="91425" anchor="ctr" anchorCtr="0">
            <a:noAutofit/>
          </a:bodyPr>
          <a:lstStyle/>
          <a:p>
            <a:pPr>
              <a:spcBef>
                <a:spcPts val="0"/>
              </a:spcBef>
              <a:buNone/>
            </a:pPr>
            <a:endParaRPr/>
          </a:p>
        </p:txBody>
      </p:sp>
      <p:sp>
        <p:nvSpPr>
          <p:cNvPr id="555" name="Shape 555"/>
          <p:cNvSpPr/>
          <p:nvPr/>
        </p:nvSpPr>
        <p:spPr>
          <a:xfrm rot="-5317335">
            <a:off x="3662565" y="1420364"/>
            <a:ext cx="237068" cy="182171"/>
          </a:xfrm>
          <a:prstGeom prst="trapezoid">
            <a:avLst>
              <a:gd name="adj" fmla="val 8106"/>
            </a:avLst>
          </a:prstGeom>
          <a:solidFill>
            <a:srgbClr val="DCB091"/>
          </a:solidFill>
          <a:ln w="9525" cap="flat">
            <a:solidFill>
              <a:srgbClr val="00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556" name="Shape 556"/>
          <p:cNvSpPr/>
          <p:nvPr/>
        </p:nvSpPr>
        <p:spPr>
          <a:xfrm rot="-5324381">
            <a:off x="3703182" y="1462968"/>
            <a:ext cx="150036" cy="96937"/>
          </a:xfrm>
          <a:prstGeom prst="trapezoid">
            <a:avLst>
              <a:gd name="adj" fmla="val 8106"/>
            </a:avLst>
          </a:prstGeom>
          <a:solidFill>
            <a:srgbClr val="999999"/>
          </a:solidFill>
          <a:ln>
            <a:noFill/>
          </a:ln>
        </p:spPr>
        <p:txBody>
          <a:bodyPr lIns="91425" tIns="91425" rIns="91425" bIns="91425" anchor="ctr" anchorCtr="0">
            <a:noAutofit/>
          </a:bodyPr>
          <a:lstStyle/>
          <a:p>
            <a:pPr>
              <a:spcBef>
                <a:spcPts val="0"/>
              </a:spcBef>
              <a:buNone/>
            </a:pPr>
            <a:endParaRPr/>
          </a:p>
        </p:txBody>
      </p:sp>
      <p:sp>
        <p:nvSpPr>
          <p:cNvPr id="557" name="Shape 557"/>
          <p:cNvSpPr/>
          <p:nvPr/>
        </p:nvSpPr>
        <p:spPr>
          <a:xfrm rot="-776142">
            <a:off x="3100518" y="2454221"/>
            <a:ext cx="612936" cy="97730"/>
          </a:xfrm>
          <a:custGeom>
            <a:avLst/>
            <a:gdLst/>
            <a:ahLst/>
            <a:cxnLst/>
            <a:rect l="0" t="0" r="0" b="0"/>
            <a:pathLst>
              <a:path w="34671" h="18669" extrusionOk="0">
                <a:moveTo>
                  <a:pt x="0" y="0"/>
                </a:moveTo>
                <a:cubicBezTo>
                  <a:pt x="167" y="1841"/>
                  <a:pt x="-259" y="4847"/>
                  <a:pt x="1524" y="5334"/>
                </a:cubicBezTo>
                <a:cubicBezTo>
                  <a:pt x="3812" y="5958"/>
                  <a:pt x="8021" y="1084"/>
                  <a:pt x="8382" y="3429"/>
                </a:cubicBezTo>
                <a:cubicBezTo>
                  <a:pt x="9080" y="7969"/>
                  <a:pt x="7982" y="10413"/>
                  <a:pt x="8382" y="11811"/>
                </a:cubicBezTo>
                <a:cubicBezTo>
                  <a:pt x="8933" y="13741"/>
                  <a:pt x="11915" y="6962"/>
                  <a:pt x="13335" y="8382"/>
                </a:cubicBezTo>
                <a:cubicBezTo>
                  <a:pt x="14990" y="10037"/>
                  <a:pt x="14083" y="13908"/>
                  <a:pt x="15240" y="13716"/>
                </a:cubicBezTo>
                <a:cubicBezTo>
                  <a:pt x="16712" y="13470"/>
                  <a:pt x="17524" y="9649"/>
                  <a:pt x="17907" y="10287"/>
                </a:cubicBezTo>
                <a:cubicBezTo>
                  <a:pt x="18930" y="11992"/>
                  <a:pt x="17559" y="14798"/>
                  <a:pt x="18288" y="14859"/>
                </a:cubicBezTo>
                <a:cubicBezTo>
                  <a:pt x="20652" y="15056"/>
                  <a:pt x="22773" y="12954"/>
                  <a:pt x="25146" y="12954"/>
                </a:cubicBezTo>
                <a:cubicBezTo>
                  <a:pt x="25654" y="12954"/>
                  <a:pt x="23114" y="16002"/>
                  <a:pt x="23622" y="16002"/>
                </a:cubicBezTo>
                <a:cubicBezTo>
                  <a:pt x="27410" y="16002"/>
                  <a:pt x="31076" y="17470"/>
                  <a:pt x="34671" y="18669"/>
                </a:cubicBezTo>
              </a:path>
            </a:pathLst>
          </a:custGeom>
          <a:noFill/>
          <a:ln w="19050" cap="flat">
            <a:solidFill>
              <a:srgbClr val="351C75"/>
            </a:solidFill>
            <a:prstDash val="solid"/>
            <a:round/>
            <a:headEnd type="none" w="lg" len="lg"/>
            <a:tailEnd type="stealth" w="lg" len="lg"/>
          </a:ln>
        </p:spPr>
      </p:sp>
      <p:sp>
        <p:nvSpPr>
          <p:cNvPr id="558" name="Shape 558"/>
          <p:cNvSpPr/>
          <p:nvPr/>
        </p:nvSpPr>
        <p:spPr>
          <a:xfrm rot="-6517745">
            <a:off x="3010361" y="1812339"/>
            <a:ext cx="524316" cy="107975"/>
          </a:xfrm>
          <a:custGeom>
            <a:avLst/>
            <a:gdLst/>
            <a:ahLst/>
            <a:cxnLst/>
            <a:rect l="0" t="0" r="0" b="0"/>
            <a:pathLst>
              <a:path w="46817" h="17330" extrusionOk="0">
                <a:moveTo>
                  <a:pt x="0" y="12160"/>
                </a:moveTo>
                <a:cubicBezTo>
                  <a:pt x="4591" y="7798"/>
                  <a:pt x="8304" y="-263"/>
                  <a:pt x="14630" y="38"/>
                </a:cubicBezTo>
                <a:cubicBezTo>
                  <a:pt x="18559" y="225"/>
                  <a:pt x="17203" y="7533"/>
                  <a:pt x="19228" y="10906"/>
                </a:cubicBezTo>
                <a:cubicBezTo>
                  <a:pt x="19626" y="11570"/>
                  <a:pt x="19058" y="6649"/>
                  <a:pt x="21319" y="2128"/>
                </a:cubicBezTo>
                <a:cubicBezTo>
                  <a:pt x="22110" y="544"/>
                  <a:pt x="25526" y="18403"/>
                  <a:pt x="26753" y="17177"/>
                </a:cubicBezTo>
                <a:cubicBezTo>
                  <a:pt x="44883" y="-953"/>
                  <a:pt x="16619" y="19126"/>
                  <a:pt x="30933" y="3382"/>
                </a:cubicBezTo>
                <a:cubicBezTo>
                  <a:pt x="33532" y="522"/>
                  <a:pt x="35011" y="17581"/>
                  <a:pt x="35949" y="13833"/>
                </a:cubicBezTo>
                <a:cubicBezTo>
                  <a:pt x="36962" y="9777"/>
                  <a:pt x="34627" y="5257"/>
                  <a:pt x="35949" y="1292"/>
                </a:cubicBezTo>
                <a:cubicBezTo>
                  <a:pt x="36895" y="-1546"/>
                  <a:pt x="36596" y="4213"/>
                  <a:pt x="37203" y="7144"/>
                </a:cubicBezTo>
                <a:cubicBezTo>
                  <a:pt x="37850" y="10275"/>
                  <a:pt x="36432" y="10940"/>
                  <a:pt x="38457" y="13415"/>
                </a:cubicBezTo>
                <a:cubicBezTo>
                  <a:pt x="40299" y="15666"/>
                  <a:pt x="43936" y="11317"/>
                  <a:pt x="46817" y="10906"/>
                </a:cubicBezTo>
              </a:path>
            </a:pathLst>
          </a:custGeom>
          <a:noFill/>
          <a:ln w="19050" cap="flat">
            <a:solidFill>
              <a:srgbClr val="A2C4C9"/>
            </a:solidFill>
            <a:prstDash val="solid"/>
            <a:round/>
            <a:headEnd type="oval" w="lg" len="lg"/>
            <a:tailEnd type="stealth" w="lg" len="lg"/>
          </a:ln>
        </p:spPr>
      </p:sp>
      <p:sp>
        <p:nvSpPr>
          <p:cNvPr id="559" name="Shape 559"/>
          <p:cNvSpPr/>
          <p:nvPr/>
        </p:nvSpPr>
        <p:spPr>
          <a:xfrm rot="-10229666" flipH="1">
            <a:off x="2571437" y="3173538"/>
            <a:ext cx="1049864" cy="296746"/>
          </a:xfrm>
          <a:custGeom>
            <a:avLst/>
            <a:gdLst/>
            <a:ahLst/>
            <a:cxnLst/>
            <a:rect l="0" t="0" r="0" b="0"/>
            <a:pathLst>
              <a:path w="43810" h="19752" extrusionOk="0">
                <a:moveTo>
                  <a:pt x="885" y="19752"/>
                </a:moveTo>
                <a:cubicBezTo>
                  <a:pt x="646" y="18562"/>
                  <a:pt x="-428" y="17203"/>
                  <a:pt x="214" y="16175"/>
                </a:cubicBezTo>
                <a:cubicBezTo>
                  <a:pt x="368" y="15928"/>
                  <a:pt x="2597" y="16622"/>
                  <a:pt x="4685" y="15057"/>
                </a:cubicBezTo>
                <a:cubicBezTo>
                  <a:pt x="5579" y="14386"/>
                  <a:pt x="1814" y="11659"/>
                  <a:pt x="2673" y="12375"/>
                </a:cubicBezTo>
                <a:cubicBezTo>
                  <a:pt x="4135" y="13593"/>
                  <a:pt x="3900" y="13938"/>
                  <a:pt x="5580" y="14834"/>
                </a:cubicBezTo>
                <a:cubicBezTo>
                  <a:pt x="7098" y="15643"/>
                  <a:pt x="3414" y="9590"/>
                  <a:pt x="5132" y="9692"/>
                </a:cubicBezTo>
                <a:cubicBezTo>
                  <a:pt x="7278" y="9818"/>
                  <a:pt x="6870" y="11097"/>
                  <a:pt x="8933" y="11704"/>
                </a:cubicBezTo>
                <a:cubicBezTo>
                  <a:pt x="10112" y="12050"/>
                  <a:pt x="7740" y="9319"/>
                  <a:pt x="8039" y="8127"/>
                </a:cubicBezTo>
                <a:cubicBezTo>
                  <a:pt x="8767" y="5212"/>
                  <a:pt x="11671" y="2816"/>
                  <a:pt x="14522" y="1867"/>
                </a:cubicBezTo>
                <a:cubicBezTo>
                  <a:pt x="18311" y="604"/>
                  <a:pt x="22382" y="3853"/>
                  <a:pt x="26372" y="3655"/>
                </a:cubicBezTo>
                <a:cubicBezTo>
                  <a:pt x="34490" y="3250"/>
                  <a:pt x="25520" y="1033"/>
                  <a:pt x="31737" y="78"/>
                </a:cubicBezTo>
                <a:cubicBezTo>
                  <a:pt x="33763" y="-233"/>
                  <a:pt x="35676" y="1257"/>
                  <a:pt x="37550" y="2090"/>
                </a:cubicBezTo>
                <a:cubicBezTo>
                  <a:pt x="38286" y="2417"/>
                  <a:pt x="38320" y="4673"/>
                  <a:pt x="38891" y="4103"/>
                </a:cubicBezTo>
                <a:cubicBezTo>
                  <a:pt x="40107" y="2886"/>
                  <a:pt x="42140" y="2955"/>
                  <a:pt x="43810" y="2538"/>
                </a:cubicBezTo>
              </a:path>
            </a:pathLst>
          </a:custGeom>
          <a:noFill/>
          <a:ln w="19050" cap="flat">
            <a:solidFill>
              <a:srgbClr val="741B47"/>
            </a:solidFill>
            <a:prstDash val="solid"/>
            <a:round/>
            <a:headEnd type="none" w="lg" len="lg"/>
            <a:tailEnd type="stealth" w="lg" len="lg"/>
          </a:ln>
        </p:spPr>
      </p:sp>
      <p:sp>
        <p:nvSpPr>
          <p:cNvPr id="560" name="Shape 560"/>
          <p:cNvSpPr/>
          <p:nvPr/>
        </p:nvSpPr>
        <p:spPr>
          <a:xfrm>
            <a:off x="2390211" y="1977662"/>
            <a:ext cx="81575" cy="276225"/>
          </a:xfrm>
          <a:custGeom>
            <a:avLst/>
            <a:gdLst/>
            <a:ahLst/>
            <a:cxnLst/>
            <a:rect l="0" t="0" r="0" b="0"/>
            <a:pathLst>
              <a:path w="3263" h="11049" extrusionOk="0">
                <a:moveTo>
                  <a:pt x="1944" y="11049"/>
                </a:moveTo>
                <a:cubicBezTo>
                  <a:pt x="816" y="9169"/>
                  <a:pt x="1126" y="5553"/>
                  <a:pt x="3087" y="4572"/>
                </a:cubicBezTo>
                <a:cubicBezTo>
                  <a:pt x="4102" y="4063"/>
                  <a:pt x="164" y="4176"/>
                  <a:pt x="39" y="3048"/>
                </a:cubicBezTo>
                <a:cubicBezTo>
                  <a:pt x="-115" y="1663"/>
                  <a:pt x="1523" y="228"/>
                  <a:pt x="2897" y="0"/>
                </a:cubicBezTo>
              </a:path>
            </a:pathLst>
          </a:custGeom>
          <a:noFill/>
          <a:ln w="19050" cap="flat">
            <a:solidFill>
              <a:srgbClr val="741B47"/>
            </a:solidFill>
            <a:prstDash val="solid"/>
            <a:round/>
            <a:headEnd type="none" w="lg" len="lg"/>
            <a:tailEnd type="none" w="lg" len="lg"/>
          </a:ln>
        </p:spPr>
      </p:sp>
      <p:sp>
        <p:nvSpPr>
          <p:cNvPr id="561" name="Shape 561"/>
          <p:cNvSpPr/>
          <p:nvPr/>
        </p:nvSpPr>
        <p:spPr>
          <a:xfrm>
            <a:off x="2403404" y="2348020"/>
            <a:ext cx="256025" cy="750075"/>
          </a:xfrm>
          <a:custGeom>
            <a:avLst/>
            <a:gdLst/>
            <a:ahLst/>
            <a:cxnLst/>
            <a:rect l="0" t="0" r="0" b="0"/>
            <a:pathLst>
              <a:path w="10241" h="30003" extrusionOk="0">
                <a:moveTo>
                  <a:pt x="845" y="45"/>
                </a:moveTo>
                <a:cubicBezTo>
                  <a:pt x="2083" y="235"/>
                  <a:pt x="2342" y="-356"/>
                  <a:pt x="3321" y="426"/>
                </a:cubicBezTo>
                <a:cubicBezTo>
                  <a:pt x="4548" y="1408"/>
                  <a:pt x="786" y="2449"/>
                  <a:pt x="83" y="3855"/>
                </a:cubicBezTo>
                <a:cubicBezTo>
                  <a:pt x="-491" y="5003"/>
                  <a:pt x="2824" y="3713"/>
                  <a:pt x="3893" y="4426"/>
                </a:cubicBezTo>
                <a:cubicBezTo>
                  <a:pt x="5524" y="5513"/>
                  <a:pt x="573" y="7990"/>
                  <a:pt x="1416" y="9760"/>
                </a:cubicBezTo>
                <a:cubicBezTo>
                  <a:pt x="2042" y="11075"/>
                  <a:pt x="605" y="12156"/>
                  <a:pt x="1988" y="12618"/>
                </a:cubicBezTo>
                <a:cubicBezTo>
                  <a:pt x="3318" y="13062"/>
                  <a:pt x="2598" y="9418"/>
                  <a:pt x="1607" y="8427"/>
                </a:cubicBezTo>
                <a:cubicBezTo>
                  <a:pt x="1277" y="8097"/>
                  <a:pt x="3893" y="12805"/>
                  <a:pt x="3893" y="13570"/>
                </a:cubicBezTo>
                <a:cubicBezTo>
                  <a:pt x="3893" y="15052"/>
                  <a:pt x="-305" y="15874"/>
                  <a:pt x="845" y="16809"/>
                </a:cubicBezTo>
                <a:cubicBezTo>
                  <a:pt x="2870" y="18455"/>
                  <a:pt x="5727" y="18710"/>
                  <a:pt x="8274" y="19285"/>
                </a:cubicBezTo>
                <a:cubicBezTo>
                  <a:pt x="9130" y="19478"/>
                  <a:pt x="10804" y="19339"/>
                  <a:pt x="9989" y="19666"/>
                </a:cubicBezTo>
                <a:cubicBezTo>
                  <a:pt x="8007" y="20459"/>
                  <a:pt x="3636" y="20055"/>
                  <a:pt x="4083" y="22143"/>
                </a:cubicBezTo>
                <a:cubicBezTo>
                  <a:pt x="4678" y="24923"/>
                  <a:pt x="4697" y="30356"/>
                  <a:pt x="7512" y="29953"/>
                </a:cubicBezTo>
              </a:path>
            </a:pathLst>
          </a:custGeom>
          <a:noFill/>
          <a:ln w="19050" cap="flat">
            <a:solidFill>
              <a:srgbClr val="741B47"/>
            </a:solidFill>
            <a:prstDash val="solid"/>
            <a:round/>
            <a:headEnd type="none" w="lg" len="lg"/>
            <a:tailEnd type="none" w="lg" len="lg"/>
          </a:ln>
        </p:spPr>
      </p:sp>
      <p:sp>
        <p:nvSpPr>
          <p:cNvPr id="562" name="Shape 562"/>
          <p:cNvSpPr/>
          <p:nvPr/>
        </p:nvSpPr>
        <p:spPr>
          <a:xfrm rot="-1709418">
            <a:off x="1518007" y="2661635"/>
            <a:ext cx="1461232" cy="446762"/>
          </a:xfrm>
          <a:custGeom>
            <a:avLst/>
            <a:gdLst/>
            <a:ahLst/>
            <a:cxnLst/>
            <a:rect l="0" t="0" r="0" b="0"/>
            <a:pathLst>
              <a:path w="69807" h="23329" extrusionOk="0">
                <a:moveTo>
                  <a:pt x="0" y="14456"/>
                </a:moveTo>
                <a:cubicBezTo>
                  <a:pt x="1222" y="10544"/>
                  <a:pt x="-335" y="2752"/>
                  <a:pt x="3762" y="2752"/>
                </a:cubicBezTo>
                <a:cubicBezTo>
                  <a:pt x="5156" y="2752"/>
                  <a:pt x="7579" y="21144"/>
                  <a:pt x="7942" y="21144"/>
                </a:cubicBezTo>
                <a:cubicBezTo>
                  <a:pt x="9665" y="21144"/>
                  <a:pt x="8360" y="19472"/>
                  <a:pt x="8778" y="17800"/>
                </a:cubicBezTo>
                <a:cubicBezTo>
                  <a:pt x="9196" y="16124"/>
                  <a:pt x="12325" y="2548"/>
                  <a:pt x="12540" y="2334"/>
                </a:cubicBezTo>
                <a:cubicBezTo>
                  <a:pt x="14402" y="471"/>
                  <a:pt x="12205" y="24573"/>
                  <a:pt x="13794" y="18218"/>
                </a:cubicBezTo>
                <a:cubicBezTo>
                  <a:pt x="14933" y="13658"/>
                  <a:pt x="15483" y="8958"/>
                  <a:pt x="16720" y="4424"/>
                </a:cubicBezTo>
                <a:cubicBezTo>
                  <a:pt x="17294" y="2318"/>
                  <a:pt x="16022" y="-731"/>
                  <a:pt x="17974" y="244"/>
                </a:cubicBezTo>
                <a:cubicBezTo>
                  <a:pt x="20224" y="1369"/>
                  <a:pt x="18135" y="2756"/>
                  <a:pt x="18392" y="5260"/>
                </a:cubicBezTo>
                <a:cubicBezTo>
                  <a:pt x="18971" y="10908"/>
                  <a:pt x="18885" y="10919"/>
                  <a:pt x="19646" y="16546"/>
                </a:cubicBezTo>
                <a:cubicBezTo>
                  <a:pt x="19931" y="18658"/>
                  <a:pt x="18974" y="22233"/>
                  <a:pt x="20482" y="20726"/>
                </a:cubicBezTo>
                <a:cubicBezTo>
                  <a:pt x="22125" y="19082"/>
                  <a:pt x="22909" y="10736"/>
                  <a:pt x="24662" y="5260"/>
                </a:cubicBezTo>
                <a:cubicBezTo>
                  <a:pt x="24863" y="4630"/>
                  <a:pt x="24943" y="3359"/>
                  <a:pt x="25080" y="4006"/>
                </a:cubicBezTo>
                <a:cubicBezTo>
                  <a:pt x="25614" y="6543"/>
                  <a:pt x="27002" y="19388"/>
                  <a:pt x="27170" y="19472"/>
                </a:cubicBezTo>
                <a:cubicBezTo>
                  <a:pt x="29628" y="20701"/>
                  <a:pt x="27208" y="16668"/>
                  <a:pt x="28006" y="14038"/>
                </a:cubicBezTo>
                <a:cubicBezTo>
                  <a:pt x="29311" y="9729"/>
                  <a:pt x="29554" y="9806"/>
                  <a:pt x="31350" y="5678"/>
                </a:cubicBezTo>
                <a:cubicBezTo>
                  <a:pt x="31650" y="4986"/>
                  <a:pt x="32025" y="3687"/>
                  <a:pt x="32186" y="4424"/>
                </a:cubicBezTo>
                <a:cubicBezTo>
                  <a:pt x="33504" y="10490"/>
                  <a:pt x="30060" y="19208"/>
                  <a:pt x="35113" y="22816"/>
                </a:cubicBezTo>
                <a:cubicBezTo>
                  <a:pt x="39430" y="25899"/>
                  <a:pt x="37630" y="12507"/>
                  <a:pt x="38875" y="7350"/>
                </a:cubicBezTo>
                <a:cubicBezTo>
                  <a:pt x="39125" y="6314"/>
                  <a:pt x="39012" y="4231"/>
                  <a:pt x="39293" y="5260"/>
                </a:cubicBezTo>
                <a:cubicBezTo>
                  <a:pt x="40408" y="9348"/>
                  <a:pt x="40042" y="13779"/>
                  <a:pt x="41383" y="17800"/>
                </a:cubicBezTo>
                <a:cubicBezTo>
                  <a:pt x="41713" y="18791"/>
                  <a:pt x="41192" y="16737"/>
                  <a:pt x="41383" y="15710"/>
                </a:cubicBezTo>
                <a:cubicBezTo>
                  <a:pt x="42241" y="11073"/>
                  <a:pt x="42289" y="11078"/>
                  <a:pt x="43473" y="6514"/>
                </a:cubicBezTo>
                <a:cubicBezTo>
                  <a:pt x="43755" y="5424"/>
                  <a:pt x="43241" y="4068"/>
                  <a:pt x="44309" y="4424"/>
                </a:cubicBezTo>
                <a:cubicBezTo>
                  <a:pt x="48294" y="5752"/>
                  <a:pt x="45130" y="12785"/>
                  <a:pt x="45563" y="16964"/>
                </a:cubicBezTo>
                <a:cubicBezTo>
                  <a:pt x="45672" y="18024"/>
                  <a:pt x="45067" y="19602"/>
                  <a:pt x="45981" y="19054"/>
                </a:cubicBezTo>
                <a:cubicBezTo>
                  <a:pt x="48528" y="17525"/>
                  <a:pt x="47185" y="15967"/>
                  <a:pt x="49743" y="14456"/>
                </a:cubicBezTo>
                <a:cubicBezTo>
                  <a:pt x="55505" y="11050"/>
                  <a:pt x="63113" y="13620"/>
                  <a:pt x="69807" y="13620"/>
                </a:cubicBezTo>
              </a:path>
            </a:pathLst>
          </a:custGeom>
          <a:noFill/>
          <a:ln w="19050" cap="flat">
            <a:solidFill>
              <a:srgbClr val="134F5C"/>
            </a:solidFill>
            <a:prstDash val="solid"/>
            <a:round/>
            <a:headEnd type="oval" w="lg" len="lg"/>
            <a:tailEnd type="stealth" w="lg" len="lg"/>
          </a:ln>
        </p:spPr>
      </p:sp>
      <p:sp>
        <p:nvSpPr>
          <p:cNvPr id="563" name="Shape 563"/>
          <p:cNvSpPr/>
          <p:nvPr/>
        </p:nvSpPr>
        <p:spPr>
          <a:xfrm rot="5055288">
            <a:off x="3387882" y="1249559"/>
            <a:ext cx="100802" cy="517344"/>
          </a:xfrm>
          <a:custGeom>
            <a:avLst/>
            <a:gdLst/>
            <a:ahLst/>
            <a:cxnLst/>
            <a:rect l="0" t="0" r="0" b="0"/>
            <a:pathLst>
              <a:path w="3263" h="11049" extrusionOk="0">
                <a:moveTo>
                  <a:pt x="1944" y="11049"/>
                </a:moveTo>
                <a:cubicBezTo>
                  <a:pt x="816" y="9169"/>
                  <a:pt x="1126" y="5553"/>
                  <a:pt x="3087" y="4572"/>
                </a:cubicBezTo>
                <a:cubicBezTo>
                  <a:pt x="4102" y="4063"/>
                  <a:pt x="164" y="4176"/>
                  <a:pt x="39" y="3048"/>
                </a:cubicBezTo>
                <a:cubicBezTo>
                  <a:pt x="-115" y="1663"/>
                  <a:pt x="1523" y="228"/>
                  <a:pt x="2897" y="0"/>
                </a:cubicBezTo>
              </a:path>
            </a:pathLst>
          </a:custGeom>
          <a:noFill/>
          <a:ln w="19050" cap="flat">
            <a:solidFill>
              <a:srgbClr val="741B47"/>
            </a:solidFill>
            <a:prstDash val="solid"/>
            <a:round/>
            <a:headEnd type="none" w="lg" len="lg"/>
            <a:tailEnd type="stealth" w="lg" len="lg"/>
          </a:ln>
        </p:spPr>
      </p:sp>
      <p:sp>
        <p:nvSpPr>
          <p:cNvPr id="564" name="Shape 564"/>
          <p:cNvSpPr/>
          <p:nvPr/>
        </p:nvSpPr>
        <p:spPr>
          <a:xfrm rot="5400000">
            <a:off x="3409959" y="3195951"/>
            <a:ext cx="81778" cy="442153"/>
          </a:xfrm>
          <a:custGeom>
            <a:avLst/>
            <a:gdLst/>
            <a:ahLst/>
            <a:cxnLst/>
            <a:rect l="0" t="0" r="0" b="0"/>
            <a:pathLst>
              <a:path w="3263" h="11049" extrusionOk="0">
                <a:moveTo>
                  <a:pt x="1944" y="11049"/>
                </a:moveTo>
                <a:cubicBezTo>
                  <a:pt x="816" y="9169"/>
                  <a:pt x="1126" y="5553"/>
                  <a:pt x="3087" y="4572"/>
                </a:cubicBezTo>
                <a:cubicBezTo>
                  <a:pt x="4102" y="4063"/>
                  <a:pt x="164" y="4176"/>
                  <a:pt x="39" y="3048"/>
                </a:cubicBezTo>
                <a:cubicBezTo>
                  <a:pt x="-115" y="1663"/>
                  <a:pt x="1523" y="228"/>
                  <a:pt x="2897" y="0"/>
                </a:cubicBezTo>
              </a:path>
            </a:pathLst>
          </a:custGeom>
          <a:noFill/>
          <a:ln w="19050" cap="flat">
            <a:solidFill>
              <a:srgbClr val="741B47"/>
            </a:solidFill>
            <a:prstDash val="solid"/>
            <a:round/>
            <a:headEnd type="none" w="lg" len="lg"/>
            <a:tailEnd type="stealth" w="lg" len="lg"/>
          </a:ln>
        </p:spPr>
      </p:sp>
      <p:sp>
        <p:nvSpPr>
          <p:cNvPr id="565" name="Shape 565"/>
          <p:cNvSpPr txBox="1"/>
          <p:nvPr/>
        </p:nvSpPr>
        <p:spPr>
          <a:xfrm>
            <a:off x="7456900" y="183325"/>
            <a:ext cx="1547999" cy="409199"/>
          </a:xfrm>
          <a:prstGeom prst="rect">
            <a:avLst/>
          </a:prstGeom>
          <a:noFill/>
          <a:ln>
            <a:noFill/>
          </a:ln>
        </p:spPr>
        <p:txBody>
          <a:bodyPr lIns="91425" tIns="91425" rIns="91425" bIns="91425" anchor="t" anchorCtr="0">
            <a:noAutofit/>
          </a:bodyPr>
          <a:lstStyle/>
          <a:p>
            <a:pPr lvl="0" rtl="0">
              <a:spcBef>
                <a:spcPts val="0"/>
              </a:spcBef>
              <a:buNone/>
            </a:pPr>
            <a:r>
              <a:rPr lang="en"/>
              <a:t>Josiah DeLange</a:t>
            </a:r>
          </a:p>
        </p:txBody>
      </p:sp>
      <p:sp>
        <p:nvSpPr>
          <p:cNvPr id="566" name="Shape 566"/>
          <p:cNvSpPr txBox="1"/>
          <p:nvPr/>
        </p:nvSpPr>
        <p:spPr>
          <a:xfrm>
            <a:off x="4551462" y="3614025"/>
            <a:ext cx="2077199" cy="750000"/>
          </a:xfrm>
          <a:prstGeom prst="rect">
            <a:avLst/>
          </a:prstGeom>
          <a:noFill/>
          <a:ln>
            <a:noFill/>
          </a:ln>
        </p:spPr>
        <p:txBody>
          <a:bodyPr lIns="91425" tIns="91425" rIns="91425" bIns="91425" anchor="t" anchorCtr="0">
            <a:noAutofit/>
          </a:bodyPr>
          <a:lstStyle/>
          <a:p>
            <a:pPr marL="457200" lvl="0" indent="-292100" algn="l" rtl="0">
              <a:spcBef>
                <a:spcPts val="0"/>
              </a:spcBef>
              <a:buClr>
                <a:schemeClr val="dk1"/>
              </a:buClr>
              <a:buSzPct val="100000"/>
              <a:buFont typeface="Arial"/>
              <a:buChar char="●"/>
            </a:pPr>
            <a:r>
              <a:rPr lang="en" sz="1000">
                <a:solidFill>
                  <a:schemeClr val="dk1"/>
                </a:solidFill>
              </a:rPr>
              <a:t>80 MHz ADC clock</a:t>
            </a:r>
          </a:p>
          <a:p>
            <a:pPr marL="457200" lvl="0" indent="-292100" rtl="0">
              <a:spcBef>
                <a:spcPts val="0"/>
              </a:spcBef>
              <a:buClr>
                <a:schemeClr val="dk1"/>
              </a:buClr>
              <a:buSzPct val="100000"/>
              <a:buFont typeface="Arial"/>
              <a:buChar char="●"/>
            </a:pPr>
            <a:r>
              <a:rPr lang="en" sz="1000">
                <a:solidFill>
                  <a:schemeClr val="dk1"/>
                </a:solidFill>
              </a:rPr>
              <a:t>12 bit ADC</a:t>
            </a:r>
          </a:p>
          <a:p>
            <a:pPr marL="457200" lvl="0" indent="-292100" rtl="0">
              <a:spcBef>
                <a:spcPts val="0"/>
              </a:spcBef>
              <a:buClr>
                <a:schemeClr val="dk1"/>
              </a:buClr>
              <a:buSzPct val="100000"/>
              <a:buFont typeface="Arial"/>
              <a:buChar char="●"/>
            </a:pPr>
            <a:r>
              <a:rPr lang="en" sz="1000">
                <a:solidFill>
                  <a:schemeClr val="dk1"/>
                </a:solidFill>
              </a:rPr>
              <a:t>4 MHz count rate</a:t>
            </a:r>
          </a:p>
          <a:p>
            <a:pPr marL="457200" lvl="0" indent="-292100" rtl="0">
              <a:spcBef>
                <a:spcPts val="0"/>
              </a:spcBef>
              <a:buClr>
                <a:schemeClr val="dk1"/>
              </a:buClr>
              <a:buSzPct val="100000"/>
              <a:buFont typeface="Arial"/>
              <a:buChar char="●"/>
            </a:pPr>
            <a:r>
              <a:rPr lang="en" sz="1000">
                <a:solidFill>
                  <a:schemeClr val="dk1"/>
                </a:solidFill>
              </a:rPr>
              <a:t>Peak time of 0.2 us</a:t>
            </a:r>
          </a:p>
          <a:p>
            <a:pPr rtl="0">
              <a:spcBef>
                <a:spcPts val="0"/>
              </a:spcBef>
              <a:buNone/>
            </a:pPr>
            <a:endParaRPr sz="1000">
              <a:solidFill>
                <a:schemeClr val="dk1"/>
              </a:solidFill>
            </a:endParaRPr>
          </a:p>
          <a:p>
            <a:pPr lvl="0">
              <a:spcBef>
                <a:spcPts val="0"/>
              </a:spcBef>
              <a:buNone/>
            </a:pPr>
            <a:endParaRPr sz="1000">
              <a:solidFill>
                <a:schemeClr val="dk1"/>
              </a:solidFill>
            </a:endParaRPr>
          </a:p>
        </p:txBody>
      </p:sp>
      <p:pic>
        <p:nvPicPr>
          <p:cNvPr id="567" name="Shape 567"/>
          <p:cNvPicPr preferRelativeResize="0"/>
          <p:nvPr/>
        </p:nvPicPr>
        <p:blipFill rotWithShape="1">
          <a:blip r:embed="rId5">
            <a:alphaModFix/>
          </a:blip>
          <a:srcRect l="1739" b="6890"/>
          <a:stretch/>
        </p:blipFill>
        <p:spPr>
          <a:xfrm>
            <a:off x="6789325" y="541574"/>
            <a:ext cx="2077199" cy="1206713"/>
          </a:xfrm>
          <a:prstGeom prst="rect">
            <a:avLst/>
          </a:prstGeom>
          <a:noFill/>
          <a:ln>
            <a:noFill/>
          </a:ln>
        </p:spPr>
      </p:pic>
      <p:pic>
        <p:nvPicPr>
          <p:cNvPr id="568" name="Shape 568"/>
          <p:cNvPicPr preferRelativeResize="0"/>
          <p:nvPr/>
        </p:nvPicPr>
        <p:blipFill rotWithShape="1">
          <a:blip r:embed="rId6">
            <a:alphaModFix/>
          </a:blip>
          <a:srcRect l="882" b="6890"/>
          <a:stretch/>
        </p:blipFill>
        <p:spPr>
          <a:xfrm>
            <a:off x="6789325" y="2064799"/>
            <a:ext cx="2077199" cy="1206713"/>
          </a:xfrm>
          <a:prstGeom prst="rect">
            <a:avLst/>
          </a:prstGeom>
          <a:noFill/>
          <a:ln>
            <a:noFill/>
          </a:ln>
        </p:spPr>
      </p:pic>
      <p:pic>
        <p:nvPicPr>
          <p:cNvPr id="569" name="Shape 569"/>
          <p:cNvPicPr preferRelativeResize="0"/>
          <p:nvPr/>
        </p:nvPicPr>
        <p:blipFill rotWithShape="1">
          <a:blip r:embed="rId5">
            <a:alphaModFix/>
          </a:blip>
          <a:srcRect l="1739" b="6890"/>
          <a:stretch/>
        </p:blipFill>
        <p:spPr>
          <a:xfrm>
            <a:off x="6789325" y="3588028"/>
            <a:ext cx="2077199" cy="1196071"/>
          </a:xfrm>
          <a:prstGeom prst="rect">
            <a:avLst/>
          </a:prstGeom>
          <a:noFill/>
          <a:ln>
            <a:noFill/>
          </a:ln>
        </p:spPr>
      </p:pic>
      <p:sp>
        <p:nvSpPr>
          <p:cNvPr id="570" name="Shape 570"/>
          <p:cNvSpPr/>
          <p:nvPr/>
        </p:nvSpPr>
        <p:spPr>
          <a:xfrm>
            <a:off x="7734025" y="1795675"/>
            <a:ext cx="187800" cy="184500"/>
          </a:xfrm>
          <a:prstGeom prst="mathPlus">
            <a:avLst>
              <a:gd name="adj1" fmla="val 0"/>
            </a:avLst>
          </a:prstGeom>
          <a:solidFill>
            <a:schemeClr val="lt2"/>
          </a:solidFill>
          <a:ln w="19050" cap="flat">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571" name="Shape 571"/>
          <p:cNvSpPr/>
          <p:nvPr/>
        </p:nvSpPr>
        <p:spPr>
          <a:xfrm>
            <a:off x="7734025" y="3356137"/>
            <a:ext cx="187800" cy="184500"/>
          </a:xfrm>
          <a:prstGeom prst="mathPlus">
            <a:avLst>
              <a:gd name="adj1" fmla="val 0"/>
            </a:avLst>
          </a:prstGeom>
          <a:solidFill>
            <a:schemeClr val="lt2"/>
          </a:solidFill>
          <a:ln w="19050" cap="flat">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cxnSp>
        <p:nvCxnSpPr>
          <p:cNvPr id="572" name="Shape 572"/>
          <p:cNvCxnSpPr>
            <a:stCxn id="556" idx="2"/>
          </p:cNvCxnSpPr>
          <p:nvPr/>
        </p:nvCxnSpPr>
        <p:spPr>
          <a:xfrm>
            <a:off x="3826650" y="1512787"/>
            <a:ext cx="1110900" cy="526200"/>
          </a:xfrm>
          <a:prstGeom prst="straightConnector1">
            <a:avLst/>
          </a:prstGeom>
          <a:noFill/>
          <a:ln w="19050" cap="flat">
            <a:solidFill>
              <a:schemeClr val="dk2"/>
            </a:solidFill>
            <a:prstDash val="solid"/>
            <a:round/>
            <a:headEnd type="none" w="lg" len="lg"/>
            <a:tailEnd type="triangle" w="lg" len="lg"/>
          </a:ln>
        </p:spPr>
      </p:cxnSp>
      <p:cxnSp>
        <p:nvCxnSpPr>
          <p:cNvPr id="573" name="Shape 573"/>
          <p:cNvCxnSpPr>
            <a:stCxn id="552" idx="2"/>
          </p:cNvCxnSpPr>
          <p:nvPr/>
        </p:nvCxnSpPr>
        <p:spPr>
          <a:xfrm rot="10800000" flipH="1">
            <a:off x="3824449" y="2423887"/>
            <a:ext cx="1177200" cy="66000"/>
          </a:xfrm>
          <a:prstGeom prst="straightConnector1">
            <a:avLst/>
          </a:prstGeom>
          <a:noFill/>
          <a:ln w="19050" cap="flat">
            <a:solidFill>
              <a:schemeClr val="dk2"/>
            </a:solidFill>
            <a:prstDash val="solid"/>
            <a:round/>
            <a:headEnd type="none" w="lg" len="lg"/>
            <a:tailEnd type="triangle" w="lg" len="lg"/>
          </a:ln>
        </p:spPr>
      </p:cxnSp>
      <p:cxnSp>
        <p:nvCxnSpPr>
          <p:cNvPr id="574" name="Shape 574"/>
          <p:cNvCxnSpPr>
            <a:stCxn id="554" idx="2"/>
          </p:cNvCxnSpPr>
          <p:nvPr/>
        </p:nvCxnSpPr>
        <p:spPr>
          <a:xfrm rot="10800000" flipH="1">
            <a:off x="3783619" y="2821483"/>
            <a:ext cx="1166700" cy="564900"/>
          </a:xfrm>
          <a:prstGeom prst="straightConnector1">
            <a:avLst/>
          </a:prstGeom>
          <a:noFill/>
          <a:ln w="19050" cap="flat">
            <a:solidFill>
              <a:schemeClr val="dk2"/>
            </a:solidFill>
            <a:prstDash val="solid"/>
            <a:round/>
            <a:headEnd type="none" w="lg" len="lg"/>
            <a:tailEnd type="triangle" w="lg" len="lg"/>
          </a:ln>
        </p:spPr>
      </p:cxnSp>
    </p:spTree>
  </p:cSld>
  <p:clrMapOvr>
    <a:masterClrMapping/>
  </p:clrMapOvr>
  <p:transition spd="slow">
    <p:cut/>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Shape 579"/>
          <p:cNvSpPr txBox="1">
            <a:spLocks noGrp="1"/>
          </p:cNvSpPr>
          <p:nvPr>
            <p:ph type="title"/>
          </p:nvPr>
        </p:nvSpPr>
        <p:spPr>
          <a:xfrm>
            <a:off x="457200" y="161750"/>
            <a:ext cx="8229600" cy="517499"/>
          </a:xfrm>
          <a:prstGeom prst="rect">
            <a:avLst/>
          </a:prstGeom>
        </p:spPr>
        <p:txBody>
          <a:bodyPr lIns="91425" tIns="91425" rIns="91425" bIns="91425" anchor="t" anchorCtr="0">
            <a:noAutofit/>
          </a:bodyPr>
          <a:lstStyle/>
          <a:p>
            <a:pPr lvl="0" rtl="0">
              <a:spcBef>
                <a:spcPts val="0"/>
              </a:spcBef>
              <a:buNone/>
            </a:pPr>
            <a:r>
              <a:rPr lang="en" sz="3000"/>
              <a:t>Detector Energy Resolution</a:t>
            </a:r>
          </a:p>
        </p:txBody>
      </p:sp>
      <p:sp>
        <p:nvSpPr>
          <p:cNvPr id="580" name="Shape 580"/>
          <p:cNvSpPr txBox="1"/>
          <p:nvPr/>
        </p:nvSpPr>
        <p:spPr>
          <a:xfrm>
            <a:off x="1647825" y="4229700"/>
            <a:ext cx="1609799" cy="367500"/>
          </a:xfrm>
          <a:prstGeom prst="rect">
            <a:avLst/>
          </a:prstGeom>
          <a:noFill/>
          <a:ln>
            <a:noFill/>
          </a:ln>
        </p:spPr>
        <p:txBody>
          <a:bodyPr lIns="91425" tIns="91425" rIns="91425" bIns="91425" anchor="ctr" anchorCtr="0">
            <a:noAutofit/>
          </a:bodyPr>
          <a:lstStyle/>
          <a:p>
            <a:pPr>
              <a:spcBef>
                <a:spcPts val="0"/>
              </a:spcBef>
              <a:buNone/>
            </a:pPr>
            <a:r>
              <a:rPr lang="en"/>
              <a:t>NaI(Tl) Detectors</a:t>
            </a:r>
          </a:p>
        </p:txBody>
      </p:sp>
      <p:sp>
        <p:nvSpPr>
          <p:cNvPr id="581" name="Shape 581"/>
          <p:cNvSpPr txBox="1"/>
          <p:nvPr/>
        </p:nvSpPr>
        <p:spPr>
          <a:xfrm>
            <a:off x="5629275" y="4267950"/>
            <a:ext cx="2257499" cy="291000"/>
          </a:xfrm>
          <a:prstGeom prst="rect">
            <a:avLst/>
          </a:prstGeom>
          <a:noFill/>
          <a:ln>
            <a:noFill/>
          </a:ln>
        </p:spPr>
        <p:txBody>
          <a:bodyPr lIns="91425" tIns="91425" rIns="91425" bIns="91425" anchor="ctr" anchorCtr="0">
            <a:noAutofit/>
          </a:bodyPr>
          <a:lstStyle/>
          <a:p>
            <a:pPr lvl="0" algn="ctr" rtl="0">
              <a:spcBef>
                <a:spcPts val="0"/>
              </a:spcBef>
              <a:buNone/>
            </a:pPr>
            <a:r>
              <a:rPr lang="en"/>
              <a:t>Organic Plastic Detectors</a:t>
            </a:r>
          </a:p>
        </p:txBody>
      </p:sp>
      <p:pic>
        <p:nvPicPr>
          <p:cNvPr id="582" name="Shape 582"/>
          <p:cNvPicPr preferRelativeResize="0"/>
          <p:nvPr/>
        </p:nvPicPr>
        <p:blipFill rotWithShape="1">
          <a:blip r:embed="rId3">
            <a:alphaModFix/>
          </a:blip>
          <a:srcRect l="4902" r="4983"/>
          <a:stretch/>
        </p:blipFill>
        <p:spPr>
          <a:xfrm>
            <a:off x="457200" y="1001625"/>
            <a:ext cx="3823250" cy="3182024"/>
          </a:xfrm>
          <a:prstGeom prst="rect">
            <a:avLst/>
          </a:prstGeom>
          <a:noFill/>
          <a:ln>
            <a:noFill/>
          </a:ln>
        </p:spPr>
      </p:pic>
      <p:pic>
        <p:nvPicPr>
          <p:cNvPr id="583" name="Shape 583"/>
          <p:cNvPicPr preferRelativeResize="0"/>
          <p:nvPr/>
        </p:nvPicPr>
        <p:blipFill rotWithShape="1">
          <a:blip r:embed="rId4">
            <a:alphaModFix/>
          </a:blip>
          <a:srcRect l="4902" r="4983"/>
          <a:stretch/>
        </p:blipFill>
        <p:spPr>
          <a:xfrm>
            <a:off x="4701925" y="1001625"/>
            <a:ext cx="3823250" cy="3182024"/>
          </a:xfrm>
          <a:prstGeom prst="rect">
            <a:avLst/>
          </a:prstGeom>
          <a:noFill/>
          <a:ln>
            <a:noFill/>
          </a:ln>
        </p:spPr>
      </p:pic>
      <p:sp>
        <p:nvSpPr>
          <p:cNvPr id="584" name="Shape 584"/>
          <p:cNvSpPr txBox="1"/>
          <p:nvPr/>
        </p:nvSpPr>
        <p:spPr>
          <a:xfrm>
            <a:off x="0" y="4729100"/>
            <a:ext cx="9144000" cy="409199"/>
          </a:xfrm>
          <a:prstGeom prst="rect">
            <a:avLst/>
          </a:prstGeom>
          <a:noFill/>
          <a:ln>
            <a:noFill/>
          </a:ln>
        </p:spPr>
        <p:txBody>
          <a:bodyPr lIns="91425" tIns="91425" rIns="91425" bIns="91425" anchor="t" anchorCtr="0">
            <a:noAutofit/>
          </a:bodyPr>
          <a:lstStyle/>
          <a:p>
            <a:pPr lvl="0" algn="ctr" rtl="0">
              <a:spcBef>
                <a:spcPts val="0"/>
              </a:spcBef>
              <a:buNone/>
            </a:pPr>
            <a:r>
              <a:rPr lang="en"/>
              <a:t>Overview | Approach | Project Plan | </a:t>
            </a:r>
            <a:r>
              <a:rPr lang="en">
                <a:solidFill>
                  <a:srgbClr val="9900FF"/>
                </a:solidFill>
              </a:rPr>
              <a:t>Design Walkthrough</a:t>
            </a:r>
            <a:r>
              <a:rPr lang="en"/>
              <a:t> | FMEA and Safety | Standards | Conclusions</a:t>
            </a:r>
          </a:p>
        </p:txBody>
      </p:sp>
      <p:sp>
        <p:nvSpPr>
          <p:cNvPr id="585" name="Shape 585"/>
          <p:cNvSpPr txBox="1"/>
          <p:nvPr/>
        </p:nvSpPr>
        <p:spPr>
          <a:xfrm>
            <a:off x="7596000" y="270050"/>
            <a:ext cx="1547999" cy="409199"/>
          </a:xfrm>
          <a:prstGeom prst="rect">
            <a:avLst/>
          </a:prstGeom>
          <a:noFill/>
          <a:ln>
            <a:noFill/>
          </a:ln>
        </p:spPr>
        <p:txBody>
          <a:bodyPr lIns="91425" tIns="91425" rIns="91425" bIns="91425" anchor="t" anchorCtr="0">
            <a:noAutofit/>
          </a:bodyPr>
          <a:lstStyle/>
          <a:p>
            <a:pPr lvl="0" rtl="0">
              <a:spcBef>
                <a:spcPts val="0"/>
              </a:spcBef>
              <a:buNone/>
            </a:pPr>
            <a:r>
              <a:rPr lang="en"/>
              <a:t>Josiah DeLange</a:t>
            </a:r>
          </a:p>
        </p:txBody>
      </p:sp>
    </p:spTree>
  </p:cSld>
  <p:clrMapOvr>
    <a:masterClrMapping/>
  </p:clrMapOvr>
  <p:transition spd="slow">
    <p:cut/>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89"/>
        <p:cNvGrpSpPr/>
        <p:nvPr/>
      </p:nvGrpSpPr>
      <p:grpSpPr>
        <a:xfrm>
          <a:off x="0" y="0"/>
          <a:ext cx="0" cy="0"/>
          <a:chOff x="0" y="0"/>
          <a:chExt cx="0" cy="0"/>
        </a:xfrm>
      </p:grpSpPr>
      <p:sp>
        <p:nvSpPr>
          <p:cNvPr id="590" name="Shape 590"/>
          <p:cNvSpPr txBox="1"/>
          <p:nvPr/>
        </p:nvSpPr>
        <p:spPr>
          <a:xfrm>
            <a:off x="3078300" y="4279950"/>
            <a:ext cx="3117300" cy="493799"/>
          </a:xfrm>
          <a:prstGeom prst="rect">
            <a:avLst/>
          </a:prstGeom>
          <a:noFill/>
          <a:ln>
            <a:noFill/>
          </a:ln>
        </p:spPr>
        <p:txBody>
          <a:bodyPr lIns="91425" tIns="91425" rIns="91425" bIns="91425" anchor="t" anchorCtr="0">
            <a:noAutofit/>
          </a:bodyPr>
          <a:lstStyle/>
          <a:p>
            <a:pPr algn="ctr">
              <a:spcBef>
                <a:spcPts val="0"/>
              </a:spcBef>
              <a:buNone/>
            </a:pPr>
            <a:r>
              <a:rPr lang="en" sz="2400"/>
              <a:t>Orbital Determination</a:t>
            </a:r>
          </a:p>
        </p:txBody>
      </p:sp>
      <p:sp>
        <p:nvSpPr>
          <p:cNvPr id="591" name="Shape 591"/>
          <p:cNvSpPr txBox="1"/>
          <p:nvPr/>
        </p:nvSpPr>
        <p:spPr>
          <a:xfrm rot="3030135">
            <a:off x="4637431" y="2056925"/>
            <a:ext cx="3117218" cy="493781"/>
          </a:xfrm>
          <a:prstGeom prst="rect">
            <a:avLst/>
          </a:prstGeom>
          <a:noFill/>
          <a:ln>
            <a:noFill/>
          </a:ln>
        </p:spPr>
        <p:txBody>
          <a:bodyPr lIns="91425" tIns="91425" rIns="91425" bIns="91425" anchor="t" anchorCtr="0">
            <a:noAutofit/>
          </a:bodyPr>
          <a:lstStyle/>
          <a:p>
            <a:pPr lvl="0" algn="ctr" rtl="0">
              <a:spcBef>
                <a:spcPts val="0"/>
              </a:spcBef>
              <a:buNone/>
            </a:pPr>
            <a:r>
              <a:rPr lang="en" sz="2400"/>
              <a:t>ADCS</a:t>
            </a:r>
          </a:p>
        </p:txBody>
      </p:sp>
      <p:sp>
        <p:nvSpPr>
          <p:cNvPr id="592" name="Shape 592"/>
          <p:cNvSpPr txBox="1"/>
          <p:nvPr/>
        </p:nvSpPr>
        <p:spPr>
          <a:xfrm rot="-3215466">
            <a:off x="1417909" y="2105903"/>
            <a:ext cx="3117040" cy="493876"/>
          </a:xfrm>
          <a:prstGeom prst="rect">
            <a:avLst/>
          </a:prstGeom>
          <a:noFill/>
          <a:ln>
            <a:noFill/>
          </a:ln>
        </p:spPr>
        <p:txBody>
          <a:bodyPr lIns="91425" tIns="91425" rIns="91425" bIns="91425" anchor="t" anchorCtr="0">
            <a:noAutofit/>
          </a:bodyPr>
          <a:lstStyle/>
          <a:p>
            <a:pPr lvl="0" algn="ctr" rtl="0">
              <a:spcBef>
                <a:spcPts val="0"/>
              </a:spcBef>
              <a:buNone/>
            </a:pPr>
            <a:r>
              <a:rPr lang="en" sz="2400"/>
              <a:t>Propulsion</a:t>
            </a:r>
          </a:p>
        </p:txBody>
      </p:sp>
      <p:sp>
        <p:nvSpPr>
          <p:cNvPr id="593" name="Shape 593"/>
          <p:cNvSpPr/>
          <p:nvPr/>
        </p:nvSpPr>
        <p:spPr>
          <a:xfrm>
            <a:off x="2145450" y="828350"/>
            <a:ext cx="4983000" cy="3451500"/>
          </a:xfrm>
          <a:prstGeom prst="triangle">
            <a:avLst>
              <a:gd name="adj" fmla="val 51701"/>
            </a:avLst>
          </a:prstGeom>
          <a:solidFill>
            <a:srgbClr val="000000"/>
          </a:solidFill>
          <a:ln w="19050" cap="flat">
            <a:solidFill>
              <a:srgbClr val="00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pic>
        <p:nvPicPr>
          <p:cNvPr id="594" name="Shape 594"/>
          <p:cNvPicPr preferRelativeResize="0"/>
          <p:nvPr/>
        </p:nvPicPr>
        <p:blipFill rotWithShape="1">
          <a:blip r:embed="rId3">
            <a:alphaModFix/>
          </a:blip>
          <a:srcRect l="6573" t="23196" r="3739" b="9567"/>
          <a:stretch/>
        </p:blipFill>
        <p:spPr>
          <a:xfrm>
            <a:off x="3534775" y="2467037"/>
            <a:ext cx="2204349" cy="1652674"/>
          </a:xfrm>
          <a:prstGeom prst="rect">
            <a:avLst/>
          </a:prstGeom>
          <a:noFill/>
          <a:ln>
            <a:noFill/>
          </a:ln>
        </p:spPr>
      </p:pic>
      <p:sp>
        <p:nvSpPr>
          <p:cNvPr id="595" name="Shape 595"/>
          <p:cNvSpPr txBox="1"/>
          <p:nvPr/>
        </p:nvSpPr>
        <p:spPr>
          <a:xfrm>
            <a:off x="7714800" y="0"/>
            <a:ext cx="1429199" cy="345299"/>
          </a:xfrm>
          <a:prstGeom prst="rect">
            <a:avLst/>
          </a:prstGeom>
          <a:noFill/>
          <a:ln>
            <a:noFill/>
          </a:ln>
        </p:spPr>
        <p:txBody>
          <a:bodyPr lIns="91425" tIns="91425" rIns="91425" bIns="91425" anchor="t" anchorCtr="0">
            <a:noAutofit/>
          </a:bodyPr>
          <a:lstStyle/>
          <a:p>
            <a:pPr lvl="0" rtl="0">
              <a:spcBef>
                <a:spcPts val="0"/>
              </a:spcBef>
              <a:buNone/>
            </a:pPr>
            <a:r>
              <a:rPr lang="en"/>
              <a:t>Seth Merrifield</a:t>
            </a:r>
          </a:p>
        </p:txBody>
      </p:sp>
      <p:sp>
        <p:nvSpPr>
          <p:cNvPr id="596" name="Shape 596"/>
          <p:cNvSpPr txBox="1">
            <a:spLocks noGrp="1"/>
          </p:cNvSpPr>
          <p:nvPr>
            <p:ph type="title"/>
          </p:nvPr>
        </p:nvSpPr>
        <p:spPr>
          <a:xfrm>
            <a:off x="457200" y="158450"/>
            <a:ext cx="8229600" cy="517499"/>
          </a:xfrm>
          <a:prstGeom prst="rect">
            <a:avLst/>
          </a:prstGeom>
        </p:spPr>
        <p:txBody>
          <a:bodyPr lIns="91425" tIns="91425" rIns="91425" bIns="91425" anchor="ctr" anchorCtr="0">
            <a:noAutofit/>
          </a:bodyPr>
          <a:lstStyle/>
          <a:p>
            <a:pPr lvl="0" rtl="0">
              <a:spcBef>
                <a:spcPts val="0"/>
              </a:spcBef>
              <a:buNone/>
            </a:pPr>
            <a:r>
              <a:rPr lang="en" sz="3000"/>
              <a:t>Orbits, Propulsion, Attitude</a:t>
            </a:r>
          </a:p>
        </p:txBody>
      </p:sp>
      <p:sp>
        <p:nvSpPr>
          <p:cNvPr id="597" name="Shape 597"/>
          <p:cNvSpPr txBox="1"/>
          <p:nvPr/>
        </p:nvSpPr>
        <p:spPr>
          <a:xfrm>
            <a:off x="0" y="4734300"/>
            <a:ext cx="9144000" cy="409199"/>
          </a:xfrm>
          <a:prstGeom prst="rect">
            <a:avLst/>
          </a:prstGeom>
          <a:noFill/>
          <a:ln>
            <a:noFill/>
          </a:ln>
        </p:spPr>
        <p:txBody>
          <a:bodyPr lIns="91425" tIns="91425" rIns="91425" bIns="91425" anchor="t" anchorCtr="0">
            <a:noAutofit/>
          </a:bodyPr>
          <a:lstStyle/>
          <a:p>
            <a:pPr lvl="0" algn="ctr" rtl="0">
              <a:spcBef>
                <a:spcPts val="0"/>
              </a:spcBef>
              <a:buNone/>
            </a:pPr>
            <a:r>
              <a:rPr lang="en"/>
              <a:t>Overview | Approach | Project Plan | </a:t>
            </a:r>
            <a:r>
              <a:rPr lang="en">
                <a:solidFill>
                  <a:srgbClr val="9900FF"/>
                </a:solidFill>
              </a:rPr>
              <a:t>Design Walkthrough</a:t>
            </a:r>
            <a:r>
              <a:rPr lang="en"/>
              <a:t> | FMEA and Safety | Standards | Conclusions</a:t>
            </a:r>
          </a:p>
        </p:txBody>
      </p:sp>
    </p:spTree>
  </p:cSld>
  <p:clrMapOvr>
    <a:masterClrMapping/>
  </p:clrMapOvr>
  <p:transition spd="slow">
    <p:cut/>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01"/>
        <p:cNvGrpSpPr/>
        <p:nvPr/>
      </p:nvGrpSpPr>
      <p:grpSpPr>
        <a:xfrm>
          <a:off x="0" y="0"/>
          <a:ext cx="0" cy="0"/>
          <a:chOff x="0" y="0"/>
          <a:chExt cx="0" cy="0"/>
        </a:xfrm>
      </p:grpSpPr>
      <p:sp>
        <p:nvSpPr>
          <p:cNvPr id="602" name="Shape 602"/>
          <p:cNvSpPr txBox="1">
            <a:spLocks noGrp="1"/>
          </p:cNvSpPr>
          <p:nvPr>
            <p:ph type="title"/>
          </p:nvPr>
        </p:nvSpPr>
        <p:spPr>
          <a:xfrm>
            <a:off x="110375" y="189650"/>
            <a:ext cx="4266000" cy="735000"/>
          </a:xfrm>
          <a:prstGeom prst="rect">
            <a:avLst/>
          </a:prstGeom>
        </p:spPr>
        <p:txBody>
          <a:bodyPr lIns="91425" tIns="91425" rIns="91425" bIns="91425" anchor="ctr" anchorCtr="0">
            <a:noAutofit/>
          </a:bodyPr>
          <a:lstStyle/>
          <a:p>
            <a:pPr lvl="0" algn="ctr" rtl="0">
              <a:spcBef>
                <a:spcPts val="0"/>
              </a:spcBef>
              <a:buNone/>
            </a:pPr>
            <a:r>
              <a:rPr lang="en"/>
              <a:t>Asteroid Selection</a:t>
            </a:r>
          </a:p>
        </p:txBody>
      </p:sp>
      <p:sp>
        <p:nvSpPr>
          <p:cNvPr id="603" name="Shape 603"/>
          <p:cNvSpPr txBox="1">
            <a:spLocks noGrp="1"/>
          </p:cNvSpPr>
          <p:nvPr>
            <p:ph type="body" idx="1"/>
          </p:nvPr>
        </p:nvSpPr>
        <p:spPr>
          <a:xfrm>
            <a:off x="110375" y="1506875"/>
            <a:ext cx="4722300" cy="2477999"/>
          </a:xfrm>
          <a:prstGeom prst="rect">
            <a:avLst/>
          </a:prstGeom>
        </p:spPr>
        <p:txBody>
          <a:bodyPr lIns="91425" tIns="91425" rIns="91425" bIns="91425" anchor="ctr" anchorCtr="0">
            <a:noAutofit/>
          </a:bodyPr>
          <a:lstStyle/>
          <a:p>
            <a:pPr marL="457200" lvl="0" indent="-419100" rtl="0">
              <a:spcBef>
                <a:spcPts val="0"/>
              </a:spcBef>
              <a:buClr>
                <a:srgbClr val="000000"/>
              </a:buClr>
              <a:buSzPct val="100000"/>
              <a:buFont typeface="Arial"/>
              <a:buChar char="●"/>
            </a:pPr>
            <a:r>
              <a:rPr lang="en"/>
              <a:t>Key: non-monolithic -&gt;</a:t>
            </a:r>
          </a:p>
          <a:p>
            <a:pPr marL="457200" lvl="0" indent="-419100" rtl="0">
              <a:spcBef>
                <a:spcPts val="0"/>
              </a:spcBef>
              <a:buClr>
                <a:schemeClr val="dk1"/>
              </a:buClr>
              <a:buSzPct val="100000"/>
              <a:buFont typeface="Arial"/>
              <a:buChar char="●"/>
            </a:pPr>
            <a:r>
              <a:rPr lang="en">
                <a:solidFill>
                  <a:schemeClr val="dk1"/>
                </a:solidFill>
              </a:rPr>
              <a:t>2009 BD</a:t>
            </a:r>
          </a:p>
          <a:p>
            <a:pPr marL="914400" lvl="1" indent="-381000" rtl="0">
              <a:spcBef>
                <a:spcPts val="0"/>
              </a:spcBef>
              <a:buClr>
                <a:schemeClr val="dk1"/>
              </a:buClr>
              <a:buSzPct val="80000"/>
              <a:buFont typeface="Courier New"/>
              <a:buChar char="o"/>
            </a:pPr>
            <a:r>
              <a:rPr lang="en">
                <a:solidFill>
                  <a:schemeClr val="dk1"/>
                </a:solidFill>
              </a:rPr>
              <a:t>10 m, 80000 kg</a:t>
            </a:r>
          </a:p>
          <a:p>
            <a:pPr marL="914400" lvl="1" indent="-381000" rtl="0">
              <a:spcBef>
                <a:spcPts val="0"/>
              </a:spcBef>
              <a:buClr>
                <a:schemeClr val="dk1"/>
              </a:buClr>
              <a:buSzPct val="80000"/>
              <a:buFont typeface="Courier New"/>
              <a:buChar char="o"/>
            </a:pPr>
            <a:r>
              <a:rPr lang="en">
                <a:solidFill>
                  <a:schemeClr val="dk1"/>
                </a:solidFill>
              </a:rPr>
              <a:t>a = 1.015 AU</a:t>
            </a:r>
          </a:p>
          <a:p>
            <a:pPr marL="914400" lvl="1" indent="-381000" rtl="0">
              <a:spcBef>
                <a:spcPts val="0"/>
              </a:spcBef>
              <a:buClr>
                <a:schemeClr val="dk1"/>
              </a:buClr>
              <a:buSzPct val="80000"/>
              <a:buFont typeface="Courier New"/>
              <a:buChar char="o"/>
            </a:pPr>
            <a:r>
              <a:rPr lang="en">
                <a:solidFill>
                  <a:schemeClr val="dk1"/>
                </a:solidFill>
              </a:rPr>
              <a:t>H=28.1</a:t>
            </a:r>
          </a:p>
          <a:p>
            <a:pPr marL="914400" lvl="1" indent="-381000" rtl="0">
              <a:spcBef>
                <a:spcPts val="0"/>
              </a:spcBef>
              <a:buClr>
                <a:schemeClr val="dk1"/>
              </a:buClr>
              <a:buSzPct val="80000"/>
              <a:buFont typeface="Courier New"/>
              <a:buChar char="o"/>
            </a:pPr>
            <a:r>
              <a:rPr lang="en">
                <a:solidFill>
                  <a:schemeClr val="dk1"/>
                </a:solidFill>
              </a:rPr>
              <a:t>⍵ = 0.005 r/s</a:t>
            </a:r>
          </a:p>
        </p:txBody>
      </p:sp>
      <p:pic>
        <p:nvPicPr>
          <p:cNvPr id="604" name="Shape 604"/>
          <p:cNvPicPr preferRelativeResize="0"/>
          <p:nvPr/>
        </p:nvPicPr>
        <p:blipFill rotWithShape="1">
          <a:blip r:embed="rId3">
            <a:alphaModFix/>
          </a:blip>
          <a:srcRect t="8933"/>
          <a:stretch/>
        </p:blipFill>
        <p:spPr>
          <a:xfrm rot="-5400000">
            <a:off x="4726149" y="-156599"/>
            <a:ext cx="4261250" cy="4574449"/>
          </a:xfrm>
          <a:prstGeom prst="rect">
            <a:avLst/>
          </a:prstGeom>
          <a:noFill/>
          <a:ln>
            <a:noFill/>
          </a:ln>
        </p:spPr>
      </p:pic>
      <p:sp>
        <p:nvSpPr>
          <p:cNvPr id="605" name="Shape 605"/>
          <p:cNvSpPr txBox="1"/>
          <p:nvPr/>
        </p:nvSpPr>
        <p:spPr>
          <a:xfrm>
            <a:off x="4569575" y="4261250"/>
            <a:ext cx="4574399" cy="499200"/>
          </a:xfrm>
          <a:prstGeom prst="rect">
            <a:avLst/>
          </a:prstGeom>
          <a:noFill/>
          <a:ln>
            <a:noFill/>
          </a:ln>
        </p:spPr>
        <p:txBody>
          <a:bodyPr lIns="91425" tIns="91425" rIns="91425" bIns="91425" anchor="t" anchorCtr="0">
            <a:noAutofit/>
          </a:bodyPr>
          <a:lstStyle/>
          <a:p>
            <a:pPr rtl="0">
              <a:spcBef>
                <a:spcPts val="0"/>
              </a:spcBef>
              <a:buNone/>
            </a:pPr>
            <a:r>
              <a:rPr lang="en"/>
              <a:t>Asteroid Itokawa, visited by Hayabusa probe in 2005</a:t>
            </a:r>
          </a:p>
          <a:p>
            <a:pPr rtl="0">
              <a:spcBef>
                <a:spcPts val="0"/>
              </a:spcBef>
              <a:buNone/>
            </a:pPr>
            <a:r>
              <a:rPr lang="en" sz="900"/>
              <a:t>http://www.isas.jaxa.jp/e/snews/2005/1102.shtml</a:t>
            </a:r>
          </a:p>
          <a:p>
            <a:pPr>
              <a:spcBef>
                <a:spcPts val="0"/>
              </a:spcBef>
              <a:buNone/>
            </a:pPr>
            <a:endParaRPr/>
          </a:p>
        </p:txBody>
      </p:sp>
      <p:sp>
        <p:nvSpPr>
          <p:cNvPr id="606" name="Shape 606"/>
          <p:cNvSpPr txBox="1"/>
          <p:nvPr/>
        </p:nvSpPr>
        <p:spPr>
          <a:xfrm>
            <a:off x="7714775" y="0"/>
            <a:ext cx="1429199" cy="345299"/>
          </a:xfrm>
          <a:prstGeom prst="rect">
            <a:avLst/>
          </a:prstGeom>
          <a:noFill/>
          <a:ln>
            <a:noFill/>
          </a:ln>
        </p:spPr>
        <p:txBody>
          <a:bodyPr lIns="91425" tIns="91425" rIns="91425" bIns="91425" anchor="t" anchorCtr="0">
            <a:noAutofit/>
          </a:bodyPr>
          <a:lstStyle/>
          <a:p>
            <a:pPr lvl="0" rtl="0">
              <a:spcBef>
                <a:spcPts val="0"/>
              </a:spcBef>
              <a:buNone/>
            </a:pPr>
            <a:r>
              <a:rPr lang="en">
                <a:solidFill>
                  <a:srgbClr val="FFFFFF"/>
                </a:solidFill>
              </a:rPr>
              <a:t>Seth Merrifield</a:t>
            </a:r>
          </a:p>
        </p:txBody>
      </p:sp>
      <p:sp>
        <p:nvSpPr>
          <p:cNvPr id="607" name="Shape 607"/>
          <p:cNvSpPr txBox="1"/>
          <p:nvPr/>
        </p:nvSpPr>
        <p:spPr>
          <a:xfrm>
            <a:off x="0" y="4729100"/>
            <a:ext cx="9144000" cy="409199"/>
          </a:xfrm>
          <a:prstGeom prst="rect">
            <a:avLst/>
          </a:prstGeom>
          <a:noFill/>
          <a:ln>
            <a:noFill/>
          </a:ln>
        </p:spPr>
        <p:txBody>
          <a:bodyPr lIns="91425" tIns="91425" rIns="91425" bIns="91425" anchor="t" anchorCtr="0">
            <a:noAutofit/>
          </a:bodyPr>
          <a:lstStyle/>
          <a:p>
            <a:pPr lvl="0" algn="ctr" rtl="0">
              <a:spcBef>
                <a:spcPts val="0"/>
              </a:spcBef>
              <a:buNone/>
            </a:pPr>
            <a:r>
              <a:rPr lang="en"/>
              <a:t>Overview | Approach | Project Plan | </a:t>
            </a:r>
            <a:r>
              <a:rPr lang="en">
                <a:solidFill>
                  <a:srgbClr val="9900FF"/>
                </a:solidFill>
              </a:rPr>
              <a:t>Design Walkthrough</a:t>
            </a:r>
            <a:r>
              <a:rPr lang="en"/>
              <a:t> | FMEA and Safety | Standards | Conclusions</a:t>
            </a:r>
          </a:p>
        </p:txBody>
      </p:sp>
    </p:spTree>
  </p:cSld>
  <p:clrMapOvr>
    <a:masterClrMapping/>
  </p:clrMapOvr>
  <p:transition spd="slow">
    <p:cut/>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11"/>
        <p:cNvGrpSpPr/>
        <p:nvPr/>
      </p:nvGrpSpPr>
      <p:grpSpPr>
        <a:xfrm>
          <a:off x="0" y="0"/>
          <a:ext cx="0" cy="0"/>
          <a:chOff x="0" y="0"/>
          <a:chExt cx="0" cy="0"/>
        </a:xfrm>
      </p:grpSpPr>
      <p:sp>
        <p:nvSpPr>
          <p:cNvPr id="612" name="Shape 612"/>
          <p:cNvSpPr txBox="1">
            <a:spLocks noGrp="1"/>
          </p:cNvSpPr>
          <p:nvPr>
            <p:ph type="body" idx="1"/>
          </p:nvPr>
        </p:nvSpPr>
        <p:spPr>
          <a:xfrm>
            <a:off x="298025" y="389675"/>
            <a:ext cx="8554199" cy="1324799"/>
          </a:xfrm>
          <a:prstGeom prst="rect">
            <a:avLst/>
          </a:prstGeom>
        </p:spPr>
        <p:txBody>
          <a:bodyPr lIns="91425" tIns="91425" rIns="91425" bIns="91425" anchor="t" anchorCtr="0">
            <a:noAutofit/>
          </a:bodyPr>
          <a:lstStyle/>
          <a:p>
            <a:pPr marL="457200" lvl="0" indent="-419100" rtl="0">
              <a:spcBef>
                <a:spcPts val="0"/>
              </a:spcBef>
              <a:buClr>
                <a:srgbClr val="000000"/>
              </a:buClr>
              <a:buSzPct val="100000"/>
              <a:buFont typeface="Arial"/>
              <a:buChar char="●"/>
            </a:pPr>
            <a:r>
              <a:rPr lang="en"/>
              <a:t>Target asteroid: facilitate mission outcome</a:t>
            </a:r>
          </a:p>
          <a:p>
            <a:pPr marL="914400" lvl="1" indent="-381000" rtl="0">
              <a:spcBef>
                <a:spcPts val="0"/>
              </a:spcBef>
              <a:buClr>
                <a:srgbClr val="000000"/>
              </a:buClr>
              <a:buSzPct val="80000"/>
              <a:buFont typeface="Courier New"/>
              <a:buChar char="o"/>
            </a:pPr>
            <a:r>
              <a:rPr lang="en"/>
              <a:t>minimize: time of mission, ΔV</a:t>
            </a:r>
          </a:p>
          <a:p>
            <a:pPr marL="914400" lvl="1" indent="-381000" rtl="0">
              <a:spcBef>
                <a:spcPts val="0"/>
              </a:spcBef>
              <a:buClr>
                <a:srgbClr val="000000"/>
              </a:buClr>
              <a:buSzPct val="80000"/>
              <a:buFont typeface="Courier New"/>
              <a:buChar char="o"/>
            </a:pPr>
            <a:r>
              <a:rPr lang="en"/>
              <a:t>largest potential asteroid from given list</a:t>
            </a:r>
          </a:p>
        </p:txBody>
      </p:sp>
      <p:pic>
        <p:nvPicPr>
          <p:cNvPr id="613" name="Shape 613"/>
          <p:cNvPicPr preferRelativeResize="0"/>
          <p:nvPr/>
        </p:nvPicPr>
        <p:blipFill>
          <a:blip r:embed="rId3">
            <a:alphaModFix/>
          </a:blip>
          <a:stretch>
            <a:fillRect/>
          </a:stretch>
        </p:blipFill>
        <p:spPr>
          <a:xfrm>
            <a:off x="1808100" y="1819500"/>
            <a:ext cx="5534025" cy="2914650"/>
          </a:xfrm>
          <a:prstGeom prst="rect">
            <a:avLst/>
          </a:prstGeom>
          <a:noFill/>
          <a:ln>
            <a:noFill/>
          </a:ln>
        </p:spPr>
      </p:pic>
      <p:sp>
        <p:nvSpPr>
          <p:cNvPr id="614" name="Shape 614"/>
          <p:cNvSpPr txBox="1"/>
          <p:nvPr/>
        </p:nvSpPr>
        <p:spPr>
          <a:xfrm>
            <a:off x="1808100" y="4641300"/>
            <a:ext cx="5326200" cy="502200"/>
          </a:xfrm>
          <a:prstGeom prst="rect">
            <a:avLst/>
          </a:prstGeom>
          <a:noFill/>
          <a:ln>
            <a:noFill/>
          </a:ln>
        </p:spPr>
        <p:txBody>
          <a:bodyPr lIns="91425" tIns="91425" rIns="91425" bIns="91425" anchor="t" anchorCtr="0">
            <a:noAutofit/>
          </a:bodyPr>
          <a:lstStyle/>
          <a:p>
            <a:pPr>
              <a:spcBef>
                <a:spcPts val="0"/>
              </a:spcBef>
              <a:buNone/>
            </a:pPr>
            <a:r>
              <a:rPr lang="en" sz="1000"/>
              <a:t>http://ssd.jpl.nasa.gov/sbdb.cgi?sstr=2009%20BD;orb=1</a:t>
            </a:r>
          </a:p>
        </p:txBody>
      </p:sp>
      <p:sp>
        <p:nvSpPr>
          <p:cNvPr id="615" name="Shape 615"/>
          <p:cNvSpPr txBox="1"/>
          <p:nvPr/>
        </p:nvSpPr>
        <p:spPr>
          <a:xfrm>
            <a:off x="7714800" y="0"/>
            <a:ext cx="1429199" cy="345299"/>
          </a:xfrm>
          <a:prstGeom prst="rect">
            <a:avLst/>
          </a:prstGeom>
          <a:noFill/>
          <a:ln>
            <a:noFill/>
          </a:ln>
        </p:spPr>
        <p:txBody>
          <a:bodyPr lIns="91425" tIns="91425" rIns="91425" bIns="91425" anchor="t" anchorCtr="0">
            <a:noAutofit/>
          </a:bodyPr>
          <a:lstStyle/>
          <a:p>
            <a:pPr lvl="0" rtl="0">
              <a:spcBef>
                <a:spcPts val="0"/>
              </a:spcBef>
              <a:buNone/>
            </a:pPr>
            <a:r>
              <a:rPr lang="en"/>
              <a:t>Seth Merrifield</a:t>
            </a:r>
          </a:p>
        </p:txBody>
      </p:sp>
      <p:sp>
        <p:nvSpPr>
          <p:cNvPr id="616" name="Shape 616"/>
          <p:cNvSpPr txBox="1">
            <a:spLocks noGrp="1"/>
          </p:cNvSpPr>
          <p:nvPr>
            <p:ph type="title"/>
          </p:nvPr>
        </p:nvSpPr>
        <p:spPr>
          <a:xfrm>
            <a:off x="460325" y="79975"/>
            <a:ext cx="8229600" cy="517499"/>
          </a:xfrm>
          <a:prstGeom prst="rect">
            <a:avLst/>
          </a:prstGeom>
        </p:spPr>
        <p:txBody>
          <a:bodyPr lIns="91425" tIns="91425" rIns="91425" bIns="91425" anchor="ctr" anchorCtr="0">
            <a:noAutofit/>
          </a:bodyPr>
          <a:lstStyle/>
          <a:p>
            <a:pPr lvl="0" rtl="0">
              <a:spcBef>
                <a:spcPts val="0"/>
              </a:spcBef>
              <a:buNone/>
            </a:pPr>
            <a:r>
              <a:rPr lang="en" sz="3000"/>
              <a:t>Basic Orbit Determination</a:t>
            </a:r>
          </a:p>
        </p:txBody>
      </p:sp>
      <p:sp>
        <p:nvSpPr>
          <p:cNvPr id="617" name="Shape 617"/>
          <p:cNvSpPr txBox="1"/>
          <p:nvPr/>
        </p:nvSpPr>
        <p:spPr>
          <a:xfrm>
            <a:off x="3125" y="4839175"/>
            <a:ext cx="9144000" cy="409199"/>
          </a:xfrm>
          <a:prstGeom prst="rect">
            <a:avLst/>
          </a:prstGeom>
          <a:noFill/>
          <a:ln>
            <a:noFill/>
          </a:ln>
        </p:spPr>
        <p:txBody>
          <a:bodyPr lIns="91425" tIns="91425" rIns="91425" bIns="91425" anchor="t" anchorCtr="0">
            <a:noAutofit/>
          </a:bodyPr>
          <a:lstStyle/>
          <a:p>
            <a:pPr lvl="0" algn="ctr" rtl="0">
              <a:spcBef>
                <a:spcPts val="0"/>
              </a:spcBef>
              <a:buNone/>
            </a:pPr>
            <a:r>
              <a:rPr lang="en"/>
              <a:t>Overview | Approach | Project Plan | </a:t>
            </a:r>
            <a:r>
              <a:rPr lang="en">
                <a:solidFill>
                  <a:srgbClr val="9900FF"/>
                </a:solidFill>
              </a:rPr>
              <a:t>Design Walkthrough</a:t>
            </a:r>
            <a:r>
              <a:rPr lang="en"/>
              <a:t> | FMEA and Safety | Standards | Conclusions</a:t>
            </a:r>
          </a:p>
        </p:txBody>
      </p:sp>
    </p:spTree>
  </p:cSld>
  <p:clrMapOvr>
    <a:masterClrMapping/>
  </p:clrMapOvr>
  <p:transition spd="slow">
    <p:cut/>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21"/>
        <p:cNvGrpSpPr/>
        <p:nvPr/>
      </p:nvGrpSpPr>
      <p:grpSpPr>
        <a:xfrm>
          <a:off x="0" y="0"/>
          <a:ext cx="0" cy="0"/>
          <a:chOff x="0" y="0"/>
          <a:chExt cx="0" cy="0"/>
        </a:xfrm>
      </p:grpSpPr>
      <p:pic>
        <p:nvPicPr>
          <p:cNvPr id="622" name="Shape 622"/>
          <p:cNvPicPr preferRelativeResize="0"/>
          <p:nvPr/>
        </p:nvPicPr>
        <p:blipFill>
          <a:blip r:embed="rId3">
            <a:alphaModFix/>
          </a:blip>
          <a:stretch>
            <a:fillRect/>
          </a:stretch>
        </p:blipFill>
        <p:spPr>
          <a:xfrm>
            <a:off x="5016500" y="1876925"/>
            <a:ext cx="3975100" cy="2623573"/>
          </a:xfrm>
          <a:prstGeom prst="rect">
            <a:avLst/>
          </a:prstGeom>
          <a:noFill/>
          <a:ln>
            <a:noFill/>
          </a:ln>
        </p:spPr>
      </p:pic>
      <p:sp>
        <p:nvSpPr>
          <p:cNvPr id="623" name="Shape 623"/>
          <p:cNvSpPr txBox="1">
            <a:spLocks noGrp="1"/>
          </p:cNvSpPr>
          <p:nvPr>
            <p:ph type="title"/>
          </p:nvPr>
        </p:nvSpPr>
        <p:spPr>
          <a:xfrm>
            <a:off x="338100" y="199400"/>
            <a:ext cx="6987299" cy="545999"/>
          </a:xfrm>
          <a:prstGeom prst="rect">
            <a:avLst/>
          </a:prstGeom>
        </p:spPr>
        <p:txBody>
          <a:bodyPr lIns="91425" tIns="91425" rIns="91425" bIns="91425" anchor="b" anchorCtr="0">
            <a:noAutofit/>
          </a:bodyPr>
          <a:lstStyle/>
          <a:p>
            <a:pPr>
              <a:spcBef>
                <a:spcPts val="0"/>
              </a:spcBef>
              <a:buNone/>
            </a:pPr>
            <a:r>
              <a:rPr lang="en" sz="2400"/>
              <a:t>Propulsion : PEPL Ambipolar Plasma Thruster </a:t>
            </a:r>
          </a:p>
        </p:txBody>
      </p:sp>
      <p:sp>
        <p:nvSpPr>
          <p:cNvPr id="624" name="Shape 624"/>
          <p:cNvSpPr txBox="1"/>
          <p:nvPr/>
        </p:nvSpPr>
        <p:spPr>
          <a:xfrm>
            <a:off x="0" y="4729100"/>
            <a:ext cx="9144000" cy="409199"/>
          </a:xfrm>
          <a:prstGeom prst="rect">
            <a:avLst/>
          </a:prstGeom>
          <a:noFill/>
          <a:ln>
            <a:noFill/>
          </a:ln>
        </p:spPr>
        <p:txBody>
          <a:bodyPr lIns="91425" tIns="91425" rIns="91425" bIns="91425" anchor="t" anchorCtr="0">
            <a:noAutofit/>
          </a:bodyPr>
          <a:lstStyle/>
          <a:p>
            <a:pPr lvl="0" algn="ctr" rtl="0">
              <a:spcBef>
                <a:spcPts val="0"/>
              </a:spcBef>
              <a:buNone/>
            </a:pPr>
            <a:r>
              <a:rPr lang="en"/>
              <a:t>Overview | Approach | Project Plan | </a:t>
            </a:r>
            <a:r>
              <a:rPr lang="en">
                <a:solidFill>
                  <a:srgbClr val="9900FF"/>
                </a:solidFill>
              </a:rPr>
              <a:t>Design Walkthrough</a:t>
            </a:r>
            <a:r>
              <a:rPr lang="en"/>
              <a:t> | FMEA and Safety | Standards | Conclusions</a:t>
            </a:r>
          </a:p>
        </p:txBody>
      </p:sp>
      <p:sp>
        <p:nvSpPr>
          <p:cNvPr id="625" name="Shape 625"/>
          <p:cNvSpPr txBox="1"/>
          <p:nvPr/>
        </p:nvSpPr>
        <p:spPr>
          <a:xfrm>
            <a:off x="338100" y="886950"/>
            <a:ext cx="8467799" cy="3217199"/>
          </a:xfrm>
          <a:prstGeom prst="rect">
            <a:avLst/>
          </a:prstGeom>
          <a:noFill/>
          <a:ln>
            <a:noFill/>
          </a:ln>
        </p:spPr>
        <p:txBody>
          <a:bodyPr lIns="91425" tIns="91425" rIns="91425" bIns="91425" anchor="t" anchorCtr="0">
            <a:noAutofit/>
          </a:bodyPr>
          <a:lstStyle/>
          <a:p>
            <a:pPr marL="457200" lvl="0" indent="-381000" rtl="0">
              <a:spcBef>
                <a:spcPts val="0"/>
              </a:spcBef>
              <a:buClr>
                <a:schemeClr val="dk1"/>
              </a:buClr>
              <a:buSzPct val="100000"/>
              <a:buFont typeface="Arial"/>
              <a:buChar char="●"/>
            </a:pPr>
            <a:r>
              <a:rPr lang="en" sz="2400">
                <a:solidFill>
                  <a:schemeClr val="dk1"/>
                </a:solidFill>
              </a:rPr>
              <a:t>Designed specifically for this type of mission</a:t>
            </a:r>
          </a:p>
          <a:p>
            <a:pPr marL="457200" lvl="0" indent="-381000" rtl="0">
              <a:spcBef>
                <a:spcPts val="0"/>
              </a:spcBef>
              <a:buClr>
                <a:srgbClr val="000000"/>
              </a:buClr>
              <a:buSzPct val="100000"/>
              <a:buFont typeface="Arial"/>
              <a:buChar char="●"/>
            </a:pPr>
            <a:r>
              <a:rPr lang="en" sz="2400"/>
              <a:t>Continuous or Pulsed Thrust (2mN vs 20mN thrust)</a:t>
            </a:r>
          </a:p>
          <a:p>
            <a:pPr marL="457200" lvl="0" indent="-381000" rtl="0">
              <a:spcBef>
                <a:spcPts val="0"/>
              </a:spcBef>
              <a:buClr>
                <a:srgbClr val="000000"/>
              </a:buClr>
              <a:buSzPct val="100000"/>
              <a:buFont typeface="Arial"/>
              <a:buChar char="●"/>
            </a:pPr>
            <a:r>
              <a:rPr lang="en" sz="2400"/>
              <a:t>Exit Velocity = 20,000 m/s</a:t>
            </a:r>
          </a:p>
          <a:p>
            <a:pPr marL="457200" lvl="0" indent="-381000" rtl="0">
              <a:spcBef>
                <a:spcPts val="0"/>
              </a:spcBef>
              <a:buClr>
                <a:srgbClr val="000000"/>
              </a:buClr>
              <a:buSzPct val="100000"/>
              <a:buFont typeface="Arial"/>
              <a:buChar char="●"/>
            </a:pPr>
            <a:r>
              <a:rPr lang="en" sz="2400"/>
              <a:t>Fuel Required ≈ 2.5 kg [Xe] </a:t>
            </a:r>
          </a:p>
          <a:p>
            <a:pPr marL="457200" lvl="0" indent="-381000" rtl="0">
              <a:spcBef>
                <a:spcPts val="0"/>
              </a:spcBef>
              <a:buClr>
                <a:schemeClr val="dk1"/>
              </a:buClr>
              <a:buSzPct val="100000"/>
              <a:buFont typeface="Arial"/>
              <a:buChar char="●"/>
            </a:pPr>
            <a:r>
              <a:rPr lang="en" sz="2400">
                <a:solidFill>
                  <a:schemeClr val="dk1"/>
                </a:solidFill>
              </a:rPr>
              <a:t>Operating Power ~10W</a:t>
            </a:r>
          </a:p>
          <a:p>
            <a:pPr marL="457200" lvl="0" indent="-381000" rtl="0">
              <a:spcBef>
                <a:spcPts val="0"/>
              </a:spcBef>
              <a:buClr>
                <a:schemeClr val="dk1"/>
              </a:buClr>
              <a:buSzPct val="100000"/>
              <a:buFont typeface="Arial"/>
              <a:buChar char="●"/>
            </a:pPr>
            <a:r>
              <a:rPr lang="en" sz="2400">
                <a:solidFill>
                  <a:schemeClr val="dk1"/>
                </a:solidFill>
              </a:rPr>
              <a:t>Size ~2U (with fuel)</a:t>
            </a:r>
          </a:p>
          <a:p>
            <a:pPr marL="457200" lvl="0" indent="-381000" rtl="0">
              <a:spcBef>
                <a:spcPts val="0"/>
              </a:spcBef>
              <a:buClr>
                <a:schemeClr val="dk1"/>
              </a:buClr>
              <a:buSzPct val="100000"/>
              <a:buFont typeface="Arial"/>
              <a:buChar char="●"/>
            </a:pPr>
            <a:r>
              <a:rPr lang="en" sz="2400">
                <a:solidFill>
                  <a:schemeClr val="dk1"/>
                </a:solidFill>
              </a:rPr>
              <a:t>Still in development </a:t>
            </a:r>
          </a:p>
        </p:txBody>
      </p:sp>
      <p:sp>
        <p:nvSpPr>
          <p:cNvPr id="626" name="Shape 626"/>
          <p:cNvSpPr txBox="1"/>
          <p:nvPr/>
        </p:nvSpPr>
        <p:spPr>
          <a:xfrm>
            <a:off x="5239937" y="4424300"/>
            <a:ext cx="3570299" cy="321000"/>
          </a:xfrm>
          <a:prstGeom prst="rect">
            <a:avLst/>
          </a:prstGeom>
          <a:noFill/>
          <a:ln>
            <a:noFill/>
          </a:ln>
        </p:spPr>
        <p:txBody>
          <a:bodyPr lIns="91425" tIns="91425" rIns="91425" bIns="91425" anchor="t" anchorCtr="0">
            <a:noAutofit/>
          </a:bodyPr>
          <a:lstStyle/>
          <a:p>
            <a:pPr>
              <a:spcBef>
                <a:spcPts val="0"/>
              </a:spcBef>
              <a:buNone/>
            </a:pPr>
            <a:r>
              <a:rPr lang="en" sz="1200"/>
              <a:t>http://pepl.engin.umich.edu/thrusters/CAT.html</a:t>
            </a:r>
          </a:p>
        </p:txBody>
      </p:sp>
    </p:spTree>
  </p:cSld>
  <p:clrMapOvr>
    <a:masterClrMapping/>
  </p:clrMapOvr>
  <p:transition spd="slow">
    <p:cut/>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3"/>
        <p:cNvGrpSpPr/>
        <p:nvPr/>
      </p:nvGrpSpPr>
      <p:grpSpPr>
        <a:xfrm>
          <a:off x="0" y="0"/>
          <a:ext cx="0" cy="0"/>
          <a:chOff x="0" y="0"/>
          <a:chExt cx="0" cy="0"/>
        </a:xfrm>
      </p:grpSpPr>
      <p:sp>
        <p:nvSpPr>
          <p:cNvPr id="44" name="Shape 44"/>
          <p:cNvSpPr txBox="1">
            <a:spLocks noGrp="1"/>
          </p:cNvSpPr>
          <p:nvPr>
            <p:ph type="title"/>
          </p:nvPr>
        </p:nvSpPr>
        <p:spPr>
          <a:xfrm>
            <a:off x="457200" y="216100"/>
            <a:ext cx="6944400" cy="587699"/>
          </a:xfrm>
          <a:prstGeom prst="rect">
            <a:avLst/>
          </a:prstGeom>
        </p:spPr>
        <p:txBody>
          <a:bodyPr lIns="91425" tIns="91425" rIns="91425" bIns="91425" anchor="ctr" anchorCtr="0">
            <a:noAutofit/>
          </a:bodyPr>
          <a:lstStyle/>
          <a:p>
            <a:pPr lvl="0" rtl="0">
              <a:spcBef>
                <a:spcPts val="0"/>
              </a:spcBef>
              <a:buNone/>
            </a:pPr>
            <a:r>
              <a:rPr lang="en" sz="3000"/>
              <a:t>Overview</a:t>
            </a:r>
          </a:p>
        </p:txBody>
      </p:sp>
      <p:sp>
        <p:nvSpPr>
          <p:cNvPr id="45" name="Shape 45"/>
          <p:cNvSpPr txBox="1"/>
          <p:nvPr/>
        </p:nvSpPr>
        <p:spPr>
          <a:xfrm>
            <a:off x="0" y="4729100"/>
            <a:ext cx="9144000" cy="409199"/>
          </a:xfrm>
          <a:prstGeom prst="rect">
            <a:avLst/>
          </a:prstGeom>
          <a:noFill/>
          <a:ln>
            <a:noFill/>
          </a:ln>
        </p:spPr>
        <p:txBody>
          <a:bodyPr lIns="91425" tIns="91425" rIns="91425" bIns="91425" anchor="t" anchorCtr="0">
            <a:noAutofit/>
          </a:bodyPr>
          <a:lstStyle/>
          <a:p>
            <a:pPr lvl="0" algn="ctr" rtl="0">
              <a:spcBef>
                <a:spcPts val="0"/>
              </a:spcBef>
              <a:buNone/>
            </a:pPr>
            <a:r>
              <a:rPr lang="en">
                <a:solidFill>
                  <a:srgbClr val="9900FF"/>
                </a:solidFill>
              </a:rPr>
              <a:t>Overview</a:t>
            </a:r>
            <a:r>
              <a:rPr lang="en"/>
              <a:t> | Approach | Project Plan | Design Walkthrough | FMEA and Safety | Standards | Conclusions</a:t>
            </a:r>
          </a:p>
        </p:txBody>
      </p:sp>
      <p:sp>
        <p:nvSpPr>
          <p:cNvPr id="46" name="Shape 46"/>
          <p:cNvSpPr txBox="1">
            <a:spLocks noGrp="1"/>
          </p:cNvSpPr>
          <p:nvPr>
            <p:ph type="body" idx="1"/>
          </p:nvPr>
        </p:nvSpPr>
        <p:spPr>
          <a:xfrm>
            <a:off x="457200" y="970212"/>
            <a:ext cx="8229600" cy="3592499"/>
          </a:xfrm>
          <a:prstGeom prst="rect">
            <a:avLst/>
          </a:prstGeom>
        </p:spPr>
        <p:txBody>
          <a:bodyPr lIns="91425" tIns="91425" rIns="91425" bIns="91425" anchor="t" anchorCtr="0">
            <a:noAutofit/>
          </a:bodyPr>
          <a:lstStyle/>
          <a:p>
            <a:pPr rtl="0">
              <a:spcBef>
                <a:spcPts val="0"/>
              </a:spcBef>
              <a:buNone/>
            </a:pPr>
            <a:r>
              <a:rPr lang="en" sz="1800" b="1"/>
              <a:t>Mission Goals</a:t>
            </a:r>
          </a:p>
          <a:p>
            <a:pPr marL="457200" lvl="0" indent="-342900" rtl="0">
              <a:spcBef>
                <a:spcPts val="0"/>
              </a:spcBef>
              <a:buClr>
                <a:srgbClr val="000000"/>
              </a:buClr>
              <a:buSzPct val="100000"/>
              <a:buFont typeface="Arial"/>
              <a:buChar char="●"/>
            </a:pPr>
            <a:r>
              <a:rPr lang="en" sz="1800"/>
              <a:t>Remotely detect water with a 6U CubeSat</a:t>
            </a:r>
          </a:p>
          <a:p>
            <a:pPr marL="457200" lvl="0" indent="-342900" rtl="0">
              <a:spcBef>
                <a:spcPts val="0"/>
              </a:spcBef>
              <a:buClr>
                <a:srgbClr val="000000"/>
              </a:buClr>
              <a:buSzPct val="100000"/>
              <a:buFont typeface="Arial"/>
              <a:buChar char="●"/>
            </a:pPr>
            <a:r>
              <a:rPr lang="en" sz="1800"/>
              <a:t>Characterize energy spectrum of gamma ray photons</a:t>
            </a:r>
          </a:p>
          <a:p>
            <a:pPr marL="457200" lvl="0" indent="-342900" rtl="0">
              <a:spcBef>
                <a:spcPts val="0"/>
              </a:spcBef>
              <a:buClr>
                <a:srgbClr val="000000"/>
              </a:buClr>
              <a:buSzPct val="100000"/>
              <a:buFont typeface="Arial"/>
              <a:buChar char="●"/>
            </a:pPr>
            <a:r>
              <a:rPr lang="en" sz="1800"/>
              <a:t>Supplement a broad range of envisioned deep space missions</a:t>
            </a:r>
          </a:p>
          <a:p>
            <a:pPr rtl="0">
              <a:spcBef>
                <a:spcPts val="0"/>
              </a:spcBef>
              <a:buNone/>
            </a:pPr>
            <a:r>
              <a:rPr lang="en" sz="1800"/>
              <a:t>	 </a:t>
            </a:r>
            <a:r>
              <a:rPr lang="en" sz="1400"/>
              <a:t> [e.g. </a:t>
            </a:r>
            <a:r>
              <a:rPr lang="en" sz="1400">
                <a:solidFill>
                  <a:schemeClr val="dk1"/>
                </a:solidFill>
              </a:rPr>
              <a:t>asteroid scouting, interplanetary reconnaissance, </a:t>
            </a:r>
            <a:r>
              <a:rPr lang="en" sz="1400"/>
              <a:t>long-range sample return]</a:t>
            </a:r>
          </a:p>
          <a:p>
            <a:pPr rtl="0">
              <a:spcBef>
                <a:spcPts val="0"/>
              </a:spcBef>
              <a:buNone/>
            </a:pPr>
            <a:endParaRPr sz="1400"/>
          </a:p>
          <a:p>
            <a:pPr rtl="0">
              <a:spcBef>
                <a:spcPts val="0"/>
              </a:spcBef>
              <a:buNone/>
            </a:pPr>
            <a:r>
              <a:rPr lang="en" sz="1800" b="1">
                <a:solidFill>
                  <a:schemeClr val="dk1"/>
                </a:solidFill>
              </a:rPr>
              <a:t>Implied Requirements</a:t>
            </a:r>
          </a:p>
          <a:p>
            <a:pPr marL="457200" lvl="0" indent="-342900" rtl="0">
              <a:spcBef>
                <a:spcPts val="0"/>
              </a:spcBef>
              <a:buClr>
                <a:schemeClr val="dk1"/>
              </a:buClr>
              <a:buSzPct val="100000"/>
              <a:buFont typeface="Arial"/>
              <a:buChar char="●"/>
            </a:pPr>
            <a:r>
              <a:rPr lang="en" sz="1800">
                <a:solidFill>
                  <a:schemeClr val="dk1"/>
                </a:solidFill>
              </a:rPr>
              <a:t>Compact, low-power, low-cost</a:t>
            </a:r>
          </a:p>
          <a:p>
            <a:pPr marL="457200" lvl="0" indent="-342900" rtl="0">
              <a:spcBef>
                <a:spcPts val="0"/>
              </a:spcBef>
              <a:buClr>
                <a:schemeClr val="dk1"/>
              </a:buClr>
              <a:buSzPct val="100000"/>
              <a:buFont typeface="Arial"/>
              <a:buChar char="●"/>
            </a:pPr>
            <a:r>
              <a:rPr lang="en" sz="1800">
                <a:solidFill>
                  <a:schemeClr val="dk1"/>
                </a:solidFill>
              </a:rPr>
              <a:t>Detection accuracy sufficient for relative navigation</a:t>
            </a:r>
          </a:p>
          <a:p>
            <a:pPr marL="457200" lvl="0" indent="-342900" rtl="0">
              <a:spcBef>
                <a:spcPts val="0"/>
              </a:spcBef>
              <a:buClr>
                <a:schemeClr val="dk1"/>
              </a:buClr>
              <a:buSzPct val="100000"/>
              <a:buFont typeface="Arial"/>
              <a:buChar char="●"/>
            </a:pPr>
            <a:r>
              <a:rPr lang="en" sz="1800">
                <a:solidFill>
                  <a:schemeClr val="dk1"/>
                </a:solidFill>
              </a:rPr>
              <a:t>Ability to relay payload information to other spacecraft</a:t>
            </a:r>
          </a:p>
          <a:p>
            <a:pPr marL="457200" lvl="0" indent="-342900" rtl="0">
              <a:spcBef>
                <a:spcPts val="0"/>
              </a:spcBef>
              <a:buClr>
                <a:schemeClr val="dk1"/>
              </a:buClr>
              <a:buSzPct val="100000"/>
              <a:buFont typeface="Arial"/>
              <a:buChar char="●"/>
            </a:pPr>
            <a:r>
              <a:rPr lang="en" sz="1800">
                <a:solidFill>
                  <a:schemeClr val="dk1"/>
                </a:solidFill>
              </a:rPr>
              <a:t>6U deployment mechanism</a:t>
            </a:r>
          </a:p>
        </p:txBody>
      </p:sp>
      <p:sp>
        <p:nvSpPr>
          <p:cNvPr id="47" name="Shape 47"/>
          <p:cNvSpPr txBox="1">
            <a:spLocks noGrp="1"/>
          </p:cNvSpPr>
          <p:nvPr>
            <p:ph type="title" idx="2"/>
          </p:nvPr>
        </p:nvSpPr>
        <p:spPr>
          <a:xfrm>
            <a:off x="6635700" y="251200"/>
            <a:ext cx="2051100" cy="517499"/>
          </a:xfrm>
          <a:prstGeom prst="rect">
            <a:avLst/>
          </a:prstGeom>
        </p:spPr>
        <p:txBody>
          <a:bodyPr lIns="91425" tIns="91425" rIns="91425" bIns="91425" anchor="ctr" anchorCtr="0">
            <a:noAutofit/>
          </a:bodyPr>
          <a:lstStyle/>
          <a:p>
            <a:pPr lvl="0" algn="r" rtl="0">
              <a:spcBef>
                <a:spcPts val="0"/>
              </a:spcBef>
              <a:buNone/>
            </a:pPr>
            <a:r>
              <a:rPr lang="en" sz="1800"/>
              <a:t>Josiah DeLange</a:t>
            </a:r>
          </a:p>
        </p:txBody>
      </p:sp>
    </p:spTree>
  </p:cSld>
  <p:clrMapOvr>
    <a:masterClrMapping/>
  </p:clrMapOvr>
  <p:transition spd="slow">
    <p:cut/>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30"/>
        <p:cNvGrpSpPr/>
        <p:nvPr/>
      </p:nvGrpSpPr>
      <p:grpSpPr>
        <a:xfrm>
          <a:off x="0" y="0"/>
          <a:ext cx="0" cy="0"/>
          <a:chOff x="0" y="0"/>
          <a:chExt cx="0" cy="0"/>
        </a:xfrm>
      </p:grpSpPr>
      <p:pic>
        <p:nvPicPr>
          <p:cNvPr id="631" name="Shape 631"/>
          <p:cNvPicPr preferRelativeResize="0"/>
          <p:nvPr/>
        </p:nvPicPr>
        <p:blipFill>
          <a:blip r:embed="rId3">
            <a:alphaModFix/>
          </a:blip>
          <a:stretch>
            <a:fillRect/>
          </a:stretch>
        </p:blipFill>
        <p:spPr>
          <a:xfrm>
            <a:off x="6066200" y="597900"/>
            <a:ext cx="2700099" cy="1810424"/>
          </a:xfrm>
          <a:prstGeom prst="rect">
            <a:avLst/>
          </a:prstGeom>
          <a:noFill/>
          <a:ln>
            <a:noFill/>
          </a:ln>
        </p:spPr>
      </p:pic>
      <p:sp>
        <p:nvSpPr>
          <p:cNvPr id="632" name="Shape 632"/>
          <p:cNvSpPr txBox="1">
            <a:spLocks noGrp="1"/>
          </p:cNvSpPr>
          <p:nvPr>
            <p:ph type="title"/>
          </p:nvPr>
        </p:nvSpPr>
        <p:spPr>
          <a:xfrm>
            <a:off x="320750" y="0"/>
            <a:ext cx="7183199" cy="674100"/>
          </a:xfrm>
          <a:prstGeom prst="rect">
            <a:avLst/>
          </a:prstGeom>
        </p:spPr>
        <p:txBody>
          <a:bodyPr lIns="91425" tIns="91425" rIns="91425" bIns="91425" anchor="b" anchorCtr="0">
            <a:noAutofit/>
          </a:bodyPr>
          <a:lstStyle/>
          <a:p>
            <a:pPr>
              <a:spcBef>
                <a:spcPts val="0"/>
              </a:spcBef>
              <a:buNone/>
            </a:pPr>
            <a:r>
              <a:rPr lang="en" sz="2400"/>
              <a:t>Attitude Determination &amp; Control Requirements</a:t>
            </a:r>
          </a:p>
        </p:txBody>
      </p:sp>
      <p:sp>
        <p:nvSpPr>
          <p:cNvPr id="633" name="Shape 633"/>
          <p:cNvSpPr txBox="1">
            <a:spLocks noGrp="1"/>
          </p:cNvSpPr>
          <p:nvPr>
            <p:ph type="body" idx="1"/>
          </p:nvPr>
        </p:nvSpPr>
        <p:spPr>
          <a:xfrm>
            <a:off x="381800" y="1930150"/>
            <a:ext cx="7736700" cy="2799000"/>
          </a:xfrm>
          <a:prstGeom prst="rect">
            <a:avLst/>
          </a:prstGeom>
        </p:spPr>
        <p:txBody>
          <a:bodyPr lIns="91425" tIns="91425" rIns="91425" bIns="91425" anchor="t" anchorCtr="0">
            <a:noAutofit/>
          </a:bodyPr>
          <a:lstStyle/>
          <a:p>
            <a:pPr marL="0" lvl="0" indent="0" rtl="0">
              <a:spcBef>
                <a:spcPts val="0"/>
              </a:spcBef>
              <a:buNone/>
            </a:pPr>
            <a:r>
              <a:rPr lang="en" sz="1800" b="1"/>
              <a:t>Velocity Vector Stabilization &amp; Accuracy</a:t>
            </a:r>
          </a:p>
          <a:p>
            <a:pPr marL="457200" lvl="0" indent="-342900" rtl="0">
              <a:spcBef>
                <a:spcPts val="0"/>
              </a:spcBef>
              <a:buClr>
                <a:srgbClr val="000000"/>
              </a:buClr>
              <a:buSzPct val="100000"/>
              <a:buFont typeface="Arial"/>
              <a:buChar char="●"/>
            </a:pPr>
            <a:r>
              <a:rPr lang="en" sz="1800"/>
              <a:t>&lt; 5° between long axis and velocity vector (95% confidence)</a:t>
            </a:r>
          </a:p>
          <a:p>
            <a:pPr marL="457200" lvl="0" indent="-342900" rtl="0">
              <a:spcBef>
                <a:spcPts val="0"/>
              </a:spcBef>
              <a:buClr>
                <a:srgbClr val="000000"/>
              </a:buClr>
              <a:buSzPct val="100000"/>
              <a:buFont typeface="Arial"/>
              <a:buChar char="●"/>
            </a:pPr>
            <a:r>
              <a:rPr lang="en" sz="1800"/>
              <a:t>No requirement for roll angle</a:t>
            </a:r>
          </a:p>
          <a:p>
            <a:pPr rtl="0">
              <a:spcBef>
                <a:spcPts val="0"/>
              </a:spcBef>
              <a:buNone/>
            </a:pPr>
            <a:r>
              <a:rPr lang="en" sz="1800" b="1">
                <a:solidFill>
                  <a:schemeClr val="dk1"/>
                </a:solidFill>
              </a:rPr>
              <a:t>Velocity Vector Attitude Knowledge</a:t>
            </a:r>
          </a:p>
          <a:p>
            <a:pPr marL="457200" lvl="0" indent="-342900" rtl="0">
              <a:spcBef>
                <a:spcPts val="0"/>
              </a:spcBef>
              <a:buClr>
                <a:schemeClr val="dk1"/>
              </a:buClr>
              <a:buSzPct val="100000"/>
              <a:buFont typeface="Arial"/>
              <a:buChar char="●"/>
            </a:pPr>
            <a:r>
              <a:rPr lang="en" sz="1800">
                <a:solidFill>
                  <a:schemeClr val="dk1"/>
                </a:solidFill>
              </a:rPr>
              <a:t>Measure attitude within +/- 1° at the time of receiving data</a:t>
            </a:r>
          </a:p>
          <a:p>
            <a:pPr marL="0" indent="0" rtl="0">
              <a:spcBef>
                <a:spcPts val="0"/>
              </a:spcBef>
              <a:buNone/>
            </a:pPr>
            <a:r>
              <a:rPr lang="en" sz="1800" b="1"/>
              <a:t>De-Tumble &amp; Tip-Off Recovery</a:t>
            </a:r>
          </a:p>
          <a:p>
            <a:pPr marL="457200" lvl="0" indent="-342900" rtl="0">
              <a:spcBef>
                <a:spcPts val="0"/>
              </a:spcBef>
              <a:buClr>
                <a:schemeClr val="dk1"/>
              </a:buClr>
              <a:buSzPct val="100000"/>
              <a:buFont typeface="Arial"/>
              <a:buChar char="●"/>
            </a:pPr>
            <a:r>
              <a:rPr lang="en" sz="1800">
                <a:solidFill>
                  <a:schemeClr val="dk1"/>
                </a:solidFill>
              </a:rPr>
              <a:t>Recover from tip-off rates up to ~100°/s</a:t>
            </a:r>
          </a:p>
          <a:p>
            <a:pPr marL="457200" lvl="0" indent="-342900" rtl="0">
              <a:spcBef>
                <a:spcPts val="0"/>
              </a:spcBef>
              <a:buClr>
                <a:srgbClr val="000000"/>
              </a:buClr>
              <a:buSzPct val="100000"/>
              <a:buFont typeface="Arial"/>
              <a:buChar char="●"/>
            </a:pPr>
            <a:r>
              <a:rPr lang="en" sz="1800"/>
              <a:t>Stabilize within 2 days </a:t>
            </a:r>
          </a:p>
        </p:txBody>
      </p:sp>
      <p:sp>
        <p:nvSpPr>
          <p:cNvPr id="634" name="Shape 634"/>
          <p:cNvSpPr txBox="1"/>
          <p:nvPr/>
        </p:nvSpPr>
        <p:spPr>
          <a:xfrm>
            <a:off x="0" y="4729100"/>
            <a:ext cx="9144000" cy="409199"/>
          </a:xfrm>
          <a:prstGeom prst="rect">
            <a:avLst/>
          </a:prstGeom>
          <a:noFill/>
          <a:ln>
            <a:noFill/>
          </a:ln>
        </p:spPr>
        <p:txBody>
          <a:bodyPr lIns="91425" tIns="91425" rIns="91425" bIns="91425" anchor="t" anchorCtr="0">
            <a:noAutofit/>
          </a:bodyPr>
          <a:lstStyle/>
          <a:p>
            <a:pPr lvl="0" algn="ctr" rtl="0">
              <a:spcBef>
                <a:spcPts val="0"/>
              </a:spcBef>
              <a:buNone/>
            </a:pPr>
            <a:r>
              <a:rPr lang="en"/>
              <a:t>Overview | Approach | Project Plan | </a:t>
            </a:r>
            <a:r>
              <a:rPr lang="en">
                <a:solidFill>
                  <a:srgbClr val="9900FF"/>
                </a:solidFill>
              </a:rPr>
              <a:t>Design Walkthrough</a:t>
            </a:r>
            <a:r>
              <a:rPr lang="en"/>
              <a:t> | FMEA and Safety | Standards | Conclusions</a:t>
            </a:r>
          </a:p>
        </p:txBody>
      </p:sp>
      <p:sp>
        <p:nvSpPr>
          <p:cNvPr id="635" name="Shape 635"/>
          <p:cNvSpPr txBox="1"/>
          <p:nvPr/>
        </p:nvSpPr>
        <p:spPr>
          <a:xfrm>
            <a:off x="320750" y="598300"/>
            <a:ext cx="7797899" cy="1351500"/>
          </a:xfrm>
          <a:prstGeom prst="rect">
            <a:avLst/>
          </a:prstGeom>
          <a:noFill/>
          <a:ln>
            <a:noFill/>
          </a:ln>
        </p:spPr>
        <p:txBody>
          <a:bodyPr lIns="91425" tIns="91425" rIns="91425" bIns="91425" anchor="t" anchorCtr="0">
            <a:noAutofit/>
          </a:bodyPr>
          <a:lstStyle/>
          <a:p>
            <a:pPr lvl="0" rtl="0">
              <a:spcBef>
                <a:spcPts val="600"/>
              </a:spcBef>
              <a:buNone/>
            </a:pPr>
            <a:r>
              <a:rPr lang="en" sz="1800" b="1">
                <a:solidFill>
                  <a:schemeClr val="dk1"/>
                </a:solidFill>
              </a:rPr>
              <a:t>Off-the-shelf iADCS-100 chosen</a:t>
            </a:r>
          </a:p>
          <a:p>
            <a:pPr marL="457200" lvl="0" indent="-342900" rtl="0">
              <a:spcBef>
                <a:spcPts val="480"/>
              </a:spcBef>
              <a:buClr>
                <a:schemeClr val="dk1"/>
              </a:buClr>
              <a:buSzPct val="100000"/>
              <a:buFont typeface="Arial"/>
              <a:buChar char="●"/>
            </a:pPr>
            <a:r>
              <a:rPr lang="en" sz="1800">
                <a:solidFill>
                  <a:schemeClr val="dk1"/>
                </a:solidFill>
              </a:rPr>
              <a:t>3-axis reaction wheels/magnetorquers</a:t>
            </a:r>
          </a:p>
          <a:p>
            <a:pPr marL="457200" lvl="0" indent="-342900" rtl="0">
              <a:spcBef>
                <a:spcPts val="480"/>
              </a:spcBef>
              <a:buClr>
                <a:schemeClr val="dk1"/>
              </a:buClr>
              <a:buSzPct val="100000"/>
              <a:buFont typeface="Arial"/>
              <a:buChar char="●"/>
            </a:pPr>
            <a:r>
              <a:rPr lang="en" sz="1800">
                <a:solidFill>
                  <a:schemeClr val="dk1"/>
                </a:solidFill>
              </a:rPr>
              <a:t>3-axis accelerometers/magnetometers</a:t>
            </a:r>
          </a:p>
          <a:p>
            <a:pPr marL="457200" lvl="0" indent="-342900" rtl="0">
              <a:spcBef>
                <a:spcPts val="480"/>
              </a:spcBef>
              <a:buClr>
                <a:schemeClr val="dk1"/>
              </a:buClr>
              <a:buSzPct val="100000"/>
              <a:buFont typeface="Arial"/>
              <a:buChar char="●"/>
            </a:pPr>
            <a:r>
              <a:rPr lang="en" sz="1800">
                <a:solidFill>
                  <a:schemeClr val="dk1"/>
                </a:solidFill>
              </a:rPr>
              <a:t>Star-tracker, gyro</a:t>
            </a:r>
          </a:p>
          <a:p>
            <a:pPr lvl="0">
              <a:spcBef>
                <a:spcPts val="0"/>
              </a:spcBef>
              <a:buNone/>
            </a:pPr>
            <a:endParaRPr/>
          </a:p>
        </p:txBody>
      </p:sp>
      <p:sp>
        <p:nvSpPr>
          <p:cNvPr id="636" name="Shape 636"/>
          <p:cNvSpPr txBox="1"/>
          <p:nvPr/>
        </p:nvSpPr>
        <p:spPr>
          <a:xfrm>
            <a:off x="6584700" y="2161717"/>
            <a:ext cx="2029200" cy="322800"/>
          </a:xfrm>
          <a:prstGeom prst="rect">
            <a:avLst/>
          </a:prstGeom>
          <a:noFill/>
          <a:ln>
            <a:noFill/>
          </a:ln>
        </p:spPr>
        <p:txBody>
          <a:bodyPr lIns="91425" tIns="91425" rIns="91425" bIns="91425" anchor="t" anchorCtr="0">
            <a:noAutofit/>
          </a:bodyPr>
          <a:lstStyle/>
          <a:p>
            <a:pPr>
              <a:spcBef>
                <a:spcPts val="0"/>
              </a:spcBef>
              <a:buNone/>
            </a:pPr>
            <a:r>
              <a:rPr lang="en" sz="1100"/>
              <a:t>www.berlin-space-tech.com</a:t>
            </a:r>
          </a:p>
        </p:txBody>
      </p:sp>
    </p:spTree>
  </p:cSld>
  <p:clrMapOvr>
    <a:masterClrMapping/>
  </p:clrMapOvr>
  <p:transition spd="slow">
    <p:cut/>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640"/>
        <p:cNvGrpSpPr/>
        <p:nvPr/>
      </p:nvGrpSpPr>
      <p:grpSpPr>
        <a:xfrm>
          <a:off x="0" y="0"/>
          <a:ext cx="0" cy="0"/>
          <a:chOff x="0" y="0"/>
          <a:chExt cx="0" cy="0"/>
        </a:xfrm>
      </p:grpSpPr>
      <p:sp>
        <p:nvSpPr>
          <p:cNvPr id="641" name="Shape 641"/>
          <p:cNvSpPr txBox="1">
            <a:spLocks noGrp="1"/>
          </p:cNvSpPr>
          <p:nvPr>
            <p:ph type="title"/>
          </p:nvPr>
        </p:nvSpPr>
        <p:spPr>
          <a:xfrm>
            <a:off x="4618812" y="92125"/>
            <a:ext cx="4198800" cy="548399"/>
          </a:xfrm>
          <a:prstGeom prst="rect">
            <a:avLst/>
          </a:prstGeom>
        </p:spPr>
        <p:txBody>
          <a:bodyPr lIns="91425" tIns="91425" rIns="91425" bIns="91425" anchor="b" anchorCtr="0">
            <a:noAutofit/>
          </a:bodyPr>
          <a:lstStyle/>
          <a:p>
            <a:pPr>
              <a:spcBef>
                <a:spcPts val="0"/>
              </a:spcBef>
              <a:buNone/>
            </a:pPr>
            <a:r>
              <a:rPr lang="en" sz="2400"/>
              <a:t>Subsystem Relationships</a:t>
            </a:r>
          </a:p>
        </p:txBody>
      </p:sp>
      <p:pic>
        <p:nvPicPr>
          <p:cNvPr id="642" name="Shape 642"/>
          <p:cNvPicPr preferRelativeResize="0"/>
          <p:nvPr/>
        </p:nvPicPr>
        <p:blipFill>
          <a:blip r:embed="rId3">
            <a:alphaModFix/>
          </a:blip>
          <a:stretch>
            <a:fillRect/>
          </a:stretch>
        </p:blipFill>
        <p:spPr>
          <a:xfrm>
            <a:off x="4239275" y="795801"/>
            <a:ext cx="4957876" cy="3551886"/>
          </a:xfrm>
          <a:prstGeom prst="rect">
            <a:avLst/>
          </a:prstGeom>
          <a:noFill/>
          <a:ln>
            <a:noFill/>
          </a:ln>
        </p:spPr>
      </p:pic>
      <p:sp>
        <p:nvSpPr>
          <p:cNvPr id="643" name="Shape 643"/>
          <p:cNvSpPr txBox="1"/>
          <p:nvPr/>
        </p:nvSpPr>
        <p:spPr>
          <a:xfrm>
            <a:off x="0" y="4729100"/>
            <a:ext cx="9144000" cy="409199"/>
          </a:xfrm>
          <a:prstGeom prst="rect">
            <a:avLst/>
          </a:prstGeom>
          <a:noFill/>
          <a:ln>
            <a:noFill/>
          </a:ln>
        </p:spPr>
        <p:txBody>
          <a:bodyPr lIns="91425" tIns="91425" rIns="91425" bIns="91425" anchor="t" anchorCtr="0">
            <a:noAutofit/>
          </a:bodyPr>
          <a:lstStyle/>
          <a:p>
            <a:pPr lvl="0" algn="ctr" rtl="0">
              <a:spcBef>
                <a:spcPts val="0"/>
              </a:spcBef>
              <a:buNone/>
            </a:pPr>
            <a:r>
              <a:rPr lang="en"/>
              <a:t>Overview | Approach | Project Plan | </a:t>
            </a:r>
            <a:r>
              <a:rPr lang="en">
                <a:solidFill>
                  <a:srgbClr val="9900FF"/>
                </a:solidFill>
              </a:rPr>
              <a:t>Design Walkthrough</a:t>
            </a:r>
            <a:r>
              <a:rPr lang="en"/>
              <a:t> | FMEA and Safety | Standards | Conclusions</a:t>
            </a:r>
          </a:p>
        </p:txBody>
      </p:sp>
      <p:sp>
        <p:nvSpPr>
          <p:cNvPr id="644" name="Shape 644"/>
          <p:cNvSpPr txBox="1"/>
          <p:nvPr/>
        </p:nvSpPr>
        <p:spPr>
          <a:xfrm>
            <a:off x="444025" y="117275"/>
            <a:ext cx="3238799" cy="548399"/>
          </a:xfrm>
          <a:prstGeom prst="rect">
            <a:avLst/>
          </a:prstGeom>
          <a:noFill/>
          <a:ln>
            <a:noFill/>
          </a:ln>
        </p:spPr>
        <p:txBody>
          <a:bodyPr lIns="91425" tIns="91425" rIns="91425" bIns="91425" anchor="t" anchorCtr="0">
            <a:noAutofit/>
          </a:bodyPr>
          <a:lstStyle/>
          <a:p>
            <a:pPr>
              <a:spcBef>
                <a:spcPts val="0"/>
              </a:spcBef>
              <a:buNone/>
            </a:pPr>
            <a:r>
              <a:rPr lang="en" sz="2400" b="1"/>
              <a:t>Modes of Operation</a:t>
            </a:r>
          </a:p>
        </p:txBody>
      </p:sp>
      <p:pic>
        <p:nvPicPr>
          <p:cNvPr id="645" name="Shape 645"/>
          <p:cNvPicPr preferRelativeResize="0"/>
          <p:nvPr/>
        </p:nvPicPr>
        <p:blipFill>
          <a:blip r:embed="rId4">
            <a:alphaModFix/>
          </a:blip>
          <a:stretch>
            <a:fillRect/>
          </a:stretch>
        </p:blipFill>
        <p:spPr>
          <a:xfrm>
            <a:off x="0" y="838950"/>
            <a:ext cx="4126849" cy="2725882"/>
          </a:xfrm>
          <a:prstGeom prst="rect">
            <a:avLst/>
          </a:prstGeom>
          <a:noFill/>
          <a:ln>
            <a:noFill/>
          </a:ln>
        </p:spPr>
      </p:pic>
      <p:cxnSp>
        <p:nvCxnSpPr>
          <p:cNvPr id="646" name="Shape 646"/>
          <p:cNvCxnSpPr/>
          <p:nvPr/>
        </p:nvCxnSpPr>
        <p:spPr>
          <a:xfrm>
            <a:off x="4142112" y="838950"/>
            <a:ext cx="26699" cy="3597000"/>
          </a:xfrm>
          <a:prstGeom prst="straightConnector1">
            <a:avLst/>
          </a:prstGeom>
          <a:noFill/>
          <a:ln w="19050" cap="flat">
            <a:solidFill>
              <a:schemeClr val="dk2"/>
            </a:solidFill>
            <a:prstDash val="solid"/>
            <a:round/>
            <a:headEnd type="none" w="lg" len="lg"/>
            <a:tailEnd type="none" w="lg" len="lg"/>
          </a:ln>
        </p:spPr>
      </p:cxnSp>
      <p:sp>
        <p:nvSpPr>
          <p:cNvPr id="647" name="Shape 647"/>
          <p:cNvSpPr txBox="1"/>
          <p:nvPr/>
        </p:nvSpPr>
        <p:spPr>
          <a:xfrm>
            <a:off x="-34175" y="3738100"/>
            <a:ext cx="4126799" cy="685799"/>
          </a:xfrm>
          <a:prstGeom prst="rect">
            <a:avLst/>
          </a:prstGeom>
          <a:noFill/>
          <a:ln>
            <a:noFill/>
          </a:ln>
        </p:spPr>
        <p:txBody>
          <a:bodyPr lIns="91425" tIns="91425" rIns="91425" bIns="91425" anchor="t" anchorCtr="0">
            <a:noAutofit/>
          </a:bodyPr>
          <a:lstStyle/>
          <a:p>
            <a:pPr marL="457200" lvl="0" indent="-317500" rtl="0">
              <a:spcBef>
                <a:spcPts val="0"/>
              </a:spcBef>
              <a:buClr>
                <a:srgbClr val="000000"/>
              </a:buClr>
              <a:buSzPct val="100000"/>
              <a:buFont typeface="Arial"/>
              <a:buChar char="●"/>
            </a:pPr>
            <a:r>
              <a:rPr lang="en"/>
              <a:t>C&amp;DH - May at any time force the ADCS into any state or reboot</a:t>
            </a:r>
          </a:p>
        </p:txBody>
      </p:sp>
    </p:spTree>
  </p:cSld>
  <p:clrMapOvr>
    <a:masterClrMapping/>
  </p:clrMapOvr>
  <p:transition spd="slow">
    <p:cut/>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651"/>
        <p:cNvGrpSpPr/>
        <p:nvPr/>
      </p:nvGrpSpPr>
      <p:grpSpPr>
        <a:xfrm>
          <a:off x="0" y="0"/>
          <a:ext cx="0" cy="0"/>
          <a:chOff x="0" y="0"/>
          <a:chExt cx="0" cy="0"/>
        </a:xfrm>
      </p:grpSpPr>
      <p:sp>
        <p:nvSpPr>
          <p:cNvPr id="652" name="Shape 652"/>
          <p:cNvSpPr txBox="1">
            <a:spLocks noGrp="1"/>
          </p:cNvSpPr>
          <p:nvPr>
            <p:ph type="title"/>
          </p:nvPr>
        </p:nvSpPr>
        <p:spPr>
          <a:xfrm>
            <a:off x="2874750" y="0"/>
            <a:ext cx="3394500" cy="640499"/>
          </a:xfrm>
          <a:prstGeom prst="rect">
            <a:avLst/>
          </a:prstGeom>
        </p:spPr>
        <p:txBody>
          <a:bodyPr lIns="91425" tIns="91425" rIns="91425" bIns="91425" anchor="b" anchorCtr="0">
            <a:noAutofit/>
          </a:bodyPr>
          <a:lstStyle/>
          <a:p>
            <a:pPr>
              <a:spcBef>
                <a:spcPts val="0"/>
              </a:spcBef>
              <a:buNone/>
            </a:pPr>
            <a:r>
              <a:rPr lang="en" sz="3000"/>
              <a:t>Tip-Off Recovery</a:t>
            </a:r>
          </a:p>
        </p:txBody>
      </p:sp>
      <p:sp>
        <p:nvSpPr>
          <p:cNvPr id="653" name="Shape 653"/>
          <p:cNvSpPr txBox="1">
            <a:spLocks noGrp="1"/>
          </p:cNvSpPr>
          <p:nvPr>
            <p:ph type="body" idx="1"/>
          </p:nvPr>
        </p:nvSpPr>
        <p:spPr>
          <a:xfrm>
            <a:off x="91050" y="640500"/>
            <a:ext cx="8961899" cy="4089300"/>
          </a:xfrm>
          <a:prstGeom prst="rect">
            <a:avLst/>
          </a:prstGeom>
        </p:spPr>
        <p:txBody>
          <a:bodyPr lIns="91425" tIns="91425" rIns="91425" bIns="91425" anchor="t" anchorCtr="0">
            <a:noAutofit/>
          </a:bodyPr>
          <a:lstStyle/>
          <a:p>
            <a:pPr marL="457200" marR="0" lvl="0" indent="-381000" algn="l" rtl="0">
              <a:lnSpc>
                <a:spcPct val="100000"/>
              </a:lnSpc>
              <a:spcBef>
                <a:spcPts val="600"/>
              </a:spcBef>
              <a:spcAft>
                <a:spcPts val="0"/>
              </a:spcAft>
              <a:buClr>
                <a:schemeClr val="dk1"/>
              </a:buClr>
              <a:buSzPct val="100000"/>
              <a:buFont typeface="Arial"/>
              <a:buChar char="●"/>
            </a:pPr>
            <a:r>
              <a:rPr lang="en" sz="2400">
                <a:solidFill>
                  <a:schemeClr val="dk1"/>
                </a:solidFill>
              </a:rPr>
              <a:t>Problem : Tip-Off Rate Recovery Rate</a:t>
            </a:r>
          </a:p>
          <a:p>
            <a:pPr marL="457200" lvl="0" indent="-381000" rtl="0">
              <a:spcBef>
                <a:spcPts val="0"/>
              </a:spcBef>
              <a:buClr>
                <a:schemeClr val="dk1"/>
              </a:buClr>
              <a:buSzPct val="100000"/>
              <a:buFont typeface="Arial"/>
              <a:buChar char="●"/>
            </a:pPr>
            <a:r>
              <a:rPr lang="en" sz="2400">
                <a:solidFill>
                  <a:schemeClr val="dk1"/>
                </a:solidFill>
              </a:rPr>
              <a:t>Approach : Use maximum moment of inertia to determine the torque of fly-wheels required to stabilize </a:t>
            </a:r>
          </a:p>
        </p:txBody>
      </p:sp>
      <p:pic>
        <p:nvPicPr>
          <p:cNvPr id="654" name="Shape 654"/>
          <p:cNvPicPr preferRelativeResize="0"/>
          <p:nvPr/>
        </p:nvPicPr>
        <p:blipFill>
          <a:blip r:embed="rId3">
            <a:alphaModFix/>
          </a:blip>
          <a:stretch>
            <a:fillRect/>
          </a:stretch>
        </p:blipFill>
        <p:spPr>
          <a:xfrm>
            <a:off x="634975" y="2211962"/>
            <a:ext cx="885825" cy="190500"/>
          </a:xfrm>
          <a:prstGeom prst="rect">
            <a:avLst/>
          </a:prstGeom>
          <a:noFill/>
          <a:ln>
            <a:noFill/>
          </a:ln>
        </p:spPr>
      </p:pic>
      <p:pic>
        <p:nvPicPr>
          <p:cNvPr id="655" name="Shape 655"/>
          <p:cNvPicPr preferRelativeResize="0"/>
          <p:nvPr/>
        </p:nvPicPr>
        <p:blipFill>
          <a:blip r:embed="rId4">
            <a:alphaModFix/>
          </a:blip>
          <a:stretch>
            <a:fillRect/>
          </a:stretch>
        </p:blipFill>
        <p:spPr>
          <a:xfrm>
            <a:off x="2111775" y="2197675"/>
            <a:ext cx="1457325" cy="219075"/>
          </a:xfrm>
          <a:prstGeom prst="rect">
            <a:avLst/>
          </a:prstGeom>
          <a:noFill/>
          <a:ln>
            <a:noFill/>
          </a:ln>
        </p:spPr>
      </p:pic>
      <p:pic>
        <p:nvPicPr>
          <p:cNvPr id="656" name="Shape 656"/>
          <p:cNvPicPr preferRelativeResize="0"/>
          <p:nvPr/>
        </p:nvPicPr>
        <p:blipFill>
          <a:blip r:embed="rId5">
            <a:alphaModFix/>
          </a:blip>
          <a:stretch>
            <a:fillRect/>
          </a:stretch>
        </p:blipFill>
        <p:spPr>
          <a:xfrm>
            <a:off x="4160075" y="2164325"/>
            <a:ext cx="2009775" cy="285750"/>
          </a:xfrm>
          <a:prstGeom prst="rect">
            <a:avLst/>
          </a:prstGeom>
          <a:noFill/>
          <a:ln>
            <a:noFill/>
          </a:ln>
        </p:spPr>
      </p:pic>
      <p:pic>
        <p:nvPicPr>
          <p:cNvPr id="657" name="Shape 657"/>
          <p:cNvPicPr preferRelativeResize="0"/>
          <p:nvPr/>
        </p:nvPicPr>
        <p:blipFill>
          <a:blip r:embed="rId6">
            <a:alphaModFix/>
          </a:blip>
          <a:stretch>
            <a:fillRect/>
          </a:stretch>
        </p:blipFill>
        <p:spPr>
          <a:xfrm>
            <a:off x="630625" y="3591850"/>
            <a:ext cx="4419600" cy="581025"/>
          </a:xfrm>
          <a:prstGeom prst="rect">
            <a:avLst/>
          </a:prstGeom>
          <a:noFill/>
          <a:ln>
            <a:noFill/>
          </a:ln>
        </p:spPr>
      </p:pic>
      <p:pic>
        <p:nvPicPr>
          <p:cNvPr id="658" name="Shape 658"/>
          <p:cNvPicPr preferRelativeResize="0"/>
          <p:nvPr/>
        </p:nvPicPr>
        <p:blipFill>
          <a:blip r:embed="rId7">
            <a:alphaModFix/>
          </a:blip>
          <a:stretch>
            <a:fillRect/>
          </a:stretch>
        </p:blipFill>
        <p:spPr>
          <a:xfrm>
            <a:off x="5583525" y="3715675"/>
            <a:ext cx="2905125" cy="333375"/>
          </a:xfrm>
          <a:prstGeom prst="rect">
            <a:avLst/>
          </a:prstGeom>
          <a:noFill/>
          <a:ln>
            <a:noFill/>
          </a:ln>
        </p:spPr>
      </p:pic>
      <p:pic>
        <p:nvPicPr>
          <p:cNvPr id="659" name="Shape 659"/>
          <p:cNvPicPr preferRelativeResize="0"/>
          <p:nvPr/>
        </p:nvPicPr>
        <p:blipFill>
          <a:blip r:embed="rId8">
            <a:alphaModFix/>
          </a:blip>
          <a:stretch>
            <a:fillRect/>
          </a:stretch>
        </p:blipFill>
        <p:spPr>
          <a:xfrm>
            <a:off x="634975" y="2701875"/>
            <a:ext cx="5762625" cy="638175"/>
          </a:xfrm>
          <a:prstGeom prst="rect">
            <a:avLst/>
          </a:prstGeom>
          <a:noFill/>
          <a:ln>
            <a:noFill/>
          </a:ln>
        </p:spPr>
      </p:pic>
      <p:sp>
        <p:nvSpPr>
          <p:cNvPr id="660" name="Shape 660"/>
          <p:cNvSpPr txBox="1"/>
          <p:nvPr/>
        </p:nvSpPr>
        <p:spPr>
          <a:xfrm>
            <a:off x="6814600" y="3340050"/>
            <a:ext cx="7397400" cy="863099"/>
          </a:xfrm>
          <a:prstGeom prst="rect">
            <a:avLst/>
          </a:prstGeom>
          <a:noFill/>
          <a:ln>
            <a:noFill/>
          </a:ln>
        </p:spPr>
        <p:txBody>
          <a:bodyPr lIns="91425" tIns="91425" rIns="91425" bIns="91425" anchor="t" anchorCtr="0">
            <a:noAutofit/>
          </a:bodyPr>
          <a:lstStyle/>
          <a:p>
            <a:pPr>
              <a:spcBef>
                <a:spcPts val="0"/>
              </a:spcBef>
              <a:buNone/>
            </a:pPr>
            <a:endParaRPr/>
          </a:p>
        </p:txBody>
      </p:sp>
      <p:sp>
        <p:nvSpPr>
          <p:cNvPr id="661" name="Shape 661"/>
          <p:cNvSpPr txBox="1"/>
          <p:nvPr/>
        </p:nvSpPr>
        <p:spPr>
          <a:xfrm>
            <a:off x="390050" y="4280400"/>
            <a:ext cx="8225099" cy="863099"/>
          </a:xfrm>
          <a:prstGeom prst="rect">
            <a:avLst/>
          </a:prstGeom>
          <a:noFill/>
          <a:ln>
            <a:noFill/>
          </a:ln>
        </p:spPr>
        <p:txBody>
          <a:bodyPr lIns="91425" tIns="91425" rIns="91425" bIns="91425" anchor="t" anchorCtr="0">
            <a:noAutofit/>
          </a:bodyPr>
          <a:lstStyle/>
          <a:p>
            <a:pPr lvl="0" rtl="0">
              <a:spcBef>
                <a:spcPts val="0"/>
              </a:spcBef>
              <a:buNone/>
            </a:pPr>
            <a:r>
              <a:rPr lang="en" sz="1800"/>
              <a:t>From simplified analysis, iADCS-100 flywheel torque capability should suffice.</a:t>
            </a:r>
          </a:p>
          <a:p>
            <a:pPr lvl="0" rtl="0">
              <a:spcBef>
                <a:spcPts val="0"/>
              </a:spcBef>
              <a:buNone/>
            </a:pPr>
            <a:r>
              <a:rPr lang="en" sz="1800"/>
              <a:t>Next step - 3D moments with mass distribution accounted for.</a:t>
            </a:r>
          </a:p>
        </p:txBody>
      </p:sp>
    </p:spTree>
  </p:cSld>
  <p:clrMapOvr>
    <a:masterClrMapping/>
  </p:clrMapOvr>
  <p:transition spd="slow">
    <p:cut/>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665"/>
        <p:cNvGrpSpPr/>
        <p:nvPr/>
      </p:nvGrpSpPr>
      <p:grpSpPr>
        <a:xfrm>
          <a:off x="0" y="0"/>
          <a:ext cx="0" cy="0"/>
          <a:chOff x="0" y="0"/>
          <a:chExt cx="0" cy="0"/>
        </a:xfrm>
      </p:grpSpPr>
      <p:sp>
        <p:nvSpPr>
          <p:cNvPr id="666" name="Shape 666"/>
          <p:cNvSpPr txBox="1">
            <a:spLocks noGrp="1"/>
          </p:cNvSpPr>
          <p:nvPr>
            <p:ph type="title"/>
          </p:nvPr>
        </p:nvSpPr>
        <p:spPr>
          <a:xfrm>
            <a:off x="1915950" y="76200"/>
            <a:ext cx="5359799" cy="574799"/>
          </a:xfrm>
          <a:prstGeom prst="rect">
            <a:avLst/>
          </a:prstGeom>
        </p:spPr>
        <p:txBody>
          <a:bodyPr lIns="91425" tIns="91425" rIns="91425" bIns="91425" anchor="b" anchorCtr="0">
            <a:noAutofit/>
          </a:bodyPr>
          <a:lstStyle/>
          <a:p>
            <a:pPr>
              <a:spcBef>
                <a:spcPts val="0"/>
              </a:spcBef>
              <a:buNone/>
            </a:pPr>
            <a:r>
              <a:rPr lang="en" sz="3000"/>
              <a:t>Velocity Vector Stabilization</a:t>
            </a:r>
          </a:p>
        </p:txBody>
      </p:sp>
      <p:sp>
        <p:nvSpPr>
          <p:cNvPr id="667" name="Shape 667"/>
          <p:cNvSpPr txBox="1">
            <a:spLocks noGrp="1"/>
          </p:cNvSpPr>
          <p:nvPr>
            <p:ph type="body" idx="1"/>
          </p:nvPr>
        </p:nvSpPr>
        <p:spPr>
          <a:xfrm>
            <a:off x="114900" y="527100"/>
            <a:ext cx="9029100" cy="4089300"/>
          </a:xfrm>
          <a:prstGeom prst="rect">
            <a:avLst/>
          </a:prstGeom>
        </p:spPr>
        <p:txBody>
          <a:bodyPr lIns="91425" tIns="91425" rIns="91425" bIns="91425" anchor="t" anchorCtr="0">
            <a:noAutofit/>
          </a:bodyPr>
          <a:lstStyle/>
          <a:p>
            <a:pPr marL="457200" lvl="0" indent="-355600" rtl="0">
              <a:spcBef>
                <a:spcPts val="0"/>
              </a:spcBef>
              <a:buClr>
                <a:srgbClr val="000000"/>
              </a:buClr>
              <a:buSzPct val="100000"/>
              <a:buFont typeface="Arial"/>
              <a:buChar char="●"/>
            </a:pPr>
            <a:r>
              <a:rPr lang="en" sz="2000"/>
              <a:t>Problem : Optimizing thrust vector</a:t>
            </a:r>
          </a:p>
          <a:p>
            <a:pPr marL="457200" lvl="0" indent="-355600" rtl="0">
              <a:spcBef>
                <a:spcPts val="0"/>
              </a:spcBef>
              <a:buClr>
                <a:srgbClr val="000000"/>
              </a:buClr>
              <a:buSzPct val="100000"/>
              <a:buFont typeface="Arial"/>
              <a:buChar char="●"/>
            </a:pPr>
            <a:r>
              <a:rPr lang="en" sz="2000"/>
              <a:t>Approach : Derive the equations of motion and develop MATLAB model</a:t>
            </a:r>
          </a:p>
          <a:p>
            <a:pPr marL="457200" lvl="0" indent="-355600" rtl="0">
              <a:spcBef>
                <a:spcPts val="0"/>
              </a:spcBef>
              <a:buClr>
                <a:srgbClr val="000000"/>
              </a:buClr>
              <a:buSzPct val="100000"/>
              <a:buFont typeface="Arial"/>
              <a:buChar char="●"/>
            </a:pPr>
            <a:r>
              <a:rPr lang="en" sz="2000"/>
              <a:t>Solutions : Develop optimal torque control law to stabilize thrust vector</a:t>
            </a:r>
          </a:p>
          <a:p>
            <a:pPr marL="457200" lvl="0" indent="-355600" rtl="0">
              <a:spcBef>
                <a:spcPts val="0"/>
              </a:spcBef>
              <a:buClr>
                <a:srgbClr val="000000"/>
              </a:buClr>
              <a:buSzPct val="100000"/>
              <a:buFont typeface="Arial"/>
              <a:buChar char="●"/>
            </a:pPr>
            <a:r>
              <a:rPr lang="en" sz="2000"/>
              <a:t>Conclusions : </a:t>
            </a:r>
          </a:p>
          <a:p>
            <a:pPr marL="914400" lvl="1" indent="-355600" rtl="0">
              <a:spcBef>
                <a:spcPts val="0"/>
              </a:spcBef>
              <a:buClr>
                <a:srgbClr val="000000"/>
              </a:buClr>
              <a:buSzPct val="100000"/>
              <a:buFont typeface="Courier New"/>
              <a:buChar char="o"/>
            </a:pPr>
            <a:r>
              <a:rPr lang="en" sz="2000"/>
              <a:t>Non-trivial solution</a:t>
            </a:r>
          </a:p>
          <a:p>
            <a:pPr marL="914400" lvl="1" indent="-355600" rtl="0">
              <a:spcBef>
                <a:spcPts val="0"/>
              </a:spcBef>
              <a:buClr>
                <a:srgbClr val="000000"/>
              </a:buClr>
              <a:buSzPct val="100000"/>
              <a:buFont typeface="Courier New"/>
              <a:buChar char="o"/>
            </a:pPr>
            <a:r>
              <a:rPr lang="en" sz="2000"/>
              <a:t>Optimal direction of thrust </a:t>
            </a:r>
            <a:r>
              <a:rPr lang="en" sz="2000">
                <a:solidFill>
                  <a:schemeClr val="dk1"/>
                </a:solidFill>
              </a:rPr>
              <a:t>≈ 5° from perpendicular</a:t>
            </a:r>
          </a:p>
          <a:p>
            <a:pPr marL="914400" lvl="1" indent="-355600" rtl="0">
              <a:spcBef>
                <a:spcPts val="0"/>
              </a:spcBef>
              <a:buClr>
                <a:schemeClr val="dk1"/>
              </a:buClr>
              <a:buSzPct val="100000"/>
              <a:buFont typeface="Courier New"/>
              <a:buChar char="o"/>
            </a:pPr>
            <a:r>
              <a:rPr lang="en" sz="2000">
                <a:solidFill>
                  <a:schemeClr val="dk1"/>
                </a:solidFill>
              </a:rPr>
              <a:t>Deviation from optimal direction becomes significant at ~ 5-10°</a:t>
            </a:r>
          </a:p>
          <a:p>
            <a:pPr marL="1371600" lvl="2" indent="-355600" rtl="0">
              <a:spcBef>
                <a:spcPts val="0"/>
              </a:spcBef>
              <a:buClr>
                <a:schemeClr val="dk1"/>
              </a:buClr>
              <a:buSzPct val="100000"/>
              <a:buFont typeface="Wingdings"/>
              <a:buChar char="§"/>
            </a:pPr>
            <a:r>
              <a:rPr lang="en" sz="2000">
                <a:solidFill>
                  <a:schemeClr val="dk1"/>
                </a:solidFill>
              </a:rPr>
              <a:t>This determines required accuracy of velocity vector desired</a:t>
            </a:r>
          </a:p>
        </p:txBody>
      </p:sp>
      <p:sp>
        <p:nvSpPr>
          <p:cNvPr id="668" name="Shape 668"/>
          <p:cNvSpPr txBox="1"/>
          <p:nvPr/>
        </p:nvSpPr>
        <p:spPr>
          <a:xfrm>
            <a:off x="0" y="4729100"/>
            <a:ext cx="9144000" cy="409199"/>
          </a:xfrm>
          <a:prstGeom prst="rect">
            <a:avLst/>
          </a:prstGeom>
          <a:noFill/>
          <a:ln>
            <a:noFill/>
          </a:ln>
        </p:spPr>
        <p:txBody>
          <a:bodyPr lIns="91425" tIns="91425" rIns="91425" bIns="91425" anchor="t" anchorCtr="0">
            <a:noAutofit/>
          </a:bodyPr>
          <a:lstStyle/>
          <a:p>
            <a:pPr lvl="0" algn="ctr" rtl="0">
              <a:spcBef>
                <a:spcPts val="0"/>
              </a:spcBef>
              <a:buNone/>
            </a:pPr>
            <a:r>
              <a:rPr lang="en"/>
              <a:t>Overview | Approach | Project Plan | </a:t>
            </a:r>
            <a:r>
              <a:rPr lang="en">
                <a:solidFill>
                  <a:srgbClr val="9900FF"/>
                </a:solidFill>
              </a:rPr>
              <a:t>Design Walkthrough</a:t>
            </a:r>
            <a:r>
              <a:rPr lang="en"/>
              <a:t> | FMEA and Safety | Standards | Conclusions</a:t>
            </a:r>
          </a:p>
        </p:txBody>
      </p:sp>
      <p:pic>
        <p:nvPicPr>
          <p:cNvPr id="669" name="Shape 669"/>
          <p:cNvPicPr preferRelativeResize="0"/>
          <p:nvPr/>
        </p:nvPicPr>
        <p:blipFill>
          <a:blip r:embed="rId3">
            <a:alphaModFix/>
          </a:blip>
          <a:stretch>
            <a:fillRect/>
          </a:stretch>
        </p:blipFill>
        <p:spPr>
          <a:xfrm>
            <a:off x="4091396" y="3654369"/>
            <a:ext cx="3308357" cy="574799"/>
          </a:xfrm>
          <a:prstGeom prst="rect">
            <a:avLst/>
          </a:prstGeom>
          <a:noFill/>
          <a:ln>
            <a:noFill/>
          </a:ln>
        </p:spPr>
      </p:pic>
      <p:pic>
        <p:nvPicPr>
          <p:cNvPr id="670" name="Shape 670"/>
          <p:cNvPicPr preferRelativeResize="0"/>
          <p:nvPr/>
        </p:nvPicPr>
        <p:blipFill>
          <a:blip r:embed="rId4">
            <a:alphaModFix/>
          </a:blip>
          <a:stretch>
            <a:fillRect/>
          </a:stretch>
        </p:blipFill>
        <p:spPr>
          <a:xfrm>
            <a:off x="1176250" y="3154437"/>
            <a:ext cx="2463199" cy="1574675"/>
          </a:xfrm>
          <a:prstGeom prst="rect">
            <a:avLst/>
          </a:prstGeom>
          <a:noFill/>
          <a:ln>
            <a:noFill/>
          </a:ln>
        </p:spPr>
      </p:pic>
    </p:spTree>
  </p:cSld>
  <p:clrMapOvr>
    <a:masterClrMapping/>
  </p:clrMapOvr>
  <p:transition spd="slow">
    <p:cut/>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674"/>
        <p:cNvGrpSpPr/>
        <p:nvPr/>
      </p:nvGrpSpPr>
      <p:grpSpPr>
        <a:xfrm>
          <a:off x="0" y="0"/>
          <a:ext cx="0" cy="0"/>
          <a:chOff x="0" y="0"/>
          <a:chExt cx="0" cy="0"/>
        </a:xfrm>
      </p:grpSpPr>
      <p:pic>
        <p:nvPicPr>
          <p:cNvPr id="675" name="Shape 675"/>
          <p:cNvPicPr preferRelativeResize="0"/>
          <p:nvPr/>
        </p:nvPicPr>
        <p:blipFill>
          <a:blip r:embed="rId3">
            <a:alphaModFix/>
          </a:blip>
          <a:stretch>
            <a:fillRect/>
          </a:stretch>
        </p:blipFill>
        <p:spPr>
          <a:xfrm>
            <a:off x="0" y="0"/>
            <a:ext cx="4588325" cy="5143500"/>
          </a:xfrm>
          <a:prstGeom prst="rect">
            <a:avLst/>
          </a:prstGeom>
          <a:noFill/>
          <a:ln>
            <a:noFill/>
          </a:ln>
        </p:spPr>
      </p:pic>
      <p:pic>
        <p:nvPicPr>
          <p:cNvPr id="676" name="Shape 676"/>
          <p:cNvPicPr preferRelativeResize="0"/>
          <p:nvPr/>
        </p:nvPicPr>
        <p:blipFill>
          <a:blip r:embed="rId4">
            <a:alphaModFix/>
          </a:blip>
          <a:stretch>
            <a:fillRect/>
          </a:stretch>
        </p:blipFill>
        <p:spPr>
          <a:xfrm>
            <a:off x="4588325" y="0"/>
            <a:ext cx="4588325" cy="5143500"/>
          </a:xfrm>
          <a:prstGeom prst="rect">
            <a:avLst/>
          </a:prstGeom>
          <a:noFill/>
          <a:ln>
            <a:noFill/>
          </a:ln>
        </p:spPr>
      </p:pic>
    </p:spTree>
  </p:cSld>
  <p:clrMapOvr>
    <a:masterClrMapping/>
  </p:clrMapOvr>
  <p:transition spd="slow">
    <p:cut/>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680"/>
        <p:cNvGrpSpPr/>
        <p:nvPr/>
      </p:nvGrpSpPr>
      <p:grpSpPr>
        <a:xfrm>
          <a:off x="0" y="0"/>
          <a:ext cx="0" cy="0"/>
          <a:chOff x="0" y="0"/>
          <a:chExt cx="0" cy="0"/>
        </a:xfrm>
      </p:grpSpPr>
      <p:sp>
        <p:nvSpPr>
          <p:cNvPr id="681" name="Shape 681"/>
          <p:cNvSpPr txBox="1">
            <a:spLocks noGrp="1"/>
          </p:cNvSpPr>
          <p:nvPr>
            <p:ph type="body" idx="1"/>
          </p:nvPr>
        </p:nvSpPr>
        <p:spPr>
          <a:xfrm>
            <a:off x="457200" y="1200150"/>
            <a:ext cx="8229600" cy="3725699"/>
          </a:xfrm>
          <a:prstGeom prst="rect">
            <a:avLst/>
          </a:prstGeom>
        </p:spPr>
        <p:txBody>
          <a:bodyPr lIns="91425" tIns="91425" rIns="91425" bIns="91425" anchor="t" anchorCtr="0">
            <a:noAutofit/>
          </a:bodyPr>
          <a:lstStyle/>
          <a:p>
            <a:pPr rtl="0">
              <a:spcBef>
                <a:spcPts val="0"/>
              </a:spcBef>
              <a:buNone/>
            </a:pPr>
            <a:endParaRPr/>
          </a:p>
          <a:p>
            <a:pPr>
              <a:spcBef>
                <a:spcPts val="0"/>
              </a:spcBef>
              <a:buNone/>
            </a:pPr>
            <a:endParaRPr/>
          </a:p>
        </p:txBody>
      </p:sp>
      <p:sp>
        <p:nvSpPr>
          <p:cNvPr id="682" name="Shape 682"/>
          <p:cNvSpPr txBox="1"/>
          <p:nvPr/>
        </p:nvSpPr>
        <p:spPr>
          <a:xfrm>
            <a:off x="7714800" y="113850"/>
            <a:ext cx="1429199" cy="289800"/>
          </a:xfrm>
          <a:prstGeom prst="rect">
            <a:avLst/>
          </a:prstGeom>
          <a:noFill/>
          <a:ln>
            <a:noFill/>
          </a:ln>
        </p:spPr>
        <p:txBody>
          <a:bodyPr lIns="91425" tIns="91425" rIns="91425" bIns="91425" anchor="t" anchorCtr="0">
            <a:noAutofit/>
          </a:bodyPr>
          <a:lstStyle/>
          <a:p>
            <a:pPr lvl="0" rtl="0">
              <a:spcBef>
                <a:spcPts val="0"/>
              </a:spcBef>
              <a:buNone/>
            </a:pPr>
            <a:r>
              <a:rPr lang="en"/>
              <a:t>Seth Merrifield</a:t>
            </a:r>
          </a:p>
        </p:txBody>
      </p:sp>
      <p:sp>
        <p:nvSpPr>
          <p:cNvPr id="683" name="Shape 683"/>
          <p:cNvSpPr txBox="1">
            <a:spLocks noGrp="1"/>
          </p:cNvSpPr>
          <p:nvPr>
            <p:ph type="title"/>
          </p:nvPr>
        </p:nvSpPr>
        <p:spPr>
          <a:xfrm>
            <a:off x="0" y="0"/>
            <a:ext cx="8229600" cy="517499"/>
          </a:xfrm>
          <a:prstGeom prst="rect">
            <a:avLst/>
          </a:prstGeom>
        </p:spPr>
        <p:txBody>
          <a:bodyPr lIns="91425" tIns="91425" rIns="91425" bIns="91425" anchor="ctr" anchorCtr="0">
            <a:noAutofit/>
          </a:bodyPr>
          <a:lstStyle/>
          <a:p>
            <a:pPr lvl="0" rtl="0">
              <a:spcBef>
                <a:spcPts val="0"/>
              </a:spcBef>
              <a:buNone/>
            </a:pPr>
            <a:r>
              <a:rPr lang="en" sz="3000"/>
              <a:t>Result of Orbit Determination: Step 1</a:t>
            </a:r>
          </a:p>
        </p:txBody>
      </p:sp>
      <p:sp>
        <p:nvSpPr>
          <p:cNvPr id="684" name="Shape 684"/>
          <p:cNvSpPr txBox="1"/>
          <p:nvPr/>
        </p:nvSpPr>
        <p:spPr>
          <a:xfrm>
            <a:off x="0" y="4794025"/>
            <a:ext cx="9144000" cy="409199"/>
          </a:xfrm>
          <a:prstGeom prst="rect">
            <a:avLst/>
          </a:prstGeom>
          <a:noFill/>
          <a:ln>
            <a:noFill/>
          </a:ln>
        </p:spPr>
        <p:txBody>
          <a:bodyPr lIns="91425" tIns="91425" rIns="91425" bIns="91425" anchor="t" anchorCtr="0">
            <a:noAutofit/>
          </a:bodyPr>
          <a:lstStyle/>
          <a:p>
            <a:pPr lvl="0" algn="ctr" rtl="0">
              <a:spcBef>
                <a:spcPts val="0"/>
              </a:spcBef>
              <a:buNone/>
            </a:pPr>
            <a:r>
              <a:rPr lang="en"/>
              <a:t>Overview | Approach | Project Plan | </a:t>
            </a:r>
            <a:r>
              <a:rPr lang="en">
                <a:solidFill>
                  <a:srgbClr val="9900FF"/>
                </a:solidFill>
              </a:rPr>
              <a:t>Design Walkthrough</a:t>
            </a:r>
            <a:r>
              <a:rPr lang="en"/>
              <a:t> | FMEA and Safety | Standards | Conclusions</a:t>
            </a:r>
          </a:p>
        </p:txBody>
      </p:sp>
      <p:sp>
        <p:nvSpPr>
          <p:cNvPr id="685" name="Shape 685">
            <a:hlinkClick r:id="rId3"/>
          </p:cNvPr>
          <p:cNvSpPr/>
          <p:nvPr/>
        </p:nvSpPr>
        <p:spPr>
          <a:xfrm>
            <a:off x="1678500" y="517500"/>
            <a:ext cx="5787000" cy="4340250"/>
          </a:xfrm>
          <a:prstGeom prst="rect">
            <a:avLst/>
          </a:prstGeom>
          <a:blipFill>
            <a:blip r:embed="rId4">
              <a:alphaModFix/>
            </a:blip>
            <a:stretch>
              <a:fillRect/>
            </a:stretch>
          </a:blipFill>
          <a:ln>
            <a:noFill/>
          </a:ln>
        </p:spPr>
      </p:sp>
    </p:spTree>
  </p:cSld>
  <p:clrMapOvr>
    <a:masterClrMapping/>
  </p:clrMapOvr>
  <p:transition spd="slow">
    <p:cut/>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689"/>
        <p:cNvGrpSpPr/>
        <p:nvPr/>
      </p:nvGrpSpPr>
      <p:grpSpPr>
        <a:xfrm>
          <a:off x="0" y="0"/>
          <a:ext cx="0" cy="0"/>
          <a:chOff x="0" y="0"/>
          <a:chExt cx="0" cy="0"/>
        </a:xfrm>
      </p:grpSpPr>
      <p:sp>
        <p:nvSpPr>
          <p:cNvPr id="690" name="Shape 690"/>
          <p:cNvSpPr txBox="1">
            <a:spLocks noGrp="1"/>
          </p:cNvSpPr>
          <p:nvPr>
            <p:ph type="body" idx="1"/>
          </p:nvPr>
        </p:nvSpPr>
        <p:spPr>
          <a:xfrm>
            <a:off x="457200" y="1200150"/>
            <a:ext cx="8229600" cy="3725699"/>
          </a:xfrm>
          <a:prstGeom prst="rect">
            <a:avLst/>
          </a:prstGeom>
        </p:spPr>
        <p:txBody>
          <a:bodyPr lIns="91425" tIns="91425" rIns="91425" bIns="91425" anchor="t" anchorCtr="0">
            <a:noAutofit/>
          </a:bodyPr>
          <a:lstStyle/>
          <a:p>
            <a:pPr lvl="0" rtl="0">
              <a:spcBef>
                <a:spcPts val="0"/>
              </a:spcBef>
              <a:buNone/>
            </a:pPr>
            <a:endParaRPr/>
          </a:p>
          <a:p>
            <a:pPr lvl="0" rtl="0">
              <a:spcBef>
                <a:spcPts val="0"/>
              </a:spcBef>
              <a:buNone/>
            </a:pPr>
            <a:endParaRPr/>
          </a:p>
        </p:txBody>
      </p:sp>
      <p:sp>
        <p:nvSpPr>
          <p:cNvPr id="691" name="Shape 691"/>
          <p:cNvSpPr txBox="1"/>
          <p:nvPr/>
        </p:nvSpPr>
        <p:spPr>
          <a:xfrm>
            <a:off x="7714800" y="113850"/>
            <a:ext cx="1429199" cy="289800"/>
          </a:xfrm>
          <a:prstGeom prst="rect">
            <a:avLst/>
          </a:prstGeom>
          <a:noFill/>
          <a:ln>
            <a:noFill/>
          </a:ln>
        </p:spPr>
        <p:txBody>
          <a:bodyPr lIns="91425" tIns="91425" rIns="91425" bIns="91425" anchor="t" anchorCtr="0">
            <a:noAutofit/>
          </a:bodyPr>
          <a:lstStyle/>
          <a:p>
            <a:pPr lvl="0" rtl="0">
              <a:spcBef>
                <a:spcPts val="0"/>
              </a:spcBef>
              <a:buNone/>
            </a:pPr>
            <a:r>
              <a:rPr lang="en"/>
              <a:t>Seth Merrifield</a:t>
            </a:r>
          </a:p>
        </p:txBody>
      </p:sp>
      <p:sp>
        <p:nvSpPr>
          <p:cNvPr id="692" name="Shape 692"/>
          <p:cNvSpPr txBox="1">
            <a:spLocks noGrp="1"/>
          </p:cNvSpPr>
          <p:nvPr>
            <p:ph type="title"/>
          </p:nvPr>
        </p:nvSpPr>
        <p:spPr>
          <a:xfrm>
            <a:off x="0" y="0"/>
            <a:ext cx="8229600" cy="517499"/>
          </a:xfrm>
          <a:prstGeom prst="rect">
            <a:avLst/>
          </a:prstGeom>
        </p:spPr>
        <p:txBody>
          <a:bodyPr lIns="91425" tIns="91425" rIns="91425" bIns="91425" anchor="ctr" anchorCtr="0">
            <a:noAutofit/>
          </a:bodyPr>
          <a:lstStyle/>
          <a:p>
            <a:pPr lvl="0" rtl="0">
              <a:spcBef>
                <a:spcPts val="0"/>
              </a:spcBef>
              <a:buNone/>
            </a:pPr>
            <a:r>
              <a:rPr lang="en" sz="3000"/>
              <a:t>Result of Orbit Determination: Step 2</a:t>
            </a:r>
          </a:p>
        </p:txBody>
      </p:sp>
      <p:sp>
        <p:nvSpPr>
          <p:cNvPr id="693" name="Shape 693"/>
          <p:cNvSpPr txBox="1"/>
          <p:nvPr/>
        </p:nvSpPr>
        <p:spPr>
          <a:xfrm>
            <a:off x="0" y="4794025"/>
            <a:ext cx="9144000" cy="409199"/>
          </a:xfrm>
          <a:prstGeom prst="rect">
            <a:avLst/>
          </a:prstGeom>
          <a:noFill/>
          <a:ln>
            <a:noFill/>
          </a:ln>
        </p:spPr>
        <p:txBody>
          <a:bodyPr lIns="91425" tIns="91425" rIns="91425" bIns="91425" anchor="t" anchorCtr="0">
            <a:noAutofit/>
          </a:bodyPr>
          <a:lstStyle/>
          <a:p>
            <a:pPr lvl="0" algn="ctr" rtl="0">
              <a:spcBef>
                <a:spcPts val="0"/>
              </a:spcBef>
              <a:buNone/>
            </a:pPr>
            <a:r>
              <a:rPr lang="en"/>
              <a:t>Overview | Approach | Project Plan | </a:t>
            </a:r>
            <a:r>
              <a:rPr lang="en">
                <a:solidFill>
                  <a:srgbClr val="9900FF"/>
                </a:solidFill>
              </a:rPr>
              <a:t>Design Walkthrough</a:t>
            </a:r>
            <a:r>
              <a:rPr lang="en"/>
              <a:t> | FMEA and Safety | Standards | Conclusions</a:t>
            </a:r>
          </a:p>
        </p:txBody>
      </p:sp>
      <p:pic>
        <p:nvPicPr>
          <p:cNvPr id="694" name="Shape 694"/>
          <p:cNvPicPr preferRelativeResize="0"/>
          <p:nvPr/>
        </p:nvPicPr>
        <p:blipFill rotWithShape="1">
          <a:blip r:embed="rId3">
            <a:alphaModFix/>
          </a:blip>
          <a:srcRect l="8523" t="9592" r="7989" b="6774"/>
          <a:stretch/>
        </p:blipFill>
        <p:spPr>
          <a:xfrm>
            <a:off x="790212" y="517500"/>
            <a:ext cx="7563579" cy="4276525"/>
          </a:xfrm>
          <a:prstGeom prst="rect">
            <a:avLst/>
          </a:prstGeom>
          <a:noFill/>
          <a:ln>
            <a:noFill/>
          </a:ln>
        </p:spPr>
      </p:pic>
    </p:spTree>
  </p:cSld>
  <p:clrMapOvr>
    <a:masterClrMapping/>
  </p:clrMapOvr>
  <p:transition spd="slow">
    <p:cut/>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sp>
        <p:nvSpPr>
          <p:cNvPr id="699" name="Shape 699"/>
          <p:cNvSpPr txBox="1">
            <a:spLocks noGrp="1"/>
          </p:cNvSpPr>
          <p:nvPr>
            <p:ph type="body" idx="1"/>
          </p:nvPr>
        </p:nvSpPr>
        <p:spPr>
          <a:xfrm>
            <a:off x="457200" y="1200150"/>
            <a:ext cx="8229600" cy="3725699"/>
          </a:xfrm>
          <a:prstGeom prst="rect">
            <a:avLst/>
          </a:prstGeom>
        </p:spPr>
        <p:txBody>
          <a:bodyPr lIns="91425" tIns="91425" rIns="91425" bIns="91425" anchor="t" anchorCtr="0">
            <a:noAutofit/>
          </a:bodyPr>
          <a:lstStyle/>
          <a:p>
            <a:pPr lvl="0" rtl="0">
              <a:spcBef>
                <a:spcPts val="0"/>
              </a:spcBef>
              <a:buNone/>
            </a:pPr>
            <a:endParaRPr/>
          </a:p>
          <a:p>
            <a:pPr lvl="0" rtl="0">
              <a:spcBef>
                <a:spcPts val="0"/>
              </a:spcBef>
              <a:buNone/>
            </a:pPr>
            <a:endParaRPr/>
          </a:p>
        </p:txBody>
      </p:sp>
      <p:sp>
        <p:nvSpPr>
          <p:cNvPr id="700" name="Shape 700"/>
          <p:cNvSpPr txBox="1"/>
          <p:nvPr/>
        </p:nvSpPr>
        <p:spPr>
          <a:xfrm>
            <a:off x="7714800" y="113850"/>
            <a:ext cx="1429199" cy="289800"/>
          </a:xfrm>
          <a:prstGeom prst="rect">
            <a:avLst/>
          </a:prstGeom>
          <a:noFill/>
          <a:ln>
            <a:noFill/>
          </a:ln>
        </p:spPr>
        <p:txBody>
          <a:bodyPr lIns="91425" tIns="91425" rIns="91425" bIns="91425" anchor="t" anchorCtr="0">
            <a:noAutofit/>
          </a:bodyPr>
          <a:lstStyle/>
          <a:p>
            <a:pPr lvl="0" rtl="0">
              <a:spcBef>
                <a:spcPts val="0"/>
              </a:spcBef>
              <a:buNone/>
            </a:pPr>
            <a:r>
              <a:rPr lang="en"/>
              <a:t>Seth Merrifield</a:t>
            </a:r>
          </a:p>
        </p:txBody>
      </p:sp>
      <p:sp>
        <p:nvSpPr>
          <p:cNvPr id="701" name="Shape 701"/>
          <p:cNvSpPr txBox="1">
            <a:spLocks noGrp="1"/>
          </p:cNvSpPr>
          <p:nvPr>
            <p:ph type="title"/>
          </p:nvPr>
        </p:nvSpPr>
        <p:spPr>
          <a:xfrm>
            <a:off x="0" y="0"/>
            <a:ext cx="8229600" cy="517499"/>
          </a:xfrm>
          <a:prstGeom prst="rect">
            <a:avLst/>
          </a:prstGeom>
        </p:spPr>
        <p:txBody>
          <a:bodyPr lIns="91425" tIns="91425" rIns="91425" bIns="91425" anchor="ctr" anchorCtr="0">
            <a:noAutofit/>
          </a:bodyPr>
          <a:lstStyle/>
          <a:p>
            <a:pPr lvl="0" rtl="0">
              <a:spcBef>
                <a:spcPts val="0"/>
              </a:spcBef>
              <a:buNone/>
            </a:pPr>
            <a:r>
              <a:rPr lang="en" sz="3000"/>
              <a:t>Result of Orbit Determination: Step 2</a:t>
            </a:r>
          </a:p>
        </p:txBody>
      </p:sp>
      <p:sp>
        <p:nvSpPr>
          <p:cNvPr id="702" name="Shape 702"/>
          <p:cNvSpPr txBox="1"/>
          <p:nvPr/>
        </p:nvSpPr>
        <p:spPr>
          <a:xfrm>
            <a:off x="0" y="4794025"/>
            <a:ext cx="9144000" cy="409199"/>
          </a:xfrm>
          <a:prstGeom prst="rect">
            <a:avLst/>
          </a:prstGeom>
          <a:noFill/>
          <a:ln>
            <a:noFill/>
          </a:ln>
        </p:spPr>
        <p:txBody>
          <a:bodyPr lIns="91425" tIns="91425" rIns="91425" bIns="91425" anchor="t" anchorCtr="0">
            <a:noAutofit/>
          </a:bodyPr>
          <a:lstStyle/>
          <a:p>
            <a:pPr lvl="0" algn="ctr" rtl="0">
              <a:spcBef>
                <a:spcPts val="0"/>
              </a:spcBef>
              <a:buNone/>
            </a:pPr>
            <a:r>
              <a:rPr lang="en"/>
              <a:t>Overview | Approach | Project Plan | </a:t>
            </a:r>
            <a:r>
              <a:rPr lang="en">
                <a:solidFill>
                  <a:srgbClr val="9900FF"/>
                </a:solidFill>
              </a:rPr>
              <a:t>Design Walkthrough</a:t>
            </a:r>
            <a:r>
              <a:rPr lang="en"/>
              <a:t> | FMEA and Safety | Standards | Conclusions</a:t>
            </a:r>
          </a:p>
        </p:txBody>
      </p:sp>
      <p:pic>
        <p:nvPicPr>
          <p:cNvPr id="703" name="Shape 703"/>
          <p:cNvPicPr preferRelativeResize="0"/>
          <p:nvPr/>
        </p:nvPicPr>
        <p:blipFill rotWithShape="1">
          <a:blip r:embed="rId3">
            <a:alphaModFix/>
          </a:blip>
          <a:srcRect l="13916" t="3625" r="7683" b="7080"/>
          <a:stretch/>
        </p:blipFill>
        <p:spPr>
          <a:xfrm>
            <a:off x="1295112" y="549312"/>
            <a:ext cx="6553775" cy="4212899"/>
          </a:xfrm>
          <a:prstGeom prst="rect">
            <a:avLst/>
          </a:prstGeom>
          <a:noFill/>
          <a:ln>
            <a:noFill/>
          </a:ln>
        </p:spPr>
      </p:pic>
    </p:spTree>
  </p:cSld>
  <p:clrMapOvr>
    <a:masterClrMapping/>
  </p:clrMapOvr>
  <p:transition spd="slow">
    <p:cut/>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707"/>
        <p:cNvGrpSpPr/>
        <p:nvPr/>
      </p:nvGrpSpPr>
      <p:grpSpPr>
        <a:xfrm>
          <a:off x="0" y="0"/>
          <a:ext cx="0" cy="0"/>
          <a:chOff x="0" y="0"/>
          <a:chExt cx="0" cy="0"/>
        </a:xfrm>
      </p:grpSpPr>
      <p:sp>
        <p:nvSpPr>
          <p:cNvPr id="708" name="Shape 708"/>
          <p:cNvSpPr txBox="1"/>
          <p:nvPr/>
        </p:nvSpPr>
        <p:spPr>
          <a:xfrm>
            <a:off x="7714800" y="113850"/>
            <a:ext cx="1429199" cy="289800"/>
          </a:xfrm>
          <a:prstGeom prst="rect">
            <a:avLst/>
          </a:prstGeom>
          <a:noFill/>
          <a:ln>
            <a:noFill/>
          </a:ln>
        </p:spPr>
        <p:txBody>
          <a:bodyPr lIns="91425" tIns="91425" rIns="91425" bIns="91425" anchor="t" anchorCtr="0">
            <a:noAutofit/>
          </a:bodyPr>
          <a:lstStyle/>
          <a:p>
            <a:pPr lvl="0" rtl="0">
              <a:spcBef>
                <a:spcPts val="0"/>
              </a:spcBef>
              <a:buNone/>
            </a:pPr>
            <a:r>
              <a:rPr lang="en"/>
              <a:t>Seth Merrifield</a:t>
            </a:r>
          </a:p>
        </p:txBody>
      </p:sp>
      <p:sp>
        <p:nvSpPr>
          <p:cNvPr id="709" name="Shape 709"/>
          <p:cNvSpPr txBox="1">
            <a:spLocks noGrp="1"/>
          </p:cNvSpPr>
          <p:nvPr>
            <p:ph type="title"/>
          </p:nvPr>
        </p:nvSpPr>
        <p:spPr>
          <a:xfrm>
            <a:off x="0" y="0"/>
            <a:ext cx="8229600" cy="517499"/>
          </a:xfrm>
          <a:prstGeom prst="rect">
            <a:avLst/>
          </a:prstGeom>
        </p:spPr>
        <p:txBody>
          <a:bodyPr lIns="91425" tIns="91425" rIns="91425" bIns="91425" anchor="ctr" anchorCtr="0">
            <a:noAutofit/>
          </a:bodyPr>
          <a:lstStyle/>
          <a:p>
            <a:pPr lvl="0" rtl="0">
              <a:spcBef>
                <a:spcPts val="0"/>
              </a:spcBef>
              <a:buNone/>
            </a:pPr>
            <a:r>
              <a:rPr lang="en" sz="3000"/>
              <a:t>Result of Orbit Determination: Step 3</a:t>
            </a:r>
          </a:p>
        </p:txBody>
      </p:sp>
      <p:sp>
        <p:nvSpPr>
          <p:cNvPr id="710" name="Shape 710"/>
          <p:cNvSpPr txBox="1"/>
          <p:nvPr/>
        </p:nvSpPr>
        <p:spPr>
          <a:xfrm>
            <a:off x="0" y="4794025"/>
            <a:ext cx="9144000" cy="409199"/>
          </a:xfrm>
          <a:prstGeom prst="rect">
            <a:avLst/>
          </a:prstGeom>
          <a:noFill/>
          <a:ln>
            <a:noFill/>
          </a:ln>
        </p:spPr>
        <p:txBody>
          <a:bodyPr lIns="91425" tIns="91425" rIns="91425" bIns="91425" anchor="t" anchorCtr="0">
            <a:noAutofit/>
          </a:bodyPr>
          <a:lstStyle/>
          <a:p>
            <a:pPr lvl="0" algn="ctr" rtl="0">
              <a:spcBef>
                <a:spcPts val="0"/>
              </a:spcBef>
              <a:buNone/>
            </a:pPr>
            <a:r>
              <a:rPr lang="en"/>
              <a:t>Overview | Approach | Project Plan | </a:t>
            </a:r>
            <a:r>
              <a:rPr lang="en">
                <a:solidFill>
                  <a:srgbClr val="9900FF"/>
                </a:solidFill>
              </a:rPr>
              <a:t>Design Walkthrough</a:t>
            </a:r>
            <a:r>
              <a:rPr lang="en"/>
              <a:t> | FMEA and Safety | Standards | Conclusions</a:t>
            </a:r>
          </a:p>
        </p:txBody>
      </p:sp>
      <p:sp>
        <p:nvSpPr>
          <p:cNvPr id="711" name="Shape 711">
            <a:hlinkClick r:id="rId3"/>
          </p:cNvPr>
          <p:cNvSpPr/>
          <p:nvPr/>
        </p:nvSpPr>
        <p:spPr>
          <a:xfrm>
            <a:off x="1524000" y="517500"/>
            <a:ext cx="5787000" cy="4340250"/>
          </a:xfrm>
          <a:prstGeom prst="rect">
            <a:avLst/>
          </a:prstGeom>
          <a:blipFill>
            <a:blip r:embed="rId4">
              <a:alphaModFix/>
            </a:blip>
            <a:stretch>
              <a:fillRect/>
            </a:stretch>
          </a:blipFill>
          <a:ln>
            <a:noFill/>
          </a:ln>
        </p:spPr>
      </p:sp>
    </p:spTree>
  </p:cSld>
  <p:clrMapOvr>
    <a:masterClrMapping/>
  </p:clrMapOvr>
  <p:transition spd="slow">
    <p:cut/>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715"/>
        <p:cNvGrpSpPr/>
        <p:nvPr/>
      </p:nvGrpSpPr>
      <p:grpSpPr>
        <a:xfrm>
          <a:off x="0" y="0"/>
          <a:ext cx="0" cy="0"/>
          <a:chOff x="0" y="0"/>
          <a:chExt cx="0" cy="0"/>
        </a:xfrm>
      </p:grpSpPr>
      <p:sp>
        <p:nvSpPr>
          <p:cNvPr id="716" name="Shape 716"/>
          <p:cNvSpPr txBox="1">
            <a:spLocks noGrp="1"/>
          </p:cNvSpPr>
          <p:nvPr>
            <p:ph type="title"/>
          </p:nvPr>
        </p:nvSpPr>
        <p:spPr>
          <a:xfrm>
            <a:off x="457200" y="205978"/>
            <a:ext cx="8229600" cy="857400"/>
          </a:xfrm>
          <a:prstGeom prst="rect">
            <a:avLst/>
          </a:prstGeom>
        </p:spPr>
        <p:txBody>
          <a:bodyPr lIns="91425" tIns="91425" rIns="91425" bIns="91425" anchor="b" anchorCtr="0">
            <a:noAutofit/>
          </a:bodyPr>
          <a:lstStyle/>
          <a:p>
            <a:pPr lvl="0" rtl="0">
              <a:spcBef>
                <a:spcPts val="0"/>
              </a:spcBef>
              <a:buNone/>
            </a:pPr>
            <a:r>
              <a:rPr lang="en"/>
              <a:t>Navigation</a:t>
            </a:r>
          </a:p>
        </p:txBody>
      </p:sp>
      <p:sp>
        <p:nvSpPr>
          <p:cNvPr id="717" name="Shape 717"/>
          <p:cNvSpPr txBox="1">
            <a:spLocks noGrp="1"/>
          </p:cNvSpPr>
          <p:nvPr>
            <p:ph type="body" idx="1"/>
          </p:nvPr>
        </p:nvSpPr>
        <p:spPr>
          <a:xfrm>
            <a:off x="248225" y="1063375"/>
            <a:ext cx="8229600" cy="3725699"/>
          </a:xfrm>
          <a:prstGeom prst="rect">
            <a:avLst/>
          </a:prstGeom>
        </p:spPr>
        <p:txBody>
          <a:bodyPr lIns="91425" tIns="91425" rIns="91425" bIns="91425" anchor="t" anchorCtr="0">
            <a:noAutofit/>
          </a:bodyPr>
          <a:lstStyle/>
          <a:p>
            <a:pPr marL="457200" lvl="0" indent="-406400" rtl="0">
              <a:lnSpc>
                <a:spcPct val="115000"/>
              </a:lnSpc>
              <a:spcBef>
                <a:spcPts val="0"/>
              </a:spcBef>
              <a:buClr>
                <a:schemeClr val="dk1"/>
              </a:buClr>
              <a:buSzPct val="100000"/>
              <a:buFont typeface="Arial"/>
              <a:buChar char="●"/>
            </a:pPr>
            <a:r>
              <a:rPr lang="en" sz="2800">
                <a:solidFill>
                  <a:schemeClr val="dk1"/>
                </a:solidFill>
                <a:latin typeface="Calibri"/>
                <a:ea typeface="Calibri"/>
                <a:cs typeface="Calibri"/>
                <a:sym typeface="Calibri"/>
              </a:rPr>
              <a:t>Orbital Path Trajectory</a:t>
            </a:r>
          </a:p>
          <a:p>
            <a:pPr marL="914400" lvl="1" indent="-406400" rtl="0">
              <a:lnSpc>
                <a:spcPct val="115000"/>
              </a:lnSpc>
              <a:spcBef>
                <a:spcPts val="0"/>
              </a:spcBef>
              <a:buClr>
                <a:schemeClr val="dk1"/>
              </a:buClr>
              <a:buSzPct val="100000"/>
              <a:buFont typeface="Courier New"/>
              <a:buChar char="o"/>
            </a:pPr>
            <a:r>
              <a:rPr lang="en" sz="2800">
                <a:solidFill>
                  <a:schemeClr val="dk1"/>
                </a:solidFill>
                <a:latin typeface="Calibri"/>
                <a:ea typeface="Calibri"/>
                <a:cs typeface="Calibri"/>
                <a:sym typeface="Calibri"/>
              </a:rPr>
              <a:t>Verification</a:t>
            </a:r>
          </a:p>
          <a:p>
            <a:pPr marL="914400" lvl="1" indent="-406400" rtl="0">
              <a:lnSpc>
                <a:spcPct val="115000"/>
              </a:lnSpc>
              <a:spcBef>
                <a:spcPts val="0"/>
              </a:spcBef>
              <a:buClr>
                <a:schemeClr val="dk1"/>
              </a:buClr>
              <a:buSzPct val="100000"/>
              <a:buFont typeface="Courier New"/>
              <a:buChar char="o"/>
            </a:pPr>
            <a:r>
              <a:rPr lang="en" sz="2800">
                <a:solidFill>
                  <a:schemeClr val="dk1"/>
                </a:solidFill>
                <a:latin typeface="Calibri"/>
                <a:ea typeface="Calibri"/>
                <a:cs typeface="Calibri"/>
                <a:sym typeface="Calibri"/>
              </a:rPr>
              <a:t>Correction</a:t>
            </a:r>
          </a:p>
          <a:p>
            <a:pPr marL="457200" lvl="0" indent="-406400" rtl="0">
              <a:lnSpc>
                <a:spcPct val="115000"/>
              </a:lnSpc>
              <a:spcBef>
                <a:spcPts val="0"/>
              </a:spcBef>
              <a:buClr>
                <a:schemeClr val="dk1"/>
              </a:buClr>
              <a:buSzPct val="100000"/>
              <a:buFont typeface="Arial"/>
              <a:buChar char="●"/>
            </a:pPr>
            <a:r>
              <a:rPr lang="en" sz="2800">
                <a:solidFill>
                  <a:schemeClr val="dk1"/>
                </a:solidFill>
                <a:latin typeface="Calibri"/>
                <a:ea typeface="Calibri"/>
                <a:cs typeface="Calibri"/>
                <a:sym typeface="Calibri"/>
              </a:rPr>
              <a:t>Asteroid Rendezvous</a:t>
            </a:r>
          </a:p>
          <a:p>
            <a:pPr marL="457200" lvl="0" indent="-406400" rtl="0">
              <a:lnSpc>
                <a:spcPct val="115000"/>
              </a:lnSpc>
              <a:spcBef>
                <a:spcPts val="0"/>
              </a:spcBef>
              <a:buClr>
                <a:schemeClr val="dk1"/>
              </a:buClr>
              <a:buSzPct val="100000"/>
              <a:buFont typeface="Arial"/>
              <a:buChar char="●"/>
            </a:pPr>
            <a:r>
              <a:rPr lang="en" sz="2800">
                <a:solidFill>
                  <a:schemeClr val="dk1"/>
                </a:solidFill>
                <a:latin typeface="Calibri"/>
                <a:ea typeface="Calibri"/>
                <a:cs typeface="Calibri"/>
                <a:sym typeface="Calibri"/>
              </a:rPr>
              <a:t>Primary Means</a:t>
            </a:r>
          </a:p>
          <a:p>
            <a:pPr marL="914400" lvl="1" indent="-406400" rtl="0">
              <a:lnSpc>
                <a:spcPct val="115000"/>
              </a:lnSpc>
              <a:spcBef>
                <a:spcPts val="0"/>
              </a:spcBef>
              <a:buClr>
                <a:schemeClr val="dk1"/>
              </a:buClr>
              <a:buSzPct val="100000"/>
              <a:buFont typeface="Courier New"/>
              <a:buChar char="o"/>
            </a:pPr>
            <a:r>
              <a:rPr lang="en" sz="2800">
                <a:solidFill>
                  <a:schemeClr val="dk1"/>
                </a:solidFill>
                <a:latin typeface="Calibri"/>
                <a:ea typeface="Calibri"/>
                <a:cs typeface="Calibri"/>
                <a:sym typeface="Calibri"/>
              </a:rPr>
              <a:t>Deep Space Network (DSN)</a:t>
            </a:r>
          </a:p>
          <a:p>
            <a:pPr marL="1371600" lvl="2" indent="-406400" rtl="0">
              <a:lnSpc>
                <a:spcPct val="115000"/>
              </a:lnSpc>
              <a:spcBef>
                <a:spcPts val="0"/>
              </a:spcBef>
              <a:buClr>
                <a:schemeClr val="dk1"/>
              </a:buClr>
              <a:buSzPct val="100000"/>
              <a:buFont typeface="Wingdings"/>
              <a:buChar char="§"/>
            </a:pPr>
            <a:r>
              <a:rPr lang="en" sz="2800">
                <a:solidFill>
                  <a:schemeClr val="dk1"/>
                </a:solidFill>
                <a:latin typeface="Calibri"/>
                <a:ea typeface="Calibri"/>
                <a:cs typeface="Calibri"/>
                <a:sym typeface="Calibri"/>
              </a:rPr>
              <a:t>Differential One way Ranging</a:t>
            </a:r>
          </a:p>
        </p:txBody>
      </p:sp>
      <p:sp>
        <p:nvSpPr>
          <p:cNvPr id="718" name="Shape 718"/>
          <p:cNvSpPr txBox="1"/>
          <p:nvPr/>
        </p:nvSpPr>
        <p:spPr>
          <a:xfrm>
            <a:off x="0" y="4729100"/>
            <a:ext cx="9144000" cy="409199"/>
          </a:xfrm>
          <a:prstGeom prst="rect">
            <a:avLst/>
          </a:prstGeom>
          <a:noFill/>
          <a:ln>
            <a:noFill/>
          </a:ln>
        </p:spPr>
        <p:txBody>
          <a:bodyPr lIns="91425" tIns="91425" rIns="91425" bIns="91425" anchor="t" anchorCtr="0">
            <a:noAutofit/>
          </a:bodyPr>
          <a:lstStyle/>
          <a:p>
            <a:pPr lvl="0" algn="ctr" rtl="0">
              <a:spcBef>
                <a:spcPts val="0"/>
              </a:spcBef>
              <a:buNone/>
            </a:pPr>
            <a:r>
              <a:rPr lang="en"/>
              <a:t>Overview | Approach | Project Plan | </a:t>
            </a:r>
            <a:r>
              <a:rPr lang="en">
                <a:solidFill>
                  <a:srgbClr val="9900FF"/>
                </a:solidFill>
              </a:rPr>
              <a:t>Design Walkthrough</a:t>
            </a:r>
            <a:r>
              <a:rPr lang="en"/>
              <a:t> | FMEA and Safety | Standards | Conclusions</a:t>
            </a:r>
          </a:p>
        </p:txBody>
      </p:sp>
      <p:pic>
        <p:nvPicPr>
          <p:cNvPr id="719" name="Shape 719"/>
          <p:cNvPicPr preferRelativeResize="0"/>
          <p:nvPr/>
        </p:nvPicPr>
        <p:blipFill>
          <a:blip r:embed="rId3">
            <a:alphaModFix/>
          </a:blip>
          <a:stretch>
            <a:fillRect/>
          </a:stretch>
        </p:blipFill>
        <p:spPr>
          <a:xfrm>
            <a:off x="4766400" y="0"/>
            <a:ext cx="4377600" cy="3545874"/>
          </a:xfrm>
          <a:prstGeom prst="rect">
            <a:avLst/>
          </a:prstGeom>
          <a:noFill/>
          <a:ln>
            <a:noFill/>
          </a:ln>
        </p:spPr>
      </p:pic>
      <p:sp>
        <p:nvSpPr>
          <p:cNvPr id="720" name="Shape 720"/>
          <p:cNvSpPr txBox="1"/>
          <p:nvPr/>
        </p:nvSpPr>
        <p:spPr>
          <a:xfrm>
            <a:off x="4965600" y="2143500"/>
            <a:ext cx="4178399" cy="3000000"/>
          </a:xfrm>
          <a:prstGeom prst="rect">
            <a:avLst/>
          </a:prstGeom>
          <a:noFill/>
          <a:ln>
            <a:noFill/>
          </a:ln>
        </p:spPr>
        <p:txBody>
          <a:bodyPr lIns="91425" tIns="91425" rIns="91425" bIns="91425" anchor="ctr" anchorCtr="0">
            <a:noAutofit/>
          </a:bodyPr>
          <a:lstStyle/>
          <a:p>
            <a:pPr lvl="0" rtl="0">
              <a:spcBef>
                <a:spcPts val="0"/>
              </a:spcBef>
              <a:buNone/>
            </a:pPr>
            <a:r>
              <a:rPr lang="en" sz="1000"/>
              <a:t>http://timeandnavigation.si.edu/multimedia-asset/navigation-in-space</a:t>
            </a:r>
          </a:p>
        </p:txBody>
      </p:sp>
      <p:sp>
        <p:nvSpPr>
          <p:cNvPr id="721" name="Shape 721"/>
          <p:cNvSpPr txBox="1"/>
          <p:nvPr/>
        </p:nvSpPr>
        <p:spPr>
          <a:xfrm>
            <a:off x="6597525" y="4057350"/>
            <a:ext cx="3069900" cy="857400"/>
          </a:xfrm>
          <a:prstGeom prst="rect">
            <a:avLst/>
          </a:prstGeom>
          <a:noFill/>
          <a:ln>
            <a:noFill/>
          </a:ln>
        </p:spPr>
        <p:txBody>
          <a:bodyPr lIns="91425" tIns="91425" rIns="91425" bIns="91425" anchor="ctr" anchorCtr="0">
            <a:noAutofit/>
          </a:bodyPr>
          <a:lstStyle/>
          <a:p>
            <a:pPr lvl="0" rtl="0">
              <a:spcBef>
                <a:spcPts val="0"/>
              </a:spcBef>
              <a:buNone/>
            </a:pPr>
            <a:r>
              <a:rPr lang="en" sz="2400" b="1">
                <a:solidFill>
                  <a:schemeClr val="dk1"/>
                </a:solidFill>
              </a:rPr>
              <a:t>Yunus Agamawi</a:t>
            </a:r>
          </a:p>
        </p:txBody>
      </p:sp>
    </p:spTree>
  </p:cSld>
  <p:clrMapOvr>
    <a:masterClrMapping/>
  </p:clrMapOvr>
  <p:transition spd="slow">
    <p:cut/>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1"/>
        <p:cNvGrpSpPr/>
        <p:nvPr/>
      </p:nvGrpSpPr>
      <p:grpSpPr>
        <a:xfrm>
          <a:off x="0" y="0"/>
          <a:ext cx="0" cy="0"/>
          <a:chOff x="0" y="0"/>
          <a:chExt cx="0" cy="0"/>
        </a:xfrm>
      </p:grpSpPr>
      <p:pic>
        <p:nvPicPr>
          <p:cNvPr id="52" name="Shape 52"/>
          <p:cNvPicPr preferRelativeResize="0"/>
          <p:nvPr/>
        </p:nvPicPr>
        <p:blipFill rotWithShape="1">
          <a:blip r:embed="rId3">
            <a:alphaModFix/>
          </a:blip>
          <a:srcRect l="18587" t="4152" r="53167" b="3357"/>
          <a:stretch/>
        </p:blipFill>
        <p:spPr>
          <a:xfrm rot="10800000">
            <a:off x="0" y="297151"/>
            <a:ext cx="1381749" cy="4437148"/>
          </a:xfrm>
          <a:prstGeom prst="rect">
            <a:avLst/>
          </a:prstGeom>
          <a:noFill/>
          <a:ln>
            <a:noFill/>
          </a:ln>
        </p:spPr>
      </p:pic>
      <p:sp>
        <p:nvSpPr>
          <p:cNvPr id="53" name="Shape 53"/>
          <p:cNvSpPr txBox="1"/>
          <p:nvPr/>
        </p:nvSpPr>
        <p:spPr>
          <a:xfrm>
            <a:off x="2265075" y="2078450"/>
            <a:ext cx="3151200" cy="1213199"/>
          </a:xfrm>
          <a:prstGeom prst="rect">
            <a:avLst/>
          </a:prstGeom>
          <a:noFill/>
          <a:ln w="38100" cap="flat">
            <a:solidFill>
              <a:srgbClr val="000000"/>
            </a:solidFill>
            <a:prstDash val="solid"/>
            <a:round/>
            <a:headEnd type="none" w="med" len="med"/>
            <a:tailEnd type="none" w="med" len="med"/>
          </a:ln>
        </p:spPr>
        <p:txBody>
          <a:bodyPr lIns="91425" tIns="91425" rIns="91425" bIns="91425" anchor="t" anchorCtr="0">
            <a:noAutofit/>
          </a:bodyPr>
          <a:lstStyle/>
          <a:p>
            <a:pPr algn="l" rtl="0">
              <a:spcBef>
                <a:spcPts val="0"/>
              </a:spcBef>
              <a:buNone/>
            </a:pPr>
            <a:r>
              <a:rPr lang="en" sz="1800" b="1"/>
              <a:t>       </a:t>
            </a:r>
            <a:r>
              <a:rPr lang="en" sz="1800" b="1" u="sng"/>
              <a:t>Data Acquisition</a:t>
            </a:r>
          </a:p>
          <a:p>
            <a:pPr marL="457200" lvl="0" indent="-317500" rtl="0">
              <a:spcBef>
                <a:spcPts val="0"/>
              </a:spcBef>
              <a:buClr>
                <a:srgbClr val="000000"/>
              </a:buClr>
              <a:buSzPct val="100000"/>
              <a:buFont typeface="Arial"/>
              <a:buAutoNum type="arabicPeriod"/>
            </a:pPr>
            <a:r>
              <a:rPr lang="en"/>
              <a:t>Neutron spectrum</a:t>
            </a:r>
          </a:p>
          <a:p>
            <a:pPr marL="457200" lvl="0" indent="-317500" rtl="0">
              <a:spcBef>
                <a:spcPts val="0"/>
              </a:spcBef>
              <a:buClr>
                <a:srgbClr val="000000"/>
              </a:buClr>
              <a:buSzPct val="100000"/>
              <a:buFont typeface="Arial"/>
              <a:buAutoNum type="arabicPeriod"/>
            </a:pPr>
            <a:r>
              <a:rPr lang="en"/>
              <a:t>Gamma-ray photon spectrum</a:t>
            </a:r>
          </a:p>
          <a:p>
            <a:pPr marL="457200" lvl="0" indent="-317500" rtl="0">
              <a:spcBef>
                <a:spcPts val="0"/>
              </a:spcBef>
              <a:buClr>
                <a:srgbClr val="000000"/>
              </a:buClr>
              <a:buSzPct val="100000"/>
              <a:buFont typeface="Arial"/>
              <a:buAutoNum type="arabicPeriod"/>
            </a:pPr>
            <a:r>
              <a:rPr lang="en"/>
              <a:t>Radiation background</a:t>
            </a:r>
          </a:p>
        </p:txBody>
      </p:sp>
      <p:sp>
        <p:nvSpPr>
          <p:cNvPr id="54" name="Shape 54"/>
          <p:cNvSpPr txBox="1"/>
          <p:nvPr/>
        </p:nvSpPr>
        <p:spPr>
          <a:xfrm>
            <a:off x="3831362" y="999925"/>
            <a:ext cx="1172399" cy="486900"/>
          </a:xfrm>
          <a:prstGeom prst="rect">
            <a:avLst/>
          </a:prstGeom>
          <a:noFill/>
          <a:ln w="19050" cap="flat">
            <a:solidFill>
              <a:srgbClr val="000000"/>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b="1"/>
              <a:t>Power Control</a:t>
            </a:r>
          </a:p>
        </p:txBody>
      </p:sp>
      <p:sp>
        <p:nvSpPr>
          <p:cNvPr id="55" name="Shape 55"/>
          <p:cNvSpPr txBox="1"/>
          <p:nvPr/>
        </p:nvSpPr>
        <p:spPr>
          <a:xfrm>
            <a:off x="5847000" y="2148125"/>
            <a:ext cx="2837700" cy="345299"/>
          </a:xfrm>
          <a:prstGeom prst="rect">
            <a:avLst/>
          </a:prstGeom>
          <a:noFill/>
          <a:ln w="19050" cap="flat">
            <a:solidFill>
              <a:srgbClr val="000000"/>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b="1"/>
              <a:t>Communication / Data Relay</a:t>
            </a:r>
          </a:p>
        </p:txBody>
      </p:sp>
      <p:sp>
        <p:nvSpPr>
          <p:cNvPr id="56" name="Shape 56"/>
          <p:cNvSpPr txBox="1"/>
          <p:nvPr/>
        </p:nvSpPr>
        <p:spPr>
          <a:xfrm>
            <a:off x="4793550" y="3883275"/>
            <a:ext cx="1172399" cy="519899"/>
          </a:xfrm>
          <a:prstGeom prst="rect">
            <a:avLst/>
          </a:prstGeom>
          <a:noFill/>
          <a:ln w="19050" cap="flat">
            <a:solidFill>
              <a:srgbClr val="000000"/>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b="1"/>
              <a:t>Orbital Trajectory</a:t>
            </a:r>
          </a:p>
        </p:txBody>
      </p:sp>
      <p:sp>
        <p:nvSpPr>
          <p:cNvPr id="57" name="Shape 57"/>
          <p:cNvSpPr txBox="1"/>
          <p:nvPr/>
        </p:nvSpPr>
        <p:spPr>
          <a:xfrm>
            <a:off x="1710500" y="3899775"/>
            <a:ext cx="1172399" cy="486900"/>
          </a:xfrm>
          <a:prstGeom prst="rect">
            <a:avLst/>
          </a:prstGeom>
          <a:noFill/>
          <a:ln w="19050" cap="flat">
            <a:solidFill>
              <a:srgbClr val="000000"/>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b="1"/>
              <a:t>Propulsion</a:t>
            </a:r>
          </a:p>
        </p:txBody>
      </p:sp>
      <p:sp>
        <p:nvSpPr>
          <p:cNvPr id="58" name="Shape 58"/>
          <p:cNvSpPr txBox="1"/>
          <p:nvPr/>
        </p:nvSpPr>
        <p:spPr>
          <a:xfrm>
            <a:off x="3252012" y="3883312"/>
            <a:ext cx="1172399" cy="519899"/>
          </a:xfrm>
          <a:prstGeom prst="rect">
            <a:avLst/>
          </a:prstGeom>
          <a:noFill/>
          <a:ln w="19050" cap="flat">
            <a:solidFill>
              <a:srgbClr val="000000"/>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b="1"/>
              <a:t>Attitude Control</a:t>
            </a:r>
          </a:p>
        </p:txBody>
      </p:sp>
      <p:sp>
        <p:nvSpPr>
          <p:cNvPr id="59" name="Shape 59"/>
          <p:cNvSpPr txBox="1"/>
          <p:nvPr/>
        </p:nvSpPr>
        <p:spPr>
          <a:xfrm>
            <a:off x="2289737" y="999925"/>
            <a:ext cx="1172399" cy="486900"/>
          </a:xfrm>
          <a:prstGeom prst="rect">
            <a:avLst/>
          </a:prstGeom>
          <a:noFill/>
          <a:ln w="19050" cap="flat">
            <a:solidFill>
              <a:srgbClr val="000000"/>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b="1"/>
              <a:t>On-board Processor</a:t>
            </a:r>
          </a:p>
        </p:txBody>
      </p:sp>
      <p:cxnSp>
        <p:nvCxnSpPr>
          <p:cNvPr id="60" name="Shape 60"/>
          <p:cNvCxnSpPr>
            <a:stCxn id="58" idx="0"/>
            <a:endCxn id="53" idx="2"/>
          </p:cNvCxnSpPr>
          <p:nvPr/>
        </p:nvCxnSpPr>
        <p:spPr>
          <a:xfrm rot="10800000" flipH="1">
            <a:off x="3838212" y="3291712"/>
            <a:ext cx="2400" cy="591600"/>
          </a:xfrm>
          <a:prstGeom prst="straightConnector1">
            <a:avLst/>
          </a:prstGeom>
          <a:noFill/>
          <a:ln w="19050" cap="flat">
            <a:solidFill>
              <a:srgbClr val="000000"/>
            </a:solidFill>
            <a:prstDash val="solid"/>
            <a:round/>
            <a:headEnd type="none" w="lg" len="lg"/>
            <a:tailEnd type="triangle" w="lg" len="lg"/>
          </a:ln>
        </p:spPr>
      </p:cxnSp>
      <p:cxnSp>
        <p:nvCxnSpPr>
          <p:cNvPr id="61" name="Shape 61"/>
          <p:cNvCxnSpPr>
            <a:stCxn id="56" idx="1"/>
            <a:endCxn id="58" idx="3"/>
          </p:cNvCxnSpPr>
          <p:nvPr/>
        </p:nvCxnSpPr>
        <p:spPr>
          <a:xfrm rot="10800000">
            <a:off x="4424550" y="4143224"/>
            <a:ext cx="369000" cy="0"/>
          </a:xfrm>
          <a:prstGeom prst="straightConnector1">
            <a:avLst/>
          </a:prstGeom>
          <a:noFill/>
          <a:ln w="19050" cap="flat">
            <a:solidFill>
              <a:srgbClr val="000000"/>
            </a:solidFill>
            <a:prstDash val="solid"/>
            <a:round/>
            <a:headEnd type="none" w="lg" len="lg"/>
            <a:tailEnd type="triangle" w="lg" len="lg"/>
          </a:ln>
        </p:spPr>
      </p:cxnSp>
      <p:cxnSp>
        <p:nvCxnSpPr>
          <p:cNvPr id="62" name="Shape 62"/>
          <p:cNvCxnSpPr>
            <a:stCxn id="59" idx="2"/>
          </p:cNvCxnSpPr>
          <p:nvPr/>
        </p:nvCxnSpPr>
        <p:spPr>
          <a:xfrm>
            <a:off x="2875937" y="1486825"/>
            <a:ext cx="900" cy="566100"/>
          </a:xfrm>
          <a:prstGeom prst="straightConnector1">
            <a:avLst/>
          </a:prstGeom>
          <a:noFill/>
          <a:ln w="19050" cap="flat">
            <a:solidFill>
              <a:srgbClr val="000000"/>
            </a:solidFill>
            <a:prstDash val="solid"/>
            <a:round/>
            <a:headEnd type="none" w="lg" len="lg"/>
            <a:tailEnd type="triangle" w="lg" len="lg"/>
          </a:ln>
        </p:spPr>
      </p:cxnSp>
      <p:sp>
        <p:nvSpPr>
          <p:cNvPr id="63" name="Shape 63"/>
          <p:cNvSpPr txBox="1">
            <a:spLocks noGrp="1"/>
          </p:cNvSpPr>
          <p:nvPr>
            <p:ph type="title"/>
          </p:nvPr>
        </p:nvSpPr>
        <p:spPr>
          <a:xfrm>
            <a:off x="459250" y="172525"/>
            <a:ext cx="6375000" cy="517499"/>
          </a:xfrm>
          <a:prstGeom prst="rect">
            <a:avLst/>
          </a:prstGeom>
        </p:spPr>
        <p:txBody>
          <a:bodyPr lIns="91425" tIns="91425" rIns="91425" bIns="91425" anchor="ctr" anchorCtr="0">
            <a:noAutofit/>
          </a:bodyPr>
          <a:lstStyle/>
          <a:p>
            <a:pPr lvl="0" rtl="0">
              <a:spcBef>
                <a:spcPts val="0"/>
              </a:spcBef>
              <a:buNone/>
            </a:pPr>
            <a:r>
              <a:rPr lang="en" sz="3000"/>
              <a:t>Overview</a:t>
            </a:r>
          </a:p>
        </p:txBody>
      </p:sp>
      <p:sp>
        <p:nvSpPr>
          <p:cNvPr id="64" name="Shape 64"/>
          <p:cNvSpPr txBox="1"/>
          <p:nvPr/>
        </p:nvSpPr>
        <p:spPr>
          <a:xfrm>
            <a:off x="0" y="4734300"/>
            <a:ext cx="9144000" cy="409199"/>
          </a:xfrm>
          <a:prstGeom prst="rect">
            <a:avLst/>
          </a:prstGeom>
          <a:noFill/>
          <a:ln>
            <a:noFill/>
          </a:ln>
        </p:spPr>
        <p:txBody>
          <a:bodyPr lIns="91425" tIns="91425" rIns="91425" bIns="91425" anchor="t" anchorCtr="0">
            <a:noAutofit/>
          </a:bodyPr>
          <a:lstStyle/>
          <a:p>
            <a:pPr lvl="0" algn="ctr" rtl="0">
              <a:spcBef>
                <a:spcPts val="0"/>
              </a:spcBef>
              <a:buNone/>
            </a:pPr>
            <a:r>
              <a:rPr lang="en">
                <a:solidFill>
                  <a:srgbClr val="9900FF"/>
                </a:solidFill>
              </a:rPr>
              <a:t>Overview</a:t>
            </a:r>
            <a:r>
              <a:rPr lang="en"/>
              <a:t> | Approach | Project Plan | Design Walkthrough | FMEA and Safety | Standards | Conclusions</a:t>
            </a:r>
          </a:p>
        </p:txBody>
      </p:sp>
      <p:sp>
        <p:nvSpPr>
          <p:cNvPr id="65" name="Shape 65"/>
          <p:cNvSpPr txBox="1"/>
          <p:nvPr/>
        </p:nvSpPr>
        <p:spPr>
          <a:xfrm>
            <a:off x="6834300" y="226675"/>
            <a:ext cx="1985699" cy="409199"/>
          </a:xfrm>
          <a:prstGeom prst="rect">
            <a:avLst/>
          </a:prstGeom>
          <a:noFill/>
          <a:ln>
            <a:noFill/>
          </a:ln>
        </p:spPr>
        <p:txBody>
          <a:bodyPr lIns="91425" tIns="91425" rIns="91425" bIns="91425" anchor="t" anchorCtr="0">
            <a:noAutofit/>
          </a:bodyPr>
          <a:lstStyle/>
          <a:p>
            <a:pPr algn="ctr">
              <a:spcBef>
                <a:spcPts val="0"/>
              </a:spcBef>
              <a:buNone/>
            </a:pPr>
            <a:r>
              <a:rPr lang="en" sz="1800" b="1"/>
              <a:t>Josiah DeLange</a:t>
            </a:r>
          </a:p>
        </p:txBody>
      </p:sp>
      <p:cxnSp>
        <p:nvCxnSpPr>
          <p:cNvPr id="66" name="Shape 66"/>
          <p:cNvCxnSpPr>
            <a:stCxn id="57" idx="3"/>
            <a:endCxn id="58" idx="1"/>
          </p:cNvCxnSpPr>
          <p:nvPr/>
        </p:nvCxnSpPr>
        <p:spPr>
          <a:xfrm>
            <a:off x="2882899" y="4143225"/>
            <a:ext cx="369000" cy="0"/>
          </a:xfrm>
          <a:prstGeom prst="straightConnector1">
            <a:avLst/>
          </a:prstGeom>
          <a:noFill/>
          <a:ln w="19050" cap="flat">
            <a:solidFill>
              <a:srgbClr val="000000"/>
            </a:solidFill>
            <a:prstDash val="solid"/>
            <a:round/>
            <a:headEnd type="none" w="lg" len="lg"/>
            <a:tailEnd type="triangle" w="lg" len="lg"/>
          </a:ln>
        </p:spPr>
      </p:cxnSp>
      <p:sp>
        <p:nvSpPr>
          <p:cNvPr id="67" name="Shape 67"/>
          <p:cNvSpPr txBox="1"/>
          <p:nvPr/>
        </p:nvSpPr>
        <p:spPr>
          <a:xfrm>
            <a:off x="5847000" y="2968100"/>
            <a:ext cx="2837700" cy="345299"/>
          </a:xfrm>
          <a:prstGeom prst="rect">
            <a:avLst/>
          </a:prstGeom>
          <a:noFill/>
          <a:ln w="19050" cap="flat">
            <a:solidFill>
              <a:srgbClr val="000000"/>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b="1"/>
              <a:t>Navigation E.K.F. State Vector</a:t>
            </a:r>
          </a:p>
        </p:txBody>
      </p:sp>
      <p:cxnSp>
        <p:nvCxnSpPr>
          <p:cNvPr id="68" name="Shape 68"/>
          <p:cNvCxnSpPr>
            <a:endCxn id="67" idx="1"/>
          </p:cNvCxnSpPr>
          <p:nvPr/>
        </p:nvCxnSpPr>
        <p:spPr>
          <a:xfrm>
            <a:off x="5416199" y="3140449"/>
            <a:ext cx="430800" cy="300"/>
          </a:xfrm>
          <a:prstGeom prst="straightConnector1">
            <a:avLst/>
          </a:prstGeom>
          <a:noFill/>
          <a:ln w="19050" cap="flat">
            <a:solidFill>
              <a:srgbClr val="000000"/>
            </a:solidFill>
            <a:prstDash val="solid"/>
            <a:round/>
            <a:headEnd type="none" w="lg" len="lg"/>
            <a:tailEnd type="triangle" w="lg" len="lg"/>
          </a:ln>
        </p:spPr>
      </p:cxnSp>
      <p:cxnSp>
        <p:nvCxnSpPr>
          <p:cNvPr id="69" name="Shape 69"/>
          <p:cNvCxnSpPr>
            <a:endCxn id="55" idx="1"/>
          </p:cNvCxnSpPr>
          <p:nvPr/>
        </p:nvCxnSpPr>
        <p:spPr>
          <a:xfrm rot="10800000" flipH="1">
            <a:off x="5419500" y="2320774"/>
            <a:ext cx="427500" cy="6300"/>
          </a:xfrm>
          <a:prstGeom prst="straightConnector1">
            <a:avLst/>
          </a:prstGeom>
          <a:noFill/>
          <a:ln w="19050" cap="flat">
            <a:solidFill>
              <a:srgbClr val="000000"/>
            </a:solidFill>
            <a:prstDash val="solid"/>
            <a:round/>
            <a:headEnd type="none" w="lg" len="lg"/>
            <a:tailEnd type="triangle" w="lg" len="lg"/>
          </a:ln>
        </p:spPr>
      </p:cxnSp>
      <p:cxnSp>
        <p:nvCxnSpPr>
          <p:cNvPr id="70" name="Shape 70"/>
          <p:cNvCxnSpPr>
            <a:stCxn id="54" idx="1"/>
            <a:endCxn id="59" idx="3"/>
          </p:cNvCxnSpPr>
          <p:nvPr/>
        </p:nvCxnSpPr>
        <p:spPr>
          <a:xfrm rot="10800000">
            <a:off x="3462062" y="1243375"/>
            <a:ext cx="369300" cy="0"/>
          </a:xfrm>
          <a:prstGeom prst="straightConnector1">
            <a:avLst/>
          </a:prstGeom>
          <a:noFill/>
          <a:ln w="19050" cap="flat">
            <a:solidFill>
              <a:srgbClr val="000000"/>
            </a:solidFill>
            <a:prstDash val="solid"/>
            <a:round/>
            <a:headEnd type="triangle" w="lg" len="lg"/>
            <a:tailEnd type="triangle" w="lg" len="lg"/>
          </a:ln>
        </p:spPr>
      </p:cxnSp>
      <p:cxnSp>
        <p:nvCxnSpPr>
          <p:cNvPr id="71" name="Shape 71"/>
          <p:cNvCxnSpPr>
            <a:stCxn id="56" idx="3"/>
            <a:endCxn id="67" idx="2"/>
          </p:cNvCxnSpPr>
          <p:nvPr/>
        </p:nvCxnSpPr>
        <p:spPr>
          <a:xfrm rot="10800000" flipH="1">
            <a:off x="5965949" y="3313424"/>
            <a:ext cx="1299900" cy="829800"/>
          </a:xfrm>
          <a:prstGeom prst="bentConnector2">
            <a:avLst/>
          </a:prstGeom>
          <a:noFill/>
          <a:ln w="19050" cap="flat">
            <a:solidFill>
              <a:srgbClr val="000000"/>
            </a:solidFill>
            <a:prstDash val="solid"/>
            <a:round/>
            <a:headEnd type="none" w="lg" len="lg"/>
            <a:tailEnd type="triangle" w="lg" len="lg"/>
          </a:ln>
        </p:spPr>
      </p:cxnSp>
      <p:sp>
        <p:nvSpPr>
          <p:cNvPr id="72" name="Shape 72"/>
          <p:cNvSpPr txBox="1"/>
          <p:nvPr/>
        </p:nvSpPr>
        <p:spPr>
          <a:xfrm>
            <a:off x="7265837" y="3377325"/>
            <a:ext cx="1772099" cy="701999"/>
          </a:xfrm>
          <a:prstGeom prst="rect">
            <a:avLst/>
          </a:prstGeom>
          <a:noFill/>
          <a:ln>
            <a:noFill/>
          </a:ln>
        </p:spPr>
        <p:txBody>
          <a:bodyPr lIns="91425" tIns="91425" rIns="91425" bIns="91425" anchor="t" anchorCtr="0">
            <a:noAutofit/>
          </a:bodyPr>
          <a:lstStyle/>
          <a:p>
            <a:pPr rtl="0">
              <a:lnSpc>
                <a:spcPct val="150000"/>
              </a:lnSpc>
              <a:spcBef>
                <a:spcPts val="0"/>
              </a:spcBef>
              <a:buNone/>
            </a:pPr>
            <a:r>
              <a:rPr lang="en" b="1"/>
              <a:t>x</a:t>
            </a:r>
            <a:r>
              <a:rPr lang="en"/>
              <a:t>(t)</a:t>
            </a:r>
            <a:r>
              <a:rPr lang="en" b="1"/>
              <a:t> = </a:t>
            </a:r>
            <a:r>
              <a:rPr lang="en"/>
              <a:t>[</a:t>
            </a:r>
            <a:r>
              <a:rPr lang="en" b="1"/>
              <a:t>r v</a:t>
            </a:r>
            <a:r>
              <a:rPr lang="en"/>
              <a:t>]</a:t>
            </a:r>
            <a:r>
              <a:rPr lang="en" baseline="30000"/>
              <a:t>T</a:t>
            </a:r>
          </a:p>
          <a:p>
            <a:pPr>
              <a:lnSpc>
                <a:spcPct val="150000"/>
              </a:lnSpc>
              <a:spcBef>
                <a:spcPts val="0"/>
              </a:spcBef>
              <a:buNone/>
            </a:pPr>
            <a:r>
              <a:rPr lang="en" b="1"/>
              <a:t>x</a:t>
            </a:r>
            <a:r>
              <a:rPr lang="en"/>
              <a:t>(t)</a:t>
            </a:r>
            <a:r>
              <a:rPr lang="en" b="1"/>
              <a:t> = </a:t>
            </a:r>
            <a:r>
              <a:rPr lang="en"/>
              <a:t>f(</a:t>
            </a:r>
            <a:r>
              <a:rPr lang="en" b="1"/>
              <a:t>x</a:t>
            </a:r>
            <a:r>
              <a:rPr lang="en"/>
              <a:t>(t),t)</a:t>
            </a:r>
            <a:r>
              <a:rPr lang="en" b="1"/>
              <a:t> </a:t>
            </a:r>
            <a:r>
              <a:rPr lang="en"/>
              <a:t>+</a:t>
            </a:r>
            <a:r>
              <a:rPr lang="en" b="1"/>
              <a:t> u</a:t>
            </a:r>
            <a:r>
              <a:rPr lang="en"/>
              <a:t>(t)</a:t>
            </a:r>
          </a:p>
        </p:txBody>
      </p:sp>
      <p:sp>
        <p:nvSpPr>
          <p:cNvPr id="73" name="Shape 73"/>
          <p:cNvSpPr/>
          <p:nvPr/>
        </p:nvSpPr>
        <p:spPr>
          <a:xfrm>
            <a:off x="7391255" y="3822356"/>
            <a:ext cx="26999" cy="24899"/>
          </a:xfrm>
          <a:prstGeom prst="ellipse">
            <a:avLst/>
          </a:prstGeom>
          <a:solidFill>
            <a:srgbClr val="000000"/>
          </a:solidFill>
          <a:ln>
            <a:noFill/>
          </a:ln>
        </p:spPr>
        <p:txBody>
          <a:bodyPr lIns="91425" tIns="91425" rIns="91425" bIns="91425" anchor="ctr" anchorCtr="0">
            <a:noAutofit/>
          </a:bodyPr>
          <a:lstStyle/>
          <a:p>
            <a:pPr>
              <a:spcBef>
                <a:spcPts val="0"/>
              </a:spcBef>
              <a:buNone/>
            </a:pPr>
            <a:endParaRPr/>
          </a:p>
        </p:txBody>
      </p:sp>
      <p:cxnSp>
        <p:nvCxnSpPr>
          <p:cNvPr id="74" name="Shape 74"/>
          <p:cNvCxnSpPr>
            <a:stCxn id="67" idx="0"/>
            <a:endCxn id="55" idx="2"/>
          </p:cNvCxnSpPr>
          <p:nvPr/>
        </p:nvCxnSpPr>
        <p:spPr>
          <a:xfrm rot="10800000">
            <a:off x="7265850" y="2493500"/>
            <a:ext cx="0" cy="474600"/>
          </a:xfrm>
          <a:prstGeom prst="straightConnector1">
            <a:avLst/>
          </a:prstGeom>
          <a:noFill/>
          <a:ln w="19050" cap="flat">
            <a:solidFill>
              <a:srgbClr val="000000"/>
            </a:solidFill>
            <a:prstDash val="solid"/>
            <a:round/>
            <a:headEnd type="triangle" w="lg" len="lg"/>
            <a:tailEnd type="triangle" w="lg" len="lg"/>
          </a:ln>
        </p:spPr>
      </p:cxnSp>
      <p:cxnSp>
        <p:nvCxnSpPr>
          <p:cNvPr id="75" name="Shape 75"/>
          <p:cNvCxnSpPr/>
          <p:nvPr/>
        </p:nvCxnSpPr>
        <p:spPr>
          <a:xfrm>
            <a:off x="1378675" y="2464200"/>
            <a:ext cx="883200" cy="215099"/>
          </a:xfrm>
          <a:prstGeom prst="straightConnector1">
            <a:avLst/>
          </a:prstGeom>
          <a:noFill/>
          <a:ln w="19050" cap="flat">
            <a:solidFill>
              <a:srgbClr val="000000"/>
            </a:solidFill>
            <a:prstDash val="solid"/>
            <a:round/>
            <a:headEnd type="none" w="lg" len="lg"/>
            <a:tailEnd type="triangle" w="lg" len="lg"/>
          </a:ln>
        </p:spPr>
      </p:cxnSp>
      <p:cxnSp>
        <p:nvCxnSpPr>
          <p:cNvPr id="76" name="Shape 76"/>
          <p:cNvCxnSpPr/>
          <p:nvPr/>
        </p:nvCxnSpPr>
        <p:spPr>
          <a:xfrm>
            <a:off x="1378675" y="2703725"/>
            <a:ext cx="883200" cy="215099"/>
          </a:xfrm>
          <a:prstGeom prst="straightConnector1">
            <a:avLst/>
          </a:prstGeom>
          <a:noFill/>
          <a:ln w="19050" cap="flat">
            <a:solidFill>
              <a:srgbClr val="000000"/>
            </a:solidFill>
            <a:prstDash val="solid"/>
            <a:round/>
            <a:headEnd type="none" w="lg" len="lg"/>
            <a:tailEnd type="triangle" w="lg" len="lg"/>
          </a:ln>
        </p:spPr>
      </p:cxnSp>
      <p:cxnSp>
        <p:nvCxnSpPr>
          <p:cNvPr id="77" name="Shape 77"/>
          <p:cNvCxnSpPr/>
          <p:nvPr/>
        </p:nvCxnSpPr>
        <p:spPr>
          <a:xfrm>
            <a:off x="1378675" y="2943238"/>
            <a:ext cx="883200" cy="215099"/>
          </a:xfrm>
          <a:prstGeom prst="straightConnector1">
            <a:avLst/>
          </a:prstGeom>
          <a:noFill/>
          <a:ln w="19050" cap="flat">
            <a:solidFill>
              <a:srgbClr val="000000"/>
            </a:solidFill>
            <a:prstDash val="solid"/>
            <a:round/>
            <a:headEnd type="none" w="lg" len="lg"/>
            <a:tailEnd type="triangle" w="lg" len="lg"/>
          </a:ln>
        </p:spPr>
      </p:cxnSp>
      <p:cxnSp>
        <p:nvCxnSpPr>
          <p:cNvPr id="78" name="Shape 78"/>
          <p:cNvCxnSpPr/>
          <p:nvPr/>
        </p:nvCxnSpPr>
        <p:spPr>
          <a:xfrm>
            <a:off x="1375600" y="2224675"/>
            <a:ext cx="883200" cy="215099"/>
          </a:xfrm>
          <a:prstGeom prst="straightConnector1">
            <a:avLst/>
          </a:prstGeom>
          <a:noFill/>
          <a:ln w="19050" cap="flat">
            <a:solidFill>
              <a:srgbClr val="000000"/>
            </a:solidFill>
            <a:prstDash val="solid"/>
            <a:round/>
            <a:headEnd type="none" w="lg" len="lg"/>
            <a:tailEnd type="triangle" w="lg" len="lg"/>
          </a:ln>
        </p:spPr>
      </p:cxnSp>
      <p:cxnSp>
        <p:nvCxnSpPr>
          <p:cNvPr id="79" name="Shape 79"/>
          <p:cNvCxnSpPr/>
          <p:nvPr/>
        </p:nvCxnSpPr>
        <p:spPr>
          <a:xfrm>
            <a:off x="1375600" y="1985150"/>
            <a:ext cx="883200" cy="215099"/>
          </a:xfrm>
          <a:prstGeom prst="straightConnector1">
            <a:avLst/>
          </a:prstGeom>
          <a:noFill/>
          <a:ln w="19050" cap="flat">
            <a:solidFill>
              <a:srgbClr val="000000"/>
            </a:solidFill>
            <a:prstDash val="solid"/>
            <a:round/>
            <a:headEnd type="none" w="lg" len="lg"/>
            <a:tailEnd type="triangle" w="lg" len="lg"/>
          </a:ln>
        </p:spPr>
      </p:cxnSp>
    </p:spTree>
  </p:cSld>
  <p:clrMapOvr>
    <a:masterClrMapping/>
  </p:clrMapOvr>
  <p:transition spd="slow">
    <p:cut/>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725"/>
        <p:cNvGrpSpPr/>
        <p:nvPr/>
      </p:nvGrpSpPr>
      <p:grpSpPr>
        <a:xfrm>
          <a:off x="0" y="0"/>
          <a:ext cx="0" cy="0"/>
          <a:chOff x="0" y="0"/>
          <a:chExt cx="0" cy="0"/>
        </a:xfrm>
      </p:grpSpPr>
      <p:sp>
        <p:nvSpPr>
          <p:cNvPr id="726" name="Shape 726"/>
          <p:cNvSpPr txBox="1">
            <a:spLocks noGrp="1"/>
          </p:cNvSpPr>
          <p:nvPr>
            <p:ph type="title"/>
          </p:nvPr>
        </p:nvSpPr>
        <p:spPr>
          <a:xfrm>
            <a:off x="457200" y="205978"/>
            <a:ext cx="8229600" cy="857400"/>
          </a:xfrm>
          <a:prstGeom prst="rect">
            <a:avLst/>
          </a:prstGeom>
        </p:spPr>
        <p:txBody>
          <a:bodyPr lIns="91425" tIns="91425" rIns="91425" bIns="91425" anchor="b" anchorCtr="0">
            <a:noAutofit/>
          </a:bodyPr>
          <a:lstStyle/>
          <a:p>
            <a:pPr lvl="0" rtl="0">
              <a:spcBef>
                <a:spcPts val="0"/>
              </a:spcBef>
              <a:buNone/>
            </a:pPr>
            <a:r>
              <a:rPr lang="en"/>
              <a:t>Navigation</a:t>
            </a:r>
          </a:p>
        </p:txBody>
      </p:sp>
      <p:sp>
        <p:nvSpPr>
          <p:cNvPr id="727" name="Shape 727"/>
          <p:cNvSpPr txBox="1">
            <a:spLocks noGrp="1"/>
          </p:cNvSpPr>
          <p:nvPr>
            <p:ph type="body" idx="1"/>
          </p:nvPr>
        </p:nvSpPr>
        <p:spPr>
          <a:xfrm>
            <a:off x="261250" y="1063375"/>
            <a:ext cx="4329299" cy="3864300"/>
          </a:xfrm>
          <a:prstGeom prst="rect">
            <a:avLst/>
          </a:prstGeom>
        </p:spPr>
        <p:txBody>
          <a:bodyPr lIns="91425" tIns="91425" rIns="91425" bIns="91425" anchor="t" anchorCtr="0">
            <a:noAutofit/>
          </a:bodyPr>
          <a:lstStyle/>
          <a:p>
            <a:pPr marL="457200" lvl="0" indent="-368300" rtl="0">
              <a:lnSpc>
                <a:spcPct val="115000"/>
              </a:lnSpc>
              <a:spcBef>
                <a:spcPts val="0"/>
              </a:spcBef>
              <a:buClr>
                <a:schemeClr val="dk1"/>
              </a:buClr>
              <a:buSzPct val="100000"/>
              <a:buFont typeface="Arial"/>
              <a:buChar char="●"/>
            </a:pPr>
            <a:r>
              <a:rPr lang="en" sz="2200">
                <a:solidFill>
                  <a:schemeClr val="dk1"/>
                </a:solidFill>
              </a:rPr>
              <a:t>Gamma-ray source Localization-Induced Navigation and Timing (GLINT)</a:t>
            </a:r>
          </a:p>
          <a:p>
            <a:pPr marL="457200" lvl="0" indent="-368300" rtl="0">
              <a:lnSpc>
                <a:spcPct val="115000"/>
              </a:lnSpc>
              <a:spcBef>
                <a:spcPts val="0"/>
              </a:spcBef>
              <a:buClr>
                <a:schemeClr val="dk1"/>
              </a:buClr>
              <a:buSzPct val="100000"/>
              <a:buFont typeface="Arial"/>
              <a:buChar char="●"/>
            </a:pPr>
            <a:r>
              <a:rPr lang="en" sz="2200">
                <a:solidFill>
                  <a:schemeClr val="dk1"/>
                </a:solidFill>
              </a:rPr>
              <a:t>Interplanetary Network (IPN)</a:t>
            </a:r>
          </a:p>
          <a:p>
            <a:pPr marL="457200" lvl="0" indent="-368300" rtl="0">
              <a:lnSpc>
                <a:spcPct val="115000"/>
              </a:lnSpc>
              <a:spcBef>
                <a:spcPts val="0"/>
              </a:spcBef>
              <a:buClr>
                <a:schemeClr val="dk1"/>
              </a:buClr>
              <a:buSzPct val="100000"/>
              <a:buFont typeface="Arial"/>
              <a:buChar char="●"/>
            </a:pPr>
            <a:r>
              <a:rPr lang="en" sz="2200">
                <a:solidFill>
                  <a:schemeClr val="dk1"/>
                </a:solidFill>
              </a:rPr>
              <a:t>Gamma-ray Burst Coordinate Network (GCN)</a:t>
            </a:r>
          </a:p>
          <a:p>
            <a:pPr marL="457200" lvl="0" indent="-368300" rtl="0">
              <a:lnSpc>
                <a:spcPct val="115000"/>
              </a:lnSpc>
              <a:spcBef>
                <a:spcPts val="0"/>
              </a:spcBef>
              <a:buClr>
                <a:schemeClr val="dk1"/>
              </a:buClr>
              <a:buSzPct val="100000"/>
              <a:buFont typeface="Arial"/>
              <a:buChar char="●"/>
            </a:pPr>
            <a:r>
              <a:rPr lang="en" sz="2200">
                <a:solidFill>
                  <a:schemeClr val="dk1"/>
                </a:solidFill>
              </a:rPr>
              <a:t>Gamma-Ray Burst Detector</a:t>
            </a:r>
          </a:p>
          <a:p>
            <a:pPr marL="914400" lvl="1" indent="-368300" rtl="0">
              <a:lnSpc>
                <a:spcPct val="115000"/>
              </a:lnSpc>
              <a:spcBef>
                <a:spcPts val="0"/>
              </a:spcBef>
              <a:buClr>
                <a:schemeClr val="dk1"/>
              </a:buClr>
              <a:buSzPct val="100000"/>
              <a:buFont typeface="Courier New"/>
              <a:buChar char="o"/>
            </a:pPr>
            <a:r>
              <a:rPr lang="en" sz="2200">
                <a:solidFill>
                  <a:schemeClr val="dk1"/>
                </a:solidFill>
              </a:rPr>
              <a:t>20keV to 3MeV</a:t>
            </a:r>
          </a:p>
        </p:txBody>
      </p:sp>
      <p:pic>
        <p:nvPicPr>
          <p:cNvPr id="728" name="Shape 728"/>
          <p:cNvPicPr preferRelativeResize="0"/>
          <p:nvPr/>
        </p:nvPicPr>
        <p:blipFill rotWithShape="1">
          <a:blip r:embed="rId3">
            <a:alphaModFix/>
          </a:blip>
          <a:srcRect l="-1697" t="2439" r="4136"/>
          <a:stretch/>
        </p:blipFill>
        <p:spPr>
          <a:xfrm>
            <a:off x="4590550" y="147475"/>
            <a:ext cx="4490374" cy="3236450"/>
          </a:xfrm>
          <a:prstGeom prst="rect">
            <a:avLst/>
          </a:prstGeom>
          <a:noFill/>
          <a:ln>
            <a:noFill/>
          </a:ln>
        </p:spPr>
      </p:pic>
      <p:sp>
        <p:nvSpPr>
          <p:cNvPr id="729" name="Shape 729"/>
          <p:cNvSpPr txBox="1"/>
          <p:nvPr/>
        </p:nvSpPr>
        <p:spPr>
          <a:xfrm>
            <a:off x="4814350" y="2729575"/>
            <a:ext cx="4145699" cy="2256600"/>
          </a:xfrm>
          <a:prstGeom prst="rect">
            <a:avLst/>
          </a:prstGeom>
          <a:noFill/>
          <a:ln>
            <a:noFill/>
          </a:ln>
        </p:spPr>
        <p:txBody>
          <a:bodyPr lIns="91425" tIns="91425" rIns="91425" bIns="91425" anchor="ctr" anchorCtr="0">
            <a:noAutofit/>
          </a:bodyPr>
          <a:lstStyle/>
          <a:p>
            <a:pPr lvl="0" rtl="0">
              <a:spcBef>
                <a:spcPts val="0"/>
              </a:spcBef>
              <a:buNone/>
            </a:pPr>
            <a:r>
              <a:rPr lang="en" sz="1100"/>
              <a:t>“</a:t>
            </a:r>
            <a:r>
              <a:rPr lang="en" sz="1100" u="sng">
                <a:hlinkClick r:id="rId4"/>
              </a:rPr>
              <a:t>Spacecraft Navigation Using Celestial Gamma-Ray Sources</a:t>
            </a:r>
            <a:r>
              <a:rPr lang="en" sz="1100"/>
              <a:t>”, Chuck S. Hisamoto and Suneel I. Sheikh, AAS Paper 13-144,</a:t>
            </a:r>
            <a:r>
              <a:rPr lang="en" sz="1100" i="1"/>
              <a:t>Advances in the Astronautical Sciences</a:t>
            </a:r>
            <a:r>
              <a:rPr lang="en" sz="1100"/>
              <a:t>, Proceedings of the 23</a:t>
            </a:r>
            <a:r>
              <a:rPr lang="en" sz="700"/>
              <a:t>rd</a:t>
            </a:r>
            <a:r>
              <a:rPr lang="en" sz="1100"/>
              <a:t> Space Flight Mechanics Meeting, Kauai, HI, Vol. 148, 10-14 February 2013, pp. 3903-3922.</a:t>
            </a:r>
          </a:p>
        </p:txBody>
      </p:sp>
      <p:sp>
        <p:nvSpPr>
          <p:cNvPr id="730" name="Shape 730"/>
          <p:cNvSpPr txBox="1"/>
          <p:nvPr/>
        </p:nvSpPr>
        <p:spPr>
          <a:xfrm>
            <a:off x="0" y="4729100"/>
            <a:ext cx="9144000" cy="409199"/>
          </a:xfrm>
          <a:prstGeom prst="rect">
            <a:avLst/>
          </a:prstGeom>
          <a:noFill/>
          <a:ln>
            <a:noFill/>
          </a:ln>
        </p:spPr>
        <p:txBody>
          <a:bodyPr lIns="91425" tIns="91425" rIns="91425" bIns="91425" anchor="t" anchorCtr="0">
            <a:noAutofit/>
          </a:bodyPr>
          <a:lstStyle/>
          <a:p>
            <a:pPr lvl="0" algn="ctr" rtl="0">
              <a:spcBef>
                <a:spcPts val="0"/>
              </a:spcBef>
              <a:buNone/>
            </a:pPr>
            <a:r>
              <a:rPr lang="en"/>
              <a:t>Overview | Approach | Project Plan | </a:t>
            </a:r>
            <a:r>
              <a:rPr lang="en">
                <a:solidFill>
                  <a:srgbClr val="9900FF"/>
                </a:solidFill>
              </a:rPr>
              <a:t>Design Walkthrough</a:t>
            </a:r>
            <a:r>
              <a:rPr lang="en"/>
              <a:t> | FMEA and Safety | Standards | Conclusions</a:t>
            </a:r>
          </a:p>
        </p:txBody>
      </p:sp>
      <p:sp>
        <p:nvSpPr>
          <p:cNvPr id="731" name="Shape 731"/>
          <p:cNvSpPr txBox="1"/>
          <p:nvPr/>
        </p:nvSpPr>
        <p:spPr>
          <a:xfrm>
            <a:off x="6589175" y="4182750"/>
            <a:ext cx="3069900" cy="857400"/>
          </a:xfrm>
          <a:prstGeom prst="rect">
            <a:avLst/>
          </a:prstGeom>
          <a:noFill/>
          <a:ln>
            <a:noFill/>
          </a:ln>
        </p:spPr>
        <p:txBody>
          <a:bodyPr lIns="91425" tIns="91425" rIns="91425" bIns="91425" anchor="ctr" anchorCtr="0">
            <a:noAutofit/>
          </a:bodyPr>
          <a:lstStyle/>
          <a:p>
            <a:pPr lvl="0" rtl="0">
              <a:spcBef>
                <a:spcPts val="0"/>
              </a:spcBef>
              <a:buNone/>
            </a:pPr>
            <a:r>
              <a:rPr lang="en" sz="2400" b="1">
                <a:solidFill>
                  <a:schemeClr val="dk1"/>
                </a:solidFill>
              </a:rPr>
              <a:t>Yunus Agamawi</a:t>
            </a:r>
          </a:p>
        </p:txBody>
      </p:sp>
    </p:spTree>
  </p:cSld>
  <p:clrMapOvr>
    <a:masterClrMapping/>
  </p:clrMapOvr>
  <p:transition spd="slow">
    <p:cut/>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735"/>
        <p:cNvGrpSpPr/>
        <p:nvPr/>
      </p:nvGrpSpPr>
      <p:grpSpPr>
        <a:xfrm>
          <a:off x="0" y="0"/>
          <a:ext cx="0" cy="0"/>
          <a:chOff x="0" y="0"/>
          <a:chExt cx="0" cy="0"/>
        </a:xfrm>
      </p:grpSpPr>
      <p:sp>
        <p:nvSpPr>
          <p:cNvPr id="736" name="Shape 736"/>
          <p:cNvSpPr txBox="1">
            <a:spLocks noGrp="1"/>
          </p:cNvSpPr>
          <p:nvPr>
            <p:ph type="title"/>
          </p:nvPr>
        </p:nvSpPr>
        <p:spPr>
          <a:xfrm>
            <a:off x="457200" y="205978"/>
            <a:ext cx="8229600" cy="857400"/>
          </a:xfrm>
          <a:prstGeom prst="rect">
            <a:avLst/>
          </a:prstGeom>
        </p:spPr>
        <p:txBody>
          <a:bodyPr lIns="91425" tIns="91425" rIns="91425" bIns="91425" anchor="b" anchorCtr="0">
            <a:noAutofit/>
          </a:bodyPr>
          <a:lstStyle/>
          <a:p>
            <a:pPr lvl="0" rtl="0">
              <a:spcBef>
                <a:spcPts val="0"/>
              </a:spcBef>
              <a:buNone/>
            </a:pPr>
            <a:r>
              <a:rPr lang="en"/>
              <a:t>Navigation</a:t>
            </a:r>
          </a:p>
        </p:txBody>
      </p:sp>
      <p:sp>
        <p:nvSpPr>
          <p:cNvPr id="737" name="Shape 737"/>
          <p:cNvSpPr txBox="1">
            <a:spLocks noGrp="1"/>
          </p:cNvSpPr>
          <p:nvPr>
            <p:ph type="body" idx="1"/>
          </p:nvPr>
        </p:nvSpPr>
        <p:spPr>
          <a:xfrm>
            <a:off x="0" y="1063375"/>
            <a:ext cx="4195799" cy="3725699"/>
          </a:xfrm>
          <a:prstGeom prst="rect">
            <a:avLst/>
          </a:prstGeom>
        </p:spPr>
        <p:txBody>
          <a:bodyPr lIns="91425" tIns="91425" rIns="91425" bIns="91425" anchor="t" anchorCtr="0">
            <a:noAutofit/>
          </a:bodyPr>
          <a:lstStyle/>
          <a:p>
            <a:pPr marL="457200" lvl="0" indent="-368300" rtl="0">
              <a:lnSpc>
                <a:spcPct val="115000"/>
              </a:lnSpc>
              <a:spcBef>
                <a:spcPts val="0"/>
              </a:spcBef>
              <a:buClr>
                <a:schemeClr val="dk1"/>
              </a:buClr>
              <a:buSzPct val="100000"/>
              <a:buFont typeface="Arial"/>
              <a:buChar char="●"/>
            </a:pPr>
            <a:r>
              <a:rPr lang="en" sz="2200">
                <a:solidFill>
                  <a:schemeClr val="dk1"/>
                </a:solidFill>
              </a:rPr>
              <a:t>High precision onboard clock</a:t>
            </a:r>
          </a:p>
          <a:p>
            <a:pPr marL="914400" lvl="1" indent="-368300" rtl="0">
              <a:lnSpc>
                <a:spcPct val="115000"/>
              </a:lnSpc>
              <a:spcBef>
                <a:spcPts val="0"/>
              </a:spcBef>
              <a:buClr>
                <a:schemeClr val="dk1"/>
              </a:buClr>
              <a:buSzPct val="100000"/>
              <a:buFont typeface="Courier New"/>
              <a:buChar char="o"/>
            </a:pPr>
            <a:r>
              <a:rPr lang="en" sz="2200">
                <a:solidFill>
                  <a:schemeClr val="dk1"/>
                </a:solidFill>
              </a:rPr>
              <a:t>Resolution of photon binning</a:t>
            </a:r>
          </a:p>
          <a:p>
            <a:pPr marL="457200" lvl="0" indent="-368300" rtl="0">
              <a:lnSpc>
                <a:spcPct val="115000"/>
              </a:lnSpc>
              <a:spcBef>
                <a:spcPts val="0"/>
              </a:spcBef>
              <a:buClr>
                <a:schemeClr val="dk1"/>
              </a:buClr>
              <a:buSzPct val="100000"/>
              <a:buFont typeface="Arial"/>
              <a:buChar char="●"/>
            </a:pPr>
            <a:r>
              <a:rPr lang="en" sz="2200">
                <a:solidFill>
                  <a:schemeClr val="dk1"/>
                </a:solidFill>
              </a:rPr>
              <a:t>Autonomous navigation and processing capabilities</a:t>
            </a:r>
          </a:p>
          <a:p>
            <a:pPr marL="914400" lvl="1" indent="-368300" rtl="0">
              <a:lnSpc>
                <a:spcPct val="115000"/>
              </a:lnSpc>
              <a:spcBef>
                <a:spcPts val="0"/>
              </a:spcBef>
              <a:buClr>
                <a:schemeClr val="dk1"/>
              </a:buClr>
              <a:buSzPct val="100000"/>
              <a:buFont typeface="Courier New"/>
              <a:buChar char="o"/>
            </a:pPr>
            <a:r>
              <a:rPr lang="en" sz="2200">
                <a:solidFill>
                  <a:schemeClr val="dk1"/>
                </a:solidFill>
              </a:rPr>
              <a:t>Remote computation of telemetry path</a:t>
            </a:r>
          </a:p>
          <a:p>
            <a:pPr lvl="0" rtl="0">
              <a:spcBef>
                <a:spcPts val="0"/>
              </a:spcBef>
              <a:buNone/>
            </a:pPr>
            <a:endParaRPr/>
          </a:p>
        </p:txBody>
      </p:sp>
      <p:sp>
        <p:nvSpPr>
          <p:cNvPr id="738" name="Shape 738"/>
          <p:cNvSpPr txBox="1"/>
          <p:nvPr/>
        </p:nvSpPr>
        <p:spPr>
          <a:xfrm>
            <a:off x="0" y="4729100"/>
            <a:ext cx="9144000" cy="409199"/>
          </a:xfrm>
          <a:prstGeom prst="rect">
            <a:avLst/>
          </a:prstGeom>
          <a:noFill/>
          <a:ln>
            <a:noFill/>
          </a:ln>
        </p:spPr>
        <p:txBody>
          <a:bodyPr lIns="91425" tIns="91425" rIns="91425" bIns="91425" anchor="t" anchorCtr="0">
            <a:noAutofit/>
          </a:bodyPr>
          <a:lstStyle/>
          <a:p>
            <a:pPr lvl="0" algn="ctr" rtl="0">
              <a:spcBef>
                <a:spcPts val="0"/>
              </a:spcBef>
              <a:buNone/>
            </a:pPr>
            <a:r>
              <a:rPr lang="en"/>
              <a:t>Overview | Approach | Project Plan | </a:t>
            </a:r>
            <a:r>
              <a:rPr lang="en">
                <a:solidFill>
                  <a:srgbClr val="9900FF"/>
                </a:solidFill>
              </a:rPr>
              <a:t>Design Walkthrough</a:t>
            </a:r>
            <a:r>
              <a:rPr lang="en"/>
              <a:t> | FMEA and Safety | Standards | Conclusions</a:t>
            </a:r>
          </a:p>
        </p:txBody>
      </p:sp>
      <p:sp>
        <p:nvSpPr>
          <p:cNvPr id="739" name="Shape 739"/>
          <p:cNvSpPr txBox="1"/>
          <p:nvPr/>
        </p:nvSpPr>
        <p:spPr>
          <a:xfrm>
            <a:off x="4020275" y="2053650"/>
            <a:ext cx="4413299" cy="708000"/>
          </a:xfrm>
          <a:prstGeom prst="rect">
            <a:avLst/>
          </a:prstGeom>
          <a:noFill/>
          <a:ln>
            <a:noFill/>
          </a:ln>
        </p:spPr>
        <p:txBody>
          <a:bodyPr lIns="91425" tIns="91425" rIns="91425" bIns="91425" anchor="ctr" anchorCtr="0">
            <a:noAutofit/>
          </a:bodyPr>
          <a:lstStyle/>
          <a:p>
            <a:pPr lvl="0" rtl="0">
              <a:spcBef>
                <a:spcPts val="0"/>
              </a:spcBef>
              <a:buNone/>
            </a:pPr>
            <a:r>
              <a:rPr lang="en" sz="1100">
                <a:solidFill>
                  <a:schemeClr val="dk1"/>
                </a:solidFill>
              </a:rPr>
              <a:t>“</a:t>
            </a:r>
            <a:r>
              <a:rPr lang="en" sz="1100" u="sng">
                <a:solidFill>
                  <a:schemeClr val="dk1"/>
                </a:solidFill>
                <a:hlinkClick r:id="rId3"/>
              </a:rPr>
              <a:t>Spacecraft Navigation Using Celestial Gamma-Ray Sources</a:t>
            </a:r>
            <a:r>
              <a:rPr lang="en" sz="1100">
                <a:solidFill>
                  <a:schemeClr val="dk1"/>
                </a:solidFill>
              </a:rPr>
              <a:t>”</a:t>
            </a:r>
          </a:p>
        </p:txBody>
      </p:sp>
      <p:sp>
        <p:nvSpPr>
          <p:cNvPr id="740" name="Shape 740"/>
          <p:cNvSpPr txBox="1"/>
          <p:nvPr/>
        </p:nvSpPr>
        <p:spPr>
          <a:xfrm>
            <a:off x="-192775" y="4052225"/>
            <a:ext cx="3452399" cy="857400"/>
          </a:xfrm>
          <a:prstGeom prst="rect">
            <a:avLst/>
          </a:prstGeom>
          <a:noFill/>
          <a:ln>
            <a:noFill/>
          </a:ln>
        </p:spPr>
        <p:txBody>
          <a:bodyPr lIns="91425" tIns="91425" rIns="91425" bIns="91425" anchor="ctr" anchorCtr="0">
            <a:noAutofit/>
          </a:bodyPr>
          <a:lstStyle/>
          <a:p>
            <a:pPr lvl="0" algn="ctr" rtl="0">
              <a:spcBef>
                <a:spcPts val="0"/>
              </a:spcBef>
              <a:buNone/>
            </a:pPr>
            <a:r>
              <a:rPr lang="en" sz="2400" b="1">
                <a:solidFill>
                  <a:schemeClr val="dk1"/>
                </a:solidFill>
              </a:rPr>
              <a:t>Yunus Agamawi</a:t>
            </a:r>
          </a:p>
        </p:txBody>
      </p:sp>
      <p:pic>
        <p:nvPicPr>
          <p:cNvPr id="741" name="Shape 741"/>
          <p:cNvPicPr preferRelativeResize="0"/>
          <p:nvPr/>
        </p:nvPicPr>
        <p:blipFill>
          <a:blip r:embed="rId4">
            <a:alphaModFix/>
          </a:blip>
          <a:stretch>
            <a:fillRect/>
          </a:stretch>
        </p:blipFill>
        <p:spPr>
          <a:xfrm>
            <a:off x="8040700" y="1337462"/>
            <a:ext cx="1103300" cy="2072875"/>
          </a:xfrm>
          <a:prstGeom prst="rect">
            <a:avLst/>
          </a:prstGeom>
          <a:noFill/>
          <a:ln>
            <a:noFill/>
          </a:ln>
        </p:spPr>
      </p:pic>
      <p:pic>
        <p:nvPicPr>
          <p:cNvPr id="742" name="Shape 742"/>
          <p:cNvPicPr preferRelativeResize="0"/>
          <p:nvPr/>
        </p:nvPicPr>
        <p:blipFill>
          <a:blip r:embed="rId5">
            <a:alphaModFix/>
          </a:blip>
          <a:stretch>
            <a:fillRect/>
          </a:stretch>
        </p:blipFill>
        <p:spPr>
          <a:xfrm>
            <a:off x="4125325" y="140425"/>
            <a:ext cx="3915374" cy="2164900"/>
          </a:xfrm>
          <a:prstGeom prst="rect">
            <a:avLst/>
          </a:prstGeom>
          <a:noFill/>
          <a:ln>
            <a:noFill/>
          </a:ln>
        </p:spPr>
      </p:pic>
      <p:pic>
        <p:nvPicPr>
          <p:cNvPr id="743" name="Shape 743"/>
          <p:cNvPicPr preferRelativeResize="0"/>
          <p:nvPr/>
        </p:nvPicPr>
        <p:blipFill>
          <a:blip r:embed="rId6">
            <a:alphaModFix/>
          </a:blip>
          <a:stretch>
            <a:fillRect/>
          </a:stretch>
        </p:blipFill>
        <p:spPr>
          <a:xfrm>
            <a:off x="4125325" y="2576375"/>
            <a:ext cx="3915375" cy="2164900"/>
          </a:xfrm>
          <a:prstGeom prst="rect">
            <a:avLst/>
          </a:prstGeom>
          <a:noFill/>
          <a:ln>
            <a:noFill/>
          </a:ln>
        </p:spPr>
      </p:pic>
    </p:spTree>
  </p:cSld>
  <p:clrMapOvr>
    <a:masterClrMapping/>
  </p:clrMapOvr>
  <p:transition spd="slow">
    <p:cut/>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747"/>
        <p:cNvGrpSpPr/>
        <p:nvPr/>
      </p:nvGrpSpPr>
      <p:grpSpPr>
        <a:xfrm>
          <a:off x="0" y="0"/>
          <a:ext cx="0" cy="0"/>
          <a:chOff x="0" y="0"/>
          <a:chExt cx="0" cy="0"/>
        </a:xfrm>
      </p:grpSpPr>
      <p:sp>
        <p:nvSpPr>
          <p:cNvPr id="748" name="Shape 748"/>
          <p:cNvSpPr txBox="1">
            <a:spLocks noGrp="1"/>
          </p:cNvSpPr>
          <p:nvPr>
            <p:ph type="title"/>
          </p:nvPr>
        </p:nvSpPr>
        <p:spPr>
          <a:xfrm>
            <a:off x="457200" y="205978"/>
            <a:ext cx="8229600" cy="857400"/>
          </a:xfrm>
          <a:prstGeom prst="rect">
            <a:avLst/>
          </a:prstGeom>
        </p:spPr>
        <p:txBody>
          <a:bodyPr lIns="91425" tIns="91425" rIns="91425" bIns="91425" anchor="b" anchorCtr="0">
            <a:noAutofit/>
          </a:bodyPr>
          <a:lstStyle/>
          <a:p>
            <a:pPr lvl="0" rtl="0">
              <a:spcBef>
                <a:spcPts val="0"/>
              </a:spcBef>
              <a:buNone/>
            </a:pPr>
            <a:r>
              <a:rPr lang="en"/>
              <a:t>Communication</a:t>
            </a:r>
          </a:p>
        </p:txBody>
      </p:sp>
      <p:sp>
        <p:nvSpPr>
          <p:cNvPr id="749" name="Shape 749"/>
          <p:cNvSpPr txBox="1">
            <a:spLocks noGrp="1"/>
          </p:cNvSpPr>
          <p:nvPr>
            <p:ph type="body" idx="1"/>
          </p:nvPr>
        </p:nvSpPr>
        <p:spPr>
          <a:xfrm>
            <a:off x="117825" y="1003400"/>
            <a:ext cx="8229600" cy="3725699"/>
          </a:xfrm>
          <a:prstGeom prst="rect">
            <a:avLst/>
          </a:prstGeom>
        </p:spPr>
        <p:txBody>
          <a:bodyPr lIns="91425" tIns="91425" rIns="91425" bIns="91425" anchor="t" anchorCtr="0">
            <a:noAutofit/>
          </a:bodyPr>
          <a:lstStyle/>
          <a:p>
            <a:pPr marL="457200" lvl="0" indent="-381000" rtl="0">
              <a:spcBef>
                <a:spcPts val="0"/>
              </a:spcBef>
              <a:buClr>
                <a:srgbClr val="000000"/>
              </a:buClr>
              <a:buSzPct val="100000"/>
              <a:buFont typeface="Arial"/>
              <a:buChar char="●"/>
            </a:pPr>
            <a:r>
              <a:rPr lang="en" sz="2400"/>
              <a:t>Transmit sensor findings</a:t>
            </a:r>
          </a:p>
          <a:p>
            <a:pPr marL="914400" lvl="1" indent="-381000" rtl="0">
              <a:spcBef>
                <a:spcPts val="0"/>
              </a:spcBef>
              <a:buClr>
                <a:srgbClr val="000000"/>
              </a:buClr>
              <a:buSzPct val="80000"/>
              <a:buFont typeface="Courier New"/>
              <a:buChar char="o"/>
            </a:pPr>
            <a:r>
              <a:rPr lang="en"/>
              <a:t>Scouting asteroid</a:t>
            </a:r>
          </a:p>
          <a:p>
            <a:pPr marL="457200" lvl="0" indent="-381000" rtl="0">
              <a:spcBef>
                <a:spcPts val="0"/>
              </a:spcBef>
              <a:buClr>
                <a:srgbClr val="000000"/>
              </a:buClr>
              <a:buSzPct val="100000"/>
              <a:buFont typeface="Arial"/>
              <a:buChar char="●"/>
            </a:pPr>
            <a:r>
              <a:rPr lang="en" sz="2400"/>
              <a:t>Update Navigation Solution</a:t>
            </a:r>
          </a:p>
          <a:p>
            <a:pPr marL="914400" lvl="1" indent="-381000" rtl="0">
              <a:spcBef>
                <a:spcPts val="0"/>
              </a:spcBef>
              <a:buClr>
                <a:srgbClr val="000000"/>
              </a:buClr>
              <a:buSzPct val="80000"/>
              <a:buFont typeface="Courier New"/>
              <a:buChar char="o"/>
            </a:pPr>
            <a:r>
              <a:rPr lang="en"/>
              <a:t>Deep Space Network</a:t>
            </a:r>
          </a:p>
          <a:p>
            <a:pPr marL="1371600" lvl="2" indent="-381000" rtl="0">
              <a:spcBef>
                <a:spcPts val="0"/>
              </a:spcBef>
              <a:buClr>
                <a:srgbClr val="000000"/>
              </a:buClr>
              <a:buSzPct val="80000"/>
              <a:buFont typeface="Wingdings"/>
              <a:buChar char="§"/>
            </a:pPr>
            <a:r>
              <a:rPr lang="en"/>
              <a:t>Monitoring CubeSat</a:t>
            </a:r>
          </a:p>
          <a:p>
            <a:pPr marL="914400" lvl="1" indent="-381000" rtl="0">
              <a:spcBef>
                <a:spcPts val="0"/>
              </a:spcBef>
              <a:buClr>
                <a:srgbClr val="000000"/>
              </a:buClr>
              <a:buSzPct val="80000"/>
              <a:buFont typeface="Courier New"/>
              <a:buChar char="o"/>
            </a:pPr>
            <a:r>
              <a:rPr lang="en"/>
              <a:t>Nearby Spacecraft</a:t>
            </a:r>
          </a:p>
          <a:p>
            <a:pPr marL="1371600" lvl="2" indent="-381000" rtl="0">
              <a:spcBef>
                <a:spcPts val="0"/>
              </a:spcBef>
              <a:buClr>
                <a:srgbClr val="000000"/>
              </a:buClr>
              <a:buSzPct val="80000"/>
              <a:buFont typeface="Wingdings"/>
              <a:buChar char="§"/>
            </a:pPr>
            <a:r>
              <a:rPr lang="en"/>
              <a:t>Gamma Ray Burst Almanac</a:t>
            </a:r>
          </a:p>
          <a:p>
            <a:pPr marL="1828800" lvl="3" indent="-381000" rtl="0">
              <a:spcBef>
                <a:spcPts val="0"/>
              </a:spcBef>
              <a:buClr>
                <a:srgbClr val="000000"/>
              </a:buClr>
              <a:buSzPct val="100000"/>
              <a:buFont typeface="Arial"/>
              <a:buChar char="●"/>
            </a:pPr>
            <a:r>
              <a:rPr lang="en" sz="2400"/>
              <a:t>Time of Arrival</a:t>
            </a:r>
          </a:p>
        </p:txBody>
      </p:sp>
      <p:sp>
        <p:nvSpPr>
          <p:cNvPr id="750" name="Shape 750"/>
          <p:cNvSpPr txBox="1"/>
          <p:nvPr/>
        </p:nvSpPr>
        <p:spPr>
          <a:xfrm>
            <a:off x="0" y="4729100"/>
            <a:ext cx="9144000" cy="409199"/>
          </a:xfrm>
          <a:prstGeom prst="rect">
            <a:avLst/>
          </a:prstGeom>
          <a:noFill/>
          <a:ln>
            <a:noFill/>
          </a:ln>
        </p:spPr>
        <p:txBody>
          <a:bodyPr lIns="91425" tIns="91425" rIns="91425" bIns="91425" anchor="t" anchorCtr="0">
            <a:noAutofit/>
          </a:bodyPr>
          <a:lstStyle/>
          <a:p>
            <a:pPr lvl="0" algn="ctr" rtl="0">
              <a:spcBef>
                <a:spcPts val="0"/>
              </a:spcBef>
              <a:buNone/>
            </a:pPr>
            <a:r>
              <a:rPr lang="en"/>
              <a:t>Overview | Approach | Project Plan | </a:t>
            </a:r>
            <a:r>
              <a:rPr lang="en">
                <a:solidFill>
                  <a:srgbClr val="9900FF"/>
                </a:solidFill>
              </a:rPr>
              <a:t>Design Walkthrough</a:t>
            </a:r>
            <a:r>
              <a:rPr lang="en"/>
              <a:t> | FMEA and Safety | Standards | Conclusions</a:t>
            </a:r>
          </a:p>
        </p:txBody>
      </p:sp>
      <p:pic>
        <p:nvPicPr>
          <p:cNvPr id="751" name="Shape 751"/>
          <p:cNvPicPr preferRelativeResize="0"/>
          <p:nvPr/>
        </p:nvPicPr>
        <p:blipFill>
          <a:blip r:embed="rId3">
            <a:alphaModFix/>
          </a:blip>
          <a:stretch>
            <a:fillRect/>
          </a:stretch>
        </p:blipFill>
        <p:spPr>
          <a:xfrm>
            <a:off x="5406825" y="70225"/>
            <a:ext cx="3510925" cy="2549524"/>
          </a:xfrm>
          <a:prstGeom prst="rect">
            <a:avLst/>
          </a:prstGeom>
          <a:noFill/>
          <a:ln>
            <a:noFill/>
          </a:ln>
        </p:spPr>
      </p:pic>
      <p:sp>
        <p:nvSpPr>
          <p:cNvPr id="752" name="Shape 752"/>
          <p:cNvSpPr txBox="1"/>
          <p:nvPr/>
        </p:nvSpPr>
        <p:spPr>
          <a:xfrm>
            <a:off x="4989900" y="2333825"/>
            <a:ext cx="4154099" cy="808800"/>
          </a:xfrm>
          <a:prstGeom prst="rect">
            <a:avLst/>
          </a:prstGeom>
          <a:noFill/>
          <a:ln>
            <a:noFill/>
          </a:ln>
        </p:spPr>
        <p:txBody>
          <a:bodyPr lIns="91425" tIns="91425" rIns="91425" bIns="91425" anchor="ctr" anchorCtr="0">
            <a:noAutofit/>
          </a:bodyPr>
          <a:lstStyle/>
          <a:p>
            <a:pPr lvl="0" rtl="0">
              <a:spcBef>
                <a:spcPts val="0"/>
              </a:spcBef>
              <a:buNone/>
            </a:pPr>
            <a:r>
              <a:rPr lang="en" sz="1100">
                <a:solidFill>
                  <a:schemeClr val="dk1"/>
                </a:solidFill>
              </a:rPr>
              <a:t>“</a:t>
            </a:r>
            <a:r>
              <a:rPr lang="en" sz="1100" u="sng">
                <a:solidFill>
                  <a:schemeClr val="dk1"/>
                </a:solidFill>
                <a:hlinkClick r:id="rId4"/>
              </a:rPr>
              <a:t>Spacecraft Navigation Using Celestial Gamma-Ray Sources</a:t>
            </a:r>
            <a:r>
              <a:rPr lang="en" sz="1100">
                <a:solidFill>
                  <a:schemeClr val="dk1"/>
                </a:solidFill>
              </a:rPr>
              <a:t>”</a:t>
            </a:r>
          </a:p>
        </p:txBody>
      </p:sp>
      <p:sp>
        <p:nvSpPr>
          <p:cNvPr id="753" name="Shape 753"/>
          <p:cNvSpPr txBox="1"/>
          <p:nvPr/>
        </p:nvSpPr>
        <p:spPr>
          <a:xfrm>
            <a:off x="-192775" y="4052225"/>
            <a:ext cx="3452399" cy="857400"/>
          </a:xfrm>
          <a:prstGeom prst="rect">
            <a:avLst/>
          </a:prstGeom>
          <a:noFill/>
          <a:ln>
            <a:noFill/>
          </a:ln>
        </p:spPr>
        <p:txBody>
          <a:bodyPr lIns="91425" tIns="91425" rIns="91425" bIns="91425" anchor="ctr" anchorCtr="0">
            <a:noAutofit/>
          </a:bodyPr>
          <a:lstStyle/>
          <a:p>
            <a:pPr lvl="0" algn="ctr" rtl="0">
              <a:spcBef>
                <a:spcPts val="0"/>
              </a:spcBef>
              <a:buNone/>
            </a:pPr>
            <a:r>
              <a:rPr lang="en" sz="2400" b="1">
                <a:solidFill>
                  <a:schemeClr val="dk1"/>
                </a:solidFill>
              </a:rPr>
              <a:t>Yunus Agamawi</a:t>
            </a:r>
          </a:p>
        </p:txBody>
      </p:sp>
      <p:pic>
        <p:nvPicPr>
          <p:cNvPr id="754" name="Shape 754"/>
          <p:cNvPicPr preferRelativeResize="0"/>
          <p:nvPr/>
        </p:nvPicPr>
        <p:blipFill>
          <a:blip r:embed="rId5">
            <a:alphaModFix/>
          </a:blip>
          <a:stretch>
            <a:fillRect/>
          </a:stretch>
        </p:blipFill>
        <p:spPr>
          <a:xfrm>
            <a:off x="5406825" y="2912222"/>
            <a:ext cx="3668925" cy="1816877"/>
          </a:xfrm>
          <a:prstGeom prst="rect">
            <a:avLst/>
          </a:prstGeom>
          <a:noFill/>
          <a:ln>
            <a:noFill/>
          </a:ln>
        </p:spPr>
      </p:pic>
    </p:spTree>
  </p:cSld>
  <p:clrMapOvr>
    <a:masterClrMapping/>
  </p:clrMapOvr>
  <p:transition spd="slow">
    <p:cut/>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758"/>
        <p:cNvGrpSpPr/>
        <p:nvPr/>
      </p:nvGrpSpPr>
      <p:grpSpPr>
        <a:xfrm>
          <a:off x="0" y="0"/>
          <a:ext cx="0" cy="0"/>
          <a:chOff x="0" y="0"/>
          <a:chExt cx="0" cy="0"/>
        </a:xfrm>
      </p:grpSpPr>
      <p:sp>
        <p:nvSpPr>
          <p:cNvPr id="759" name="Shape 759"/>
          <p:cNvSpPr txBox="1">
            <a:spLocks noGrp="1"/>
          </p:cNvSpPr>
          <p:nvPr>
            <p:ph type="title"/>
          </p:nvPr>
        </p:nvSpPr>
        <p:spPr>
          <a:xfrm>
            <a:off x="457200" y="205978"/>
            <a:ext cx="8229600" cy="857400"/>
          </a:xfrm>
          <a:prstGeom prst="rect">
            <a:avLst/>
          </a:prstGeom>
        </p:spPr>
        <p:txBody>
          <a:bodyPr lIns="91425" tIns="91425" rIns="91425" bIns="91425" anchor="b" anchorCtr="0">
            <a:noAutofit/>
          </a:bodyPr>
          <a:lstStyle/>
          <a:p>
            <a:pPr lvl="0" rtl="0">
              <a:spcBef>
                <a:spcPts val="0"/>
              </a:spcBef>
              <a:buNone/>
            </a:pPr>
            <a:r>
              <a:rPr lang="en"/>
              <a:t>Communication</a:t>
            </a:r>
          </a:p>
        </p:txBody>
      </p:sp>
      <p:sp>
        <p:nvSpPr>
          <p:cNvPr id="760" name="Shape 760"/>
          <p:cNvSpPr txBox="1">
            <a:spLocks noGrp="1"/>
          </p:cNvSpPr>
          <p:nvPr>
            <p:ph type="body" idx="1"/>
          </p:nvPr>
        </p:nvSpPr>
        <p:spPr>
          <a:xfrm>
            <a:off x="457200" y="911450"/>
            <a:ext cx="5335199" cy="3725699"/>
          </a:xfrm>
          <a:prstGeom prst="rect">
            <a:avLst/>
          </a:prstGeom>
        </p:spPr>
        <p:txBody>
          <a:bodyPr lIns="91425" tIns="91425" rIns="91425" bIns="91425" anchor="t" anchorCtr="0">
            <a:noAutofit/>
          </a:bodyPr>
          <a:lstStyle/>
          <a:p>
            <a:pPr marL="457200" lvl="0" indent="-381000" rtl="0">
              <a:spcBef>
                <a:spcPts val="0"/>
              </a:spcBef>
              <a:buClr>
                <a:srgbClr val="000000"/>
              </a:buClr>
              <a:buSzPct val="100000"/>
              <a:buFont typeface="Arial"/>
              <a:buChar char="●"/>
            </a:pPr>
            <a:r>
              <a:rPr lang="en" sz="2400"/>
              <a:t>SWIFT-SLX: S-Band Transceiver (Tethers Unlimited)</a:t>
            </a:r>
          </a:p>
          <a:p>
            <a:pPr marL="914400" lvl="1" indent="-381000" rtl="0">
              <a:spcBef>
                <a:spcPts val="0"/>
              </a:spcBef>
              <a:buClr>
                <a:srgbClr val="000000"/>
              </a:buClr>
              <a:buSzPct val="80000"/>
              <a:buFont typeface="Courier New"/>
              <a:buChar char="o"/>
            </a:pPr>
            <a:r>
              <a:rPr lang="en"/>
              <a:t>Bandwidth communicating over DSN</a:t>
            </a:r>
          </a:p>
          <a:p>
            <a:pPr marL="914400" lvl="1" indent="-381000" rtl="0">
              <a:spcBef>
                <a:spcPts val="0"/>
              </a:spcBef>
              <a:buClr>
                <a:srgbClr val="000000"/>
              </a:buClr>
              <a:buSzPct val="80000"/>
              <a:buFont typeface="Courier New"/>
              <a:buChar char="o"/>
            </a:pPr>
            <a:r>
              <a:rPr lang="en"/>
              <a:t>Meet link budget range requirements</a:t>
            </a:r>
          </a:p>
          <a:p>
            <a:pPr marL="457200" lvl="0" indent="-381000" rtl="0">
              <a:spcBef>
                <a:spcPts val="0"/>
              </a:spcBef>
              <a:buClr>
                <a:srgbClr val="000000"/>
              </a:buClr>
              <a:buSzPct val="100000"/>
              <a:buFont typeface="Arial"/>
              <a:buChar char="●"/>
            </a:pPr>
            <a:r>
              <a:rPr lang="en" sz="2400"/>
              <a:t>S-Band Patch Antenna			(Surre Satellite)</a:t>
            </a:r>
          </a:p>
          <a:p>
            <a:pPr marL="914400" lvl="1" indent="-381000" rtl="0">
              <a:spcBef>
                <a:spcPts val="0"/>
              </a:spcBef>
              <a:buClr>
                <a:srgbClr val="000000"/>
              </a:buClr>
              <a:buSzPct val="80000"/>
              <a:buFont typeface="Courier New"/>
              <a:buChar char="o"/>
            </a:pPr>
            <a:r>
              <a:rPr lang="en"/>
              <a:t>Uplink/Downlink capabilities</a:t>
            </a:r>
          </a:p>
        </p:txBody>
      </p:sp>
      <p:sp>
        <p:nvSpPr>
          <p:cNvPr id="761" name="Shape 761"/>
          <p:cNvSpPr txBox="1"/>
          <p:nvPr/>
        </p:nvSpPr>
        <p:spPr>
          <a:xfrm>
            <a:off x="0" y="4729100"/>
            <a:ext cx="9144000" cy="409199"/>
          </a:xfrm>
          <a:prstGeom prst="rect">
            <a:avLst/>
          </a:prstGeom>
          <a:noFill/>
          <a:ln>
            <a:noFill/>
          </a:ln>
        </p:spPr>
        <p:txBody>
          <a:bodyPr lIns="91425" tIns="91425" rIns="91425" bIns="91425" anchor="t" anchorCtr="0">
            <a:noAutofit/>
          </a:bodyPr>
          <a:lstStyle/>
          <a:p>
            <a:pPr lvl="0" algn="ctr" rtl="0">
              <a:spcBef>
                <a:spcPts val="0"/>
              </a:spcBef>
              <a:buNone/>
            </a:pPr>
            <a:r>
              <a:rPr lang="en"/>
              <a:t>Overview | Approach | Project Plan | </a:t>
            </a:r>
            <a:r>
              <a:rPr lang="en">
                <a:solidFill>
                  <a:srgbClr val="9900FF"/>
                </a:solidFill>
              </a:rPr>
              <a:t>Design Walkthrough</a:t>
            </a:r>
            <a:r>
              <a:rPr lang="en"/>
              <a:t> | FMEA and Safety | Standards | Conclusions</a:t>
            </a:r>
          </a:p>
        </p:txBody>
      </p:sp>
      <p:pic>
        <p:nvPicPr>
          <p:cNvPr id="762" name="Shape 762"/>
          <p:cNvPicPr preferRelativeResize="0"/>
          <p:nvPr/>
        </p:nvPicPr>
        <p:blipFill>
          <a:blip r:embed="rId3">
            <a:alphaModFix/>
          </a:blip>
          <a:stretch>
            <a:fillRect/>
          </a:stretch>
        </p:blipFill>
        <p:spPr>
          <a:xfrm>
            <a:off x="6122750" y="2375400"/>
            <a:ext cx="2154550" cy="2077874"/>
          </a:xfrm>
          <a:prstGeom prst="rect">
            <a:avLst/>
          </a:prstGeom>
          <a:noFill/>
          <a:ln>
            <a:noFill/>
          </a:ln>
        </p:spPr>
      </p:pic>
      <p:pic>
        <p:nvPicPr>
          <p:cNvPr id="763" name="Shape 763"/>
          <p:cNvPicPr preferRelativeResize="0"/>
          <p:nvPr/>
        </p:nvPicPr>
        <p:blipFill>
          <a:blip r:embed="rId4">
            <a:alphaModFix/>
          </a:blip>
          <a:stretch>
            <a:fillRect/>
          </a:stretch>
        </p:blipFill>
        <p:spPr>
          <a:xfrm>
            <a:off x="5880350" y="310500"/>
            <a:ext cx="2731224" cy="2009925"/>
          </a:xfrm>
          <a:prstGeom prst="rect">
            <a:avLst/>
          </a:prstGeom>
          <a:noFill/>
          <a:ln>
            <a:noFill/>
          </a:ln>
        </p:spPr>
      </p:pic>
      <p:sp>
        <p:nvSpPr>
          <p:cNvPr id="764" name="Shape 764"/>
          <p:cNvSpPr txBox="1"/>
          <p:nvPr/>
        </p:nvSpPr>
        <p:spPr>
          <a:xfrm>
            <a:off x="-192775" y="4144175"/>
            <a:ext cx="3452399" cy="857400"/>
          </a:xfrm>
          <a:prstGeom prst="rect">
            <a:avLst/>
          </a:prstGeom>
          <a:noFill/>
          <a:ln>
            <a:noFill/>
          </a:ln>
        </p:spPr>
        <p:txBody>
          <a:bodyPr lIns="91425" tIns="91425" rIns="91425" bIns="91425" anchor="ctr" anchorCtr="0">
            <a:noAutofit/>
          </a:bodyPr>
          <a:lstStyle/>
          <a:p>
            <a:pPr lvl="0" algn="ctr" rtl="0">
              <a:spcBef>
                <a:spcPts val="0"/>
              </a:spcBef>
              <a:buNone/>
            </a:pPr>
            <a:r>
              <a:rPr lang="en" sz="2400" b="1">
                <a:solidFill>
                  <a:schemeClr val="dk1"/>
                </a:solidFill>
              </a:rPr>
              <a:t>Yunus Agamawi</a:t>
            </a:r>
          </a:p>
        </p:txBody>
      </p:sp>
    </p:spTree>
  </p:cSld>
  <p:clrMapOvr>
    <a:masterClrMapping/>
  </p:clrMapOvr>
  <p:transition spd="slow">
    <p:cut/>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768"/>
        <p:cNvGrpSpPr/>
        <p:nvPr/>
      </p:nvGrpSpPr>
      <p:grpSpPr>
        <a:xfrm>
          <a:off x="0" y="0"/>
          <a:ext cx="0" cy="0"/>
          <a:chOff x="0" y="0"/>
          <a:chExt cx="0" cy="0"/>
        </a:xfrm>
      </p:grpSpPr>
      <p:sp>
        <p:nvSpPr>
          <p:cNvPr id="769" name="Shape 769"/>
          <p:cNvSpPr txBox="1">
            <a:spLocks noGrp="1"/>
          </p:cNvSpPr>
          <p:nvPr>
            <p:ph type="title"/>
          </p:nvPr>
        </p:nvSpPr>
        <p:spPr>
          <a:xfrm>
            <a:off x="457200" y="205975"/>
            <a:ext cx="3772799" cy="857400"/>
          </a:xfrm>
          <a:prstGeom prst="rect">
            <a:avLst/>
          </a:prstGeom>
        </p:spPr>
        <p:txBody>
          <a:bodyPr lIns="91425" tIns="91425" rIns="91425" bIns="91425" anchor="b" anchorCtr="0">
            <a:noAutofit/>
          </a:bodyPr>
          <a:lstStyle/>
          <a:p>
            <a:pPr>
              <a:spcBef>
                <a:spcPts val="0"/>
              </a:spcBef>
              <a:buNone/>
            </a:pPr>
            <a:r>
              <a:rPr lang="en"/>
              <a:t>Thermal Control</a:t>
            </a:r>
          </a:p>
        </p:txBody>
      </p:sp>
      <p:sp>
        <p:nvSpPr>
          <p:cNvPr id="770" name="Shape 770"/>
          <p:cNvSpPr txBox="1">
            <a:spLocks noGrp="1"/>
          </p:cNvSpPr>
          <p:nvPr>
            <p:ph type="body" idx="1"/>
          </p:nvPr>
        </p:nvSpPr>
        <p:spPr>
          <a:xfrm>
            <a:off x="479450" y="698525"/>
            <a:ext cx="8286000" cy="242100"/>
          </a:xfrm>
          <a:prstGeom prst="rect">
            <a:avLst/>
          </a:prstGeom>
        </p:spPr>
        <p:txBody>
          <a:bodyPr lIns="91425" tIns="91425" rIns="91425" bIns="91425" anchor="t" anchorCtr="0">
            <a:noAutofit/>
          </a:bodyPr>
          <a:lstStyle/>
          <a:p>
            <a:pPr rtl="0">
              <a:spcBef>
                <a:spcPts val="0"/>
              </a:spcBef>
              <a:buNone/>
            </a:pPr>
            <a:r>
              <a:rPr lang="en" sz="2400"/>
              <a:t>Operating Temperature Requirements</a:t>
            </a:r>
          </a:p>
          <a:p>
            <a:pPr rtl="0">
              <a:spcBef>
                <a:spcPts val="0"/>
              </a:spcBef>
              <a:buNone/>
            </a:pPr>
            <a:endParaRPr sz="2400"/>
          </a:p>
          <a:p>
            <a:pPr rtl="0">
              <a:spcBef>
                <a:spcPts val="0"/>
              </a:spcBef>
              <a:buNone/>
            </a:pPr>
            <a:endParaRPr sz="2400"/>
          </a:p>
          <a:p>
            <a:pPr rtl="0">
              <a:spcBef>
                <a:spcPts val="0"/>
              </a:spcBef>
              <a:buNone/>
            </a:pPr>
            <a:endParaRPr sz="2400"/>
          </a:p>
          <a:p>
            <a:pPr rtl="0">
              <a:spcBef>
                <a:spcPts val="0"/>
              </a:spcBef>
              <a:buNone/>
            </a:pPr>
            <a:endParaRPr sz="2400"/>
          </a:p>
          <a:p>
            <a:pPr rtl="0">
              <a:spcBef>
                <a:spcPts val="0"/>
              </a:spcBef>
              <a:buNone/>
            </a:pPr>
            <a:endParaRPr sz="2400"/>
          </a:p>
          <a:p>
            <a:pPr rtl="0">
              <a:spcBef>
                <a:spcPts val="0"/>
              </a:spcBef>
              <a:buNone/>
            </a:pPr>
            <a:endParaRPr sz="2400"/>
          </a:p>
          <a:p>
            <a:pPr rtl="0">
              <a:spcBef>
                <a:spcPts val="0"/>
              </a:spcBef>
              <a:buNone/>
            </a:pPr>
            <a:endParaRPr sz="1600"/>
          </a:p>
          <a:p>
            <a:pPr lvl="0">
              <a:spcBef>
                <a:spcPts val="0"/>
              </a:spcBef>
              <a:buNone/>
            </a:pPr>
            <a:endParaRPr sz="1600"/>
          </a:p>
        </p:txBody>
      </p:sp>
      <p:sp>
        <p:nvSpPr>
          <p:cNvPr id="771" name="Shape 771"/>
          <p:cNvSpPr txBox="1"/>
          <p:nvPr/>
        </p:nvSpPr>
        <p:spPr>
          <a:xfrm>
            <a:off x="7620000" y="205975"/>
            <a:ext cx="1306200" cy="388800"/>
          </a:xfrm>
          <a:prstGeom prst="rect">
            <a:avLst/>
          </a:prstGeom>
          <a:noFill/>
          <a:ln>
            <a:noFill/>
          </a:ln>
        </p:spPr>
        <p:txBody>
          <a:bodyPr lIns="91425" tIns="91425" rIns="91425" bIns="91425" anchor="t" anchorCtr="0">
            <a:noAutofit/>
          </a:bodyPr>
          <a:lstStyle/>
          <a:p>
            <a:pPr>
              <a:spcBef>
                <a:spcPts val="0"/>
              </a:spcBef>
              <a:buNone/>
            </a:pPr>
            <a:r>
              <a:rPr lang="en"/>
              <a:t>Haley Rorvick</a:t>
            </a:r>
          </a:p>
        </p:txBody>
      </p:sp>
      <p:sp>
        <p:nvSpPr>
          <p:cNvPr id="772" name="Shape 772"/>
          <p:cNvSpPr txBox="1"/>
          <p:nvPr/>
        </p:nvSpPr>
        <p:spPr>
          <a:xfrm>
            <a:off x="50450" y="4824700"/>
            <a:ext cx="9144000" cy="409199"/>
          </a:xfrm>
          <a:prstGeom prst="rect">
            <a:avLst/>
          </a:prstGeom>
          <a:noFill/>
          <a:ln>
            <a:noFill/>
          </a:ln>
        </p:spPr>
        <p:txBody>
          <a:bodyPr lIns="91425" tIns="91425" rIns="91425" bIns="91425" anchor="t" anchorCtr="0">
            <a:noAutofit/>
          </a:bodyPr>
          <a:lstStyle/>
          <a:p>
            <a:pPr lvl="0" algn="ctr" rtl="0">
              <a:spcBef>
                <a:spcPts val="0"/>
              </a:spcBef>
              <a:buNone/>
            </a:pPr>
            <a:r>
              <a:rPr lang="en"/>
              <a:t>Overview | Approach | Project Plan | </a:t>
            </a:r>
            <a:r>
              <a:rPr lang="en">
                <a:solidFill>
                  <a:srgbClr val="9900FF"/>
                </a:solidFill>
              </a:rPr>
              <a:t>Design Walkthrough</a:t>
            </a:r>
            <a:r>
              <a:rPr lang="en"/>
              <a:t> | FMEA and Safety | Standards | Conclusions</a:t>
            </a:r>
          </a:p>
        </p:txBody>
      </p:sp>
      <p:graphicFrame>
        <p:nvGraphicFramePr>
          <p:cNvPr id="773" name="Shape 773"/>
          <p:cNvGraphicFramePr/>
          <p:nvPr/>
        </p:nvGraphicFramePr>
        <p:xfrm>
          <a:off x="656250" y="1352612"/>
          <a:ext cx="3000000" cy="3000000"/>
        </p:xfrm>
        <a:graphic>
          <a:graphicData uri="http://schemas.openxmlformats.org/drawingml/2006/table">
            <a:tbl>
              <a:tblPr>
                <a:noFill/>
                <a:tableStyleId>{F79D471C-33D4-4DC6-9F26-8D35041C96AD}</a:tableStyleId>
              </a:tblPr>
              <a:tblGrid>
                <a:gridCol w="1663450"/>
                <a:gridCol w="2376500"/>
                <a:gridCol w="1813050"/>
              </a:tblGrid>
              <a:tr h="343325">
                <a:tc>
                  <a:txBody>
                    <a:bodyPr/>
                    <a:lstStyle/>
                    <a:p>
                      <a:pPr algn="ctr" rtl="0">
                        <a:spcBef>
                          <a:spcPts val="0"/>
                        </a:spcBef>
                        <a:buNone/>
                      </a:pPr>
                      <a:r>
                        <a:rPr lang="en" sz="1100" b="1"/>
                        <a:t>Subsystem</a:t>
                      </a:r>
                    </a:p>
                  </a:txBody>
                  <a:tcPr marL="91425" marR="91425" marT="91425" marB="91425" anchor="ctr"/>
                </a:tc>
                <a:tc>
                  <a:txBody>
                    <a:bodyPr/>
                    <a:lstStyle/>
                    <a:p>
                      <a:pPr algn="ctr">
                        <a:spcBef>
                          <a:spcPts val="0"/>
                        </a:spcBef>
                        <a:buNone/>
                      </a:pPr>
                      <a:r>
                        <a:rPr lang="en" sz="1100" b="1"/>
                        <a:t>Components</a:t>
                      </a:r>
                    </a:p>
                  </a:txBody>
                  <a:tcPr marL="91425" marR="91425" marT="91425" marB="91425" anchor="ctr"/>
                </a:tc>
                <a:tc>
                  <a:txBody>
                    <a:bodyPr/>
                    <a:lstStyle/>
                    <a:p>
                      <a:pPr algn="ctr">
                        <a:spcBef>
                          <a:spcPts val="0"/>
                        </a:spcBef>
                        <a:buNone/>
                      </a:pPr>
                      <a:r>
                        <a:rPr lang="en" sz="1100" b="1"/>
                        <a:t>Operating Temperature</a:t>
                      </a:r>
                    </a:p>
                  </a:txBody>
                  <a:tcPr marL="91425" marR="91425" marT="91425" marB="91425" anchor="ctr"/>
                </a:tc>
              </a:tr>
              <a:tr h="343325">
                <a:tc>
                  <a:txBody>
                    <a:bodyPr/>
                    <a:lstStyle/>
                    <a:p>
                      <a:pPr algn="ctr" rtl="0">
                        <a:spcBef>
                          <a:spcPts val="0"/>
                        </a:spcBef>
                        <a:buNone/>
                      </a:pPr>
                      <a:r>
                        <a:rPr lang="en" sz="1100"/>
                        <a:t>Navigation</a:t>
                      </a:r>
                    </a:p>
                  </a:txBody>
                  <a:tcPr marL="91425" marR="91425" marT="91425" marB="91425" anchor="ctr"/>
                </a:tc>
                <a:tc>
                  <a:txBody>
                    <a:bodyPr/>
                    <a:lstStyle/>
                    <a:p>
                      <a:pPr algn="ctr">
                        <a:spcBef>
                          <a:spcPts val="0"/>
                        </a:spcBef>
                        <a:buNone/>
                      </a:pPr>
                      <a:r>
                        <a:rPr lang="en" sz="1100"/>
                        <a:t>Antenna and Transceiver</a:t>
                      </a:r>
                    </a:p>
                  </a:txBody>
                  <a:tcPr marL="91425" marR="91425" marT="91425" marB="91425" anchor="ctr"/>
                </a:tc>
                <a:tc>
                  <a:txBody>
                    <a:bodyPr/>
                    <a:lstStyle/>
                    <a:p>
                      <a:pPr algn="ctr">
                        <a:spcBef>
                          <a:spcPts val="0"/>
                        </a:spcBef>
                        <a:buNone/>
                      </a:pPr>
                      <a:r>
                        <a:rPr lang="en" sz="1100"/>
                        <a:t>-20℃ to 50℃</a:t>
                      </a:r>
                    </a:p>
                  </a:txBody>
                  <a:tcPr marL="91425" marR="91425" marT="91425" marB="91425" anchor="ctr"/>
                </a:tc>
              </a:tr>
              <a:tr h="343325">
                <a:tc>
                  <a:txBody>
                    <a:bodyPr/>
                    <a:lstStyle/>
                    <a:p>
                      <a:pPr algn="ctr" rtl="0">
                        <a:spcBef>
                          <a:spcPts val="0"/>
                        </a:spcBef>
                        <a:buNone/>
                      </a:pPr>
                      <a:r>
                        <a:rPr lang="en" sz="1100"/>
                        <a:t>Detection</a:t>
                      </a:r>
                    </a:p>
                  </a:txBody>
                  <a:tcPr marL="91425" marR="91425" marT="91425" marB="91425" anchor="ctr"/>
                </a:tc>
                <a:tc>
                  <a:txBody>
                    <a:bodyPr/>
                    <a:lstStyle/>
                    <a:p>
                      <a:pPr algn="ctr">
                        <a:spcBef>
                          <a:spcPts val="0"/>
                        </a:spcBef>
                        <a:buNone/>
                      </a:pPr>
                      <a:r>
                        <a:rPr lang="en" sz="1100"/>
                        <a:t>Photodiodes</a:t>
                      </a:r>
                    </a:p>
                  </a:txBody>
                  <a:tcPr marL="91425" marR="91425" marT="91425" marB="91425" anchor="ctr"/>
                </a:tc>
                <a:tc>
                  <a:txBody>
                    <a:bodyPr/>
                    <a:lstStyle/>
                    <a:p>
                      <a:pPr algn="ctr">
                        <a:spcBef>
                          <a:spcPts val="0"/>
                        </a:spcBef>
                        <a:buNone/>
                      </a:pPr>
                      <a:r>
                        <a:rPr lang="en" sz="1100">
                          <a:solidFill>
                            <a:schemeClr val="dk1"/>
                          </a:solidFill>
                        </a:rPr>
                        <a:t>-20℃ to 50℃</a:t>
                      </a:r>
                    </a:p>
                  </a:txBody>
                  <a:tcPr marL="91425" marR="91425" marT="91425" marB="91425" anchor="ctr"/>
                </a:tc>
              </a:tr>
              <a:tr h="526650">
                <a:tc>
                  <a:txBody>
                    <a:bodyPr/>
                    <a:lstStyle/>
                    <a:p>
                      <a:pPr algn="ctr" rtl="0">
                        <a:spcBef>
                          <a:spcPts val="0"/>
                        </a:spcBef>
                        <a:buNone/>
                      </a:pPr>
                      <a:r>
                        <a:rPr lang="en" sz="1100"/>
                        <a:t>Detection</a:t>
                      </a:r>
                    </a:p>
                  </a:txBody>
                  <a:tcPr marL="91425" marR="91425" marT="91425" marB="91425" anchor="ctr"/>
                </a:tc>
                <a:tc>
                  <a:txBody>
                    <a:bodyPr/>
                    <a:lstStyle/>
                    <a:p>
                      <a:pPr algn="ctr">
                        <a:spcBef>
                          <a:spcPts val="0"/>
                        </a:spcBef>
                        <a:buNone/>
                      </a:pPr>
                      <a:r>
                        <a:rPr lang="en" sz="1100"/>
                        <a:t>Lithium Glass/ Borated Plastic/ Sodium Iodide Crystal</a:t>
                      </a:r>
                    </a:p>
                  </a:txBody>
                  <a:tcPr marL="91425" marR="91425" marT="91425" marB="91425" anchor="ctr"/>
                </a:tc>
                <a:tc>
                  <a:txBody>
                    <a:bodyPr/>
                    <a:lstStyle/>
                    <a:p>
                      <a:pPr algn="ctr">
                        <a:spcBef>
                          <a:spcPts val="0"/>
                        </a:spcBef>
                        <a:buNone/>
                      </a:pPr>
                      <a:r>
                        <a:rPr lang="en" sz="1100"/>
                        <a:t>&lt;375</a:t>
                      </a:r>
                      <a:r>
                        <a:rPr lang="en" sz="1100">
                          <a:solidFill>
                            <a:schemeClr val="dk1"/>
                          </a:solidFill>
                        </a:rPr>
                        <a:t>℃</a:t>
                      </a:r>
                    </a:p>
                  </a:txBody>
                  <a:tcPr marL="91425" marR="91425" marT="91425" marB="91425" anchor="ctr"/>
                </a:tc>
              </a:tr>
              <a:tr h="343325">
                <a:tc>
                  <a:txBody>
                    <a:bodyPr/>
                    <a:lstStyle/>
                    <a:p>
                      <a:pPr algn="ctr" rtl="0">
                        <a:spcBef>
                          <a:spcPts val="0"/>
                        </a:spcBef>
                        <a:buNone/>
                      </a:pPr>
                      <a:r>
                        <a:rPr lang="en" sz="1100"/>
                        <a:t>Detection</a:t>
                      </a:r>
                    </a:p>
                  </a:txBody>
                  <a:tcPr marL="91425" marR="91425" marT="91425" marB="91425" anchor="ctr"/>
                </a:tc>
                <a:tc>
                  <a:txBody>
                    <a:bodyPr/>
                    <a:lstStyle/>
                    <a:p>
                      <a:pPr algn="ctr">
                        <a:spcBef>
                          <a:spcPts val="0"/>
                        </a:spcBef>
                        <a:buNone/>
                      </a:pPr>
                      <a:r>
                        <a:rPr lang="en" sz="1100"/>
                        <a:t>Amplifier Chip</a:t>
                      </a:r>
                    </a:p>
                  </a:txBody>
                  <a:tcPr marL="91425" marR="91425" marT="91425" marB="91425" anchor="ctr"/>
                </a:tc>
                <a:tc>
                  <a:txBody>
                    <a:bodyPr/>
                    <a:lstStyle/>
                    <a:p>
                      <a:pPr algn="ctr">
                        <a:spcBef>
                          <a:spcPts val="0"/>
                        </a:spcBef>
                        <a:buNone/>
                      </a:pPr>
                      <a:r>
                        <a:rPr lang="en" sz="1100"/>
                        <a:t>-55</a:t>
                      </a:r>
                      <a:r>
                        <a:rPr lang="en" sz="1100">
                          <a:solidFill>
                            <a:schemeClr val="dk1"/>
                          </a:solidFill>
                        </a:rPr>
                        <a:t>℃</a:t>
                      </a:r>
                      <a:r>
                        <a:rPr lang="en" sz="1100"/>
                        <a:t> to 125</a:t>
                      </a:r>
                      <a:r>
                        <a:rPr lang="en" sz="1100">
                          <a:solidFill>
                            <a:schemeClr val="dk1"/>
                          </a:solidFill>
                        </a:rPr>
                        <a:t>℃</a:t>
                      </a:r>
                    </a:p>
                  </a:txBody>
                  <a:tcPr marL="91425" marR="91425" marT="91425" marB="91425" anchor="ctr"/>
                </a:tc>
              </a:tr>
              <a:tr h="343325">
                <a:tc>
                  <a:txBody>
                    <a:bodyPr/>
                    <a:lstStyle/>
                    <a:p>
                      <a:pPr algn="ctr" rtl="0">
                        <a:spcBef>
                          <a:spcPts val="0"/>
                        </a:spcBef>
                        <a:buNone/>
                      </a:pPr>
                      <a:r>
                        <a:rPr lang="en" sz="1100"/>
                        <a:t>Attitude Determination</a:t>
                      </a:r>
                    </a:p>
                  </a:txBody>
                  <a:tcPr marL="91425" marR="91425" marT="91425" marB="91425" anchor="ctr"/>
                </a:tc>
                <a:tc>
                  <a:txBody>
                    <a:bodyPr/>
                    <a:lstStyle/>
                    <a:p>
                      <a:pPr algn="ctr">
                        <a:spcBef>
                          <a:spcPts val="0"/>
                        </a:spcBef>
                        <a:buNone/>
                      </a:pPr>
                      <a:r>
                        <a:rPr lang="en" sz="1100"/>
                        <a:t>iADCS-100 module</a:t>
                      </a:r>
                    </a:p>
                  </a:txBody>
                  <a:tcPr marL="91425" marR="91425" marT="91425" marB="91425" anchor="ctr"/>
                </a:tc>
                <a:tc>
                  <a:txBody>
                    <a:bodyPr/>
                    <a:lstStyle/>
                    <a:p>
                      <a:pPr algn="ctr">
                        <a:spcBef>
                          <a:spcPts val="0"/>
                        </a:spcBef>
                        <a:buNone/>
                      </a:pPr>
                      <a:r>
                        <a:rPr lang="en" sz="1100"/>
                        <a:t>-20</a:t>
                      </a:r>
                      <a:r>
                        <a:rPr lang="en" sz="1100">
                          <a:solidFill>
                            <a:schemeClr val="dk1"/>
                          </a:solidFill>
                        </a:rPr>
                        <a:t>℃</a:t>
                      </a:r>
                      <a:r>
                        <a:rPr lang="en" sz="1100"/>
                        <a:t> to 40</a:t>
                      </a:r>
                      <a:r>
                        <a:rPr lang="en" sz="1100">
                          <a:solidFill>
                            <a:schemeClr val="dk1"/>
                          </a:solidFill>
                        </a:rPr>
                        <a:t>℃</a:t>
                      </a:r>
                    </a:p>
                  </a:txBody>
                  <a:tcPr marL="91425" marR="91425" marT="91425" marB="91425" anchor="ctr"/>
                </a:tc>
              </a:tr>
              <a:tr h="346650">
                <a:tc>
                  <a:txBody>
                    <a:bodyPr/>
                    <a:lstStyle/>
                    <a:p>
                      <a:pPr algn="ctr" rtl="0">
                        <a:spcBef>
                          <a:spcPts val="0"/>
                        </a:spcBef>
                        <a:buNone/>
                      </a:pPr>
                      <a:r>
                        <a:rPr lang="en" sz="1100"/>
                        <a:t>Propulsion</a:t>
                      </a:r>
                    </a:p>
                  </a:txBody>
                  <a:tcPr marL="91425" marR="91425" marT="91425" marB="91425" anchor="ctr"/>
                </a:tc>
                <a:tc>
                  <a:txBody>
                    <a:bodyPr/>
                    <a:lstStyle/>
                    <a:p>
                      <a:pPr algn="ctr" rtl="0">
                        <a:spcBef>
                          <a:spcPts val="0"/>
                        </a:spcBef>
                        <a:buNone/>
                      </a:pPr>
                      <a:r>
                        <a:rPr lang="en" sz="1100"/>
                        <a:t> Ambipolar Thruster</a:t>
                      </a:r>
                    </a:p>
                  </a:txBody>
                  <a:tcPr marL="91425" marR="91425" marT="91425" marB="91425" anchor="ctr"/>
                </a:tc>
                <a:tc>
                  <a:txBody>
                    <a:bodyPr/>
                    <a:lstStyle/>
                    <a:p>
                      <a:pPr algn="ctr" rtl="0">
                        <a:spcBef>
                          <a:spcPts val="0"/>
                        </a:spcBef>
                        <a:buNone/>
                      </a:pPr>
                      <a:r>
                        <a:rPr lang="en" sz="1100"/>
                        <a:t>N/A</a:t>
                      </a:r>
                    </a:p>
                  </a:txBody>
                  <a:tcPr marL="91425" marR="91425" marT="91425" marB="91425" anchor="ctr"/>
                </a:tc>
              </a:tr>
              <a:tr h="346650">
                <a:tc>
                  <a:txBody>
                    <a:bodyPr/>
                    <a:lstStyle/>
                    <a:p>
                      <a:pPr algn="ctr" rtl="0">
                        <a:spcBef>
                          <a:spcPts val="0"/>
                        </a:spcBef>
                        <a:buNone/>
                      </a:pPr>
                      <a:r>
                        <a:rPr lang="en" sz="1100"/>
                        <a:t>Power</a:t>
                      </a:r>
                    </a:p>
                  </a:txBody>
                  <a:tcPr marL="91425" marR="91425" marT="91425" marB="91425" anchor="ctr"/>
                </a:tc>
                <a:tc>
                  <a:txBody>
                    <a:bodyPr/>
                    <a:lstStyle/>
                    <a:p>
                      <a:pPr algn="ctr" rtl="0">
                        <a:spcBef>
                          <a:spcPts val="0"/>
                        </a:spcBef>
                        <a:buNone/>
                      </a:pPr>
                      <a:r>
                        <a:rPr lang="en" sz="1100"/>
                        <a:t>Batteries</a:t>
                      </a:r>
                    </a:p>
                  </a:txBody>
                  <a:tcPr marL="91425" marR="91425" marT="91425" marB="91425" anchor="ctr"/>
                </a:tc>
                <a:tc>
                  <a:txBody>
                    <a:bodyPr/>
                    <a:lstStyle/>
                    <a:p>
                      <a:pPr algn="ctr" rtl="0">
                        <a:spcBef>
                          <a:spcPts val="0"/>
                        </a:spcBef>
                        <a:buNone/>
                      </a:pPr>
                      <a:r>
                        <a:rPr lang="en" sz="1100"/>
                        <a:t>0</a:t>
                      </a:r>
                      <a:r>
                        <a:rPr lang="en" sz="1100">
                          <a:solidFill>
                            <a:schemeClr val="dk1"/>
                          </a:solidFill>
                        </a:rPr>
                        <a:t>℃</a:t>
                      </a:r>
                      <a:r>
                        <a:rPr lang="en" sz="1100"/>
                        <a:t> to 50</a:t>
                      </a:r>
                      <a:r>
                        <a:rPr lang="en" sz="1100">
                          <a:solidFill>
                            <a:schemeClr val="dk1"/>
                          </a:solidFill>
                        </a:rPr>
                        <a:t>℃</a:t>
                      </a:r>
                    </a:p>
                  </a:txBody>
                  <a:tcPr marL="91425" marR="91425" marT="91425" marB="91425" anchor="ctr"/>
                </a:tc>
              </a:tr>
              <a:tr h="346650">
                <a:tc>
                  <a:txBody>
                    <a:bodyPr/>
                    <a:lstStyle/>
                    <a:p>
                      <a:pPr algn="ctr" rtl="0">
                        <a:spcBef>
                          <a:spcPts val="0"/>
                        </a:spcBef>
                        <a:buNone/>
                      </a:pPr>
                      <a:r>
                        <a:rPr lang="en" sz="1100"/>
                        <a:t>Power</a:t>
                      </a:r>
                    </a:p>
                  </a:txBody>
                  <a:tcPr marL="91425" marR="91425" marT="91425" marB="91425" anchor="ctr"/>
                </a:tc>
                <a:tc>
                  <a:txBody>
                    <a:bodyPr/>
                    <a:lstStyle/>
                    <a:p>
                      <a:pPr algn="ctr" rtl="0">
                        <a:spcBef>
                          <a:spcPts val="0"/>
                        </a:spcBef>
                        <a:buNone/>
                      </a:pPr>
                      <a:r>
                        <a:rPr lang="en" sz="1100"/>
                        <a:t>Solar Panels</a:t>
                      </a:r>
                    </a:p>
                  </a:txBody>
                  <a:tcPr marL="91425" marR="91425" marT="91425" marB="91425" anchor="ctr"/>
                </a:tc>
                <a:tc>
                  <a:txBody>
                    <a:bodyPr/>
                    <a:lstStyle/>
                    <a:p>
                      <a:pPr algn="ctr" rtl="0">
                        <a:spcBef>
                          <a:spcPts val="0"/>
                        </a:spcBef>
                        <a:buNone/>
                      </a:pPr>
                      <a:r>
                        <a:rPr lang="en" sz="1100"/>
                        <a:t>0</a:t>
                      </a:r>
                      <a:r>
                        <a:rPr lang="en" sz="1100">
                          <a:solidFill>
                            <a:schemeClr val="dk1"/>
                          </a:solidFill>
                        </a:rPr>
                        <a:t>℃ to 115℃</a:t>
                      </a:r>
                    </a:p>
                  </a:txBody>
                  <a:tcPr marL="91425" marR="91425" marT="91425" marB="91425" anchor="ctr"/>
                </a:tc>
              </a:tr>
            </a:tbl>
          </a:graphicData>
        </a:graphic>
      </p:graphicFrame>
      <p:sp>
        <p:nvSpPr>
          <p:cNvPr id="774" name="Shape 774"/>
          <p:cNvSpPr txBox="1"/>
          <p:nvPr/>
        </p:nvSpPr>
        <p:spPr>
          <a:xfrm>
            <a:off x="6420650" y="1352625"/>
            <a:ext cx="2344799" cy="3271800"/>
          </a:xfrm>
          <a:prstGeom prst="rect">
            <a:avLst/>
          </a:prstGeom>
          <a:noFill/>
          <a:ln>
            <a:noFill/>
          </a:ln>
        </p:spPr>
        <p:txBody>
          <a:bodyPr lIns="91425" tIns="91425" rIns="91425" bIns="91425" anchor="t" anchorCtr="0">
            <a:noAutofit/>
          </a:bodyPr>
          <a:lstStyle/>
          <a:p>
            <a:pPr algn="ctr" rtl="0">
              <a:spcBef>
                <a:spcPts val="0"/>
              </a:spcBef>
              <a:buNone/>
            </a:pPr>
            <a:endParaRPr/>
          </a:p>
          <a:p>
            <a:pPr algn="ctr" rtl="0">
              <a:spcBef>
                <a:spcPts val="0"/>
              </a:spcBef>
              <a:buNone/>
            </a:pPr>
            <a:endParaRPr/>
          </a:p>
          <a:p>
            <a:pPr algn="ctr" rtl="0">
              <a:spcBef>
                <a:spcPts val="0"/>
              </a:spcBef>
              <a:buNone/>
            </a:pPr>
            <a:endParaRPr/>
          </a:p>
          <a:p>
            <a:pPr algn="ctr" rtl="0">
              <a:spcBef>
                <a:spcPts val="0"/>
              </a:spcBef>
              <a:buNone/>
            </a:pPr>
            <a:endParaRPr/>
          </a:p>
          <a:p>
            <a:pPr algn="ctr" rtl="0">
              <a:spcBef>
                <a:spcPts val="0"/>
              </a:spcBef>
              <a:buNone/>
            </a:pPr>
            <a:r>
              <a:rPr lang="en" b="1"/>
              <a:t>Required Internal Temperature Range</a:t>
            </a:r>
          </a:p>
          <a:p>
            <a:pPr algn="ctr" rtl="0">
              <a:spcBef>
                <a:spcPts val="0"/>
              </a:spcBef>
              <a:buNone/>
            </a:pPr>
            <a:endParaRPr/>
          </a:p>
          <a:p>
            <a:pPr algn="ctr">
              <a:spcBef>
                <a:spcPts val="0"/>
              </a:spcBef>
              <a:buNone/>
            </a:pPr>
            <a:r>
              <a:rPr lang="en" sz="1800"/>
              <a:t>0</a:t>
            </a:r>
            <a:r>
              <a:rPr lang="en" sz="1800">
                <a:solidFill>
                  <a:schemeClr val="dk1"/>
                </a:solidFill>
              </a:rPr>
              <a:t>℃</a:t>
            </a:r>
            <a:r>
              <a:rPr lang="en" sz="1800"/>
              <a:t> to 40</a:t>
            </a:r>
            <a:r>
              <a:rPr lang="en" sz="1800">
                <a:solidFill>
                  <a:schemeClr val="dk1"/>
                </a:solidFill>
              </a:rPr>
              <a:t>℃</a:t>
            </a:r>
          </a:p>
        </p:txBody>
      </p:sp>
    </p:spTree>
  </p:cSld>
  <p:clrMapOvr>
    <a:masterClrMapping/>
  </p:clrMapOvr>
  <p:transition spd="slow">
    <p:cut/>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778"/>
        <p:cNvGrpSpPr/>
        <p:nvPr/>
      </p:nvGrpSpPr>
      <p:grpSpPr>
        <a:xfrm>
          <a:off x="0" y="0"/>
          <a:ext cx="0" cy="0"/>
          <a:chOff x="0" y="0"/>
          <a:chExt cx="0" cy="0"/>
        </a:xfrm>
      </p:grpSpPr>
      <p:sp>
        <p:nvSpPr>
          <p:cNvPr id="779" name="Shape 779"/>
          <p:cNvSpPr/>
          <p:nvPr/>
        </p:nvSpPr>
        <p:spPr>
          <a:xfrm>
            <a:off x="471125" y="1153187"/>
            <a:ext cx="5309100" cy="3581699"/>
          </a:xfrm>
          <a:prstGeom prst="rect">
            <a:avLst/>
          </a:prstGeom>
          <a:noFill/>
          <a:ln w="19050" cap="flat">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600"/>
              </a:spcBef>
              <a:buNone/>
            </a:pPr>
            <a:endParaRPr u="sng"/>
          </a:p>
          <a:p>
            <a:pPr lvl="0" rtl="0">
              <a:spcBef>
                <a:spcPts val="600"/>
              </a:spcBef>
              <a:buNone/>
            </a:pPr>
            <a:endParaRPr u="sng"/>
          </a:p>
          <a:p>
            <a:pPr lvl="0" rtl="0">
              <a:spcBef>
                <a:spcPts val="600"/>
              </a:spcBef>
              <a:buNone/>
            </a:pPr>
            <a:endParaRPr u="sng"/>
          </a:p>
          <a:p>
            <a:pPr lvl="0" rtl="0">
              <a:spcBef>
                <a:spcPts val="600"/>
              </a:spcBef>
              <a:buNone/>
            </a:pPr>
            <a:r>
              <a:rPr lang="en" u="sng"/>
              <a:t>Passive Thermal Systems</a:t>
            </a:r>
          </a:p>
          <a:p>
            <a:pPr marL="457200" lvl="0" indent="-317500" rtl="0">
              <a:spcBef>
                <a:spcPts val="600"/>
              </a:spcBef>
              <a:buClr>
                <a:srgbClr val="000000"/>
              </a:buClr>
              <a:buSzPct val="100000"/>
              <a:buFont typeface="Arial"/>
              <a:buChar char="●"/>
            </a:pPr>
            <a:r>
              <a:rPr lang="en"/>
              <a:t>MLI (Multi-Layer Insulation)</a:t>
            </a:r>
          </a:p>
          <a:p>
            <a:pPr marL="914400" lvl="1" indent="-317500" rtl="0">
              <a:spcBef>
                <a:spcPts val="600"/>
              </a:spcBef>
              <a:buClr>
                <a:srgbClr val="000000"/>
              </a:buClr>
              <a:buSzPct val="100000"/>
              <a:buFont typeface="Courier New"/>
              <a:buChar char="o"/>
            </a:pPr>
            <a:r>
              <a:rPr lang="en"/>
              <a:t> protects against unwanted heating or cooling</a:t>
            </a:r>
          </a:p>
          <a:p>
            <a:pPr marL="457200" lvl="0" indent="-317500" rtl="0">
              <a:spcBef>
                <a:spcPts val="600"/>
              </a:spcBef>
              <a:buClr>
                <a:srgbClr val="000000"/>
              </a:buClr>
              <a:buSzPct val="100000"/>
              <a:buFont typeface="Arial"/>
              <a:buChar char="●"/>
            </a:pPr>
            <a:r>
              <a:rPr lang="en"/>
              <a:t>Thermal Fillers</a:t>
            </a:r>
          </a:p>
          <a:p>
            <a:pPr marL="914400" lvl="1" indent="-317500" rtl="0">
              <a:spcBef>
                <a:spcPts val="600"/>
              </a:spcBef>
              <a:buClr>
                <a:srgbClr val="000000"/>
              </a:buClr>
              <a:buSzPct val="100000"/>
              <a:buFont typeface="Arial"/>
              <a:buChar char="○"/>
            </a:pPr>
            <a:r>
              <a:rPr lang="en"/>
              <a:t> Promotes conduction between various electronics and to surface radiators </a:t>
            </a:r>
          </a:p>
          <a:p>
            <a:pPr marL="457200" lvl="0" indent="-317500" rtl="0">
              <a:spcBef>
                <a:spcPts val="600"/>
              </a:spcBef>
              <a:buClr>
                <a:srgbClr val="000000"/>
              </a:buClr>
              <a:buSzPct val="100000"/>
              <a:buFont typeface="Arial"/>
              <a:buChar char="●"/>
            </a:pPr>
            <a:r>
              <a:rPr lang="en"/>
              <a:t>Solar Panels</a:t>
            </a:r>
          </a:p>
          <a:p>
            <a:pPr marL="914400" lvl="1" indent="-317500" rtl="0">
              <a:spcBef>
                <a:spcPts val="600"/>
              </a:spcBef>
              <a:buClr>
                <a:srgbClr val="000000"/>
              </a:buClr>
              <a:buSzPct val="100000"/>
              <a:buFont typeface="Arial"/>
              <a:buChar char="○"/>
            </a:pPr>
            <a:r>
              <a:rPr lang="en"/>
              <a:t>Silicon Solar Cells w/ 3mm of glass</a:t>
            </a:r>
          </a:p>
          <a:p>
            <a:pPr marL="914400" lvl="1" indent="-317500" rtl="0">
              <a:spcBef>
                <a:spcPts val="600"/>
              </a:spcBef>
              <a:buClr>
                <a:srgbClr val="000000"/>
              </a:buClr>
              <a:buSzPct val="100000"/>
              <a:buFont typeface="Arial"/>
              <a:buChar char="○"/>
            </a:pPr>
            <a:r>
              <a:rPr lang="en"/>
              <a:t>Solar panels will keep surface temperature at approximately 20</a:t>
            </a:r>
            <a:r>
              <a:rPr lang="en">
                <a:solidFill>
                  <a:schemeClr val="dk1"/>
                </a:solidFill>
              </a:rPr>
              <a:t>°C</a:t>
            </a:r>
          </a:p>
        </p:txBody>
      </p:sp>
      <p:sp>
        <p:nvSpPr>
          <p:cNvPr id="780" name="Shape 780"/>
          <p:cNvSpPr txBox="1">
            <a:spLocks noGrp="1"/>
          </p:cNvSpPr>
          <p:nvPr>
            <p:ph type="title"/>
          </p:nvPr>
        </p:nvSpPr>
        <p:spPr>
          <a:xfrm>
            <a:off x="457200" y="205978"/>
            <a:ext cx="8229600" cy="857400"/>
          </a:xfrm>
          <a:prstGeom prst="rect">
            <a:avLst/>
          </a:prstGeom>
        </p:spPr>
        <p:txBody>
          <a:bodyPr lIns="91425" tIns="91425" rIns="91425" bIns="91425" anchor="b" anchorCtr="0">
            <a:noAutofit/>
          </a:bodyPr>
          <a:lstStyle/>
          <a:p>
            <a:pPr rtl="0">
              <a:spcBef>
                <a:spcPts val="0"/>
              </a:spcBef>
              <a:buNone/>
            </a:pPr>
            <a:r>
              <a:rPr lang="en" sz="3000"/>
              <a:t>Thermal Control</a:t>
            </a:r>
          </a:p>
          <a:p>
            <a:pPr>
              <a:spcBef>
                <a:spcPts val="0"/>
              </a:spcBef>
              <a:buNone/>
            </a:pPr>
            <a:r>
              <a:rPr lang="en" sz="1400"/>
              <a:t>Space Environment and Thermal Control Components</a:t>
            </a:r>
          </a:p>
        </p:txBody>
      </p:sp>
      <p:sp>
        <p:nvSpPr>
          <p:cNvPr id="781" name="Shape 781"/>
          <p:cNvSpPr txBox="1">
            <a:spLocks noGrp="1"/>
          </p:cNvSpPr>
          <p:nvPr>
            <p:ph type="body" idx="1"/>
          </p:nvPr>
        </p:nvSpPr>
        <p:spPr>
          <a:xfrm>
            <a:off x="471125" y="752825"/>
            <a:ext cx="4711199" cy="1170300"/>
          </a:xfrm>
          <a:prstGeom prst="rect">
            <a:avLst/>
          </a:prstGeom>
          <a:noFill/>
          <a:ln>
            <a:noFill/>
          </a:ln>
        </p:spPr>
        <p:txBody>
          <a:bodyPr lIns="91425" tIns="91425" rIns="91425" bIns="91425" anchor="t" anchorCtr="0">
            <a:noAutofit/>
          </a:bodyPr>
          <a:lstStyle/>
          <a:p>
            <a:pPr lvl="0" rtl="0">
              <a:lnSpc>
                <a:spcPct val="115000"/>
              </a:lnSpc>
              <a:spcBef>
                <a:spcPts val="0"/>
              </a:spcBef>
              <a:buNone/>
            </a:pPr>
            <a:endParaRPr sz="1400" u="sng"/>
          </a:p>
          <a:p>
            <a:pPr lvl="0" rtl="0">
              <a:lnSpc>
                <a:spcPct val="115000"/>
              </a:lnSpc>
              <a:spcBef>
                <a:spcPts val="0"/>
              </a:spcBef>
              <a:buClr>
                <a:schemeClr val="dk1"/>
              </a:buClr>
              <a:buSzPct val="78571"/>
              <a:buFont typeface="Arial"/>
              <a:buNone/>
            </a:pPr>
            <a:r>
              <a:rPr lang="en" sz="1400" u="sng"/>
              <a:t>Thermal Properties of Space</a:t>
            </a:r>
          </a:p>
          <a:p>
            <a:pPr marL="457200" lvl="0" indent="-317500" rtl="0">
              <a:lnSpc>
                <a:spcPct val="115000"/>
              </a:lnSpc>
              <a:spcBef>
                <a:spcPts val="0"/>
              </a:spcBef>
              <a:buClr>
                <a:srgbClr val="000000"/>
              </a:buClr>
              <a:buSzPct val="100000"/>
              <a:buFont typeface="Arial"/>
              <a:buChar char="●"/>
            </a:pPr>
            <a:r>
              <a:rPr lang="en" sz="1400"/>
              <a:t>Direct Exposure to Sun: Temperature ≈ 115°C</a:t>
            </a:r>
          </a:p>
          <a:p>
            <a:pPr marL="457200" lvl="0" indent="-317500" rtl="0">
              <a:lnSpc>
                <a:spcPct val="115000"/>
              </a:lnSpc>
              <a:spcBef>
                <a:spcPts val="0"/>
              </a:spcBef>
              <a:buClr>
                <a:srgbClr val="000000"/>
              </a:buClr>
              <a:buSzPct val="100000"/>
              <a:buFont typeface="Arial"/>
              <a:buChar char="●"/>
            </a:pPr>
            <a:r>
              <a:rPr lang="en" sz="1400"/>
              <a:t>Based on the orbital path, the CubeSat will be mostly in the sun</a:t>
            </a:r>
          </a:p>
        </p:txBody>
      </p:sp>
      <p:sp>
        <p:nvSpPr>
          <p:cNvPr id="782" name="Shape 782"/>
          <p:cNvSpPr txBox="1"/>
          <p:nvPr/>
        </p:nvSpPr>
        <p:spPr>
          <a:xfrm>
            <a:off x="50450" y="4824700"/>
            <a:ext cx="9144000" cy="409199"/>
          </a:xfrm>
          <a:prstGeom prst="rect">
            <a:avLst/>
          </a:prstGeom>
          <a:noFill/>
          <a:ln>
            <a:noFill/>
          </a:ln>
        </p:spPr>
        <p:txBody>
          <a:bodyPr lIns="91425" tIns="91425" rIns="91425" bIns="91425" anchor="t" anchorCtr="0">
            <a:noAutofit/>
          </a:bodyPr>
          <a:lstStyle/>
          <a:p>
            <a:pPr lvl="0" algn="ctr" rtl="0">
              <a:spcBef>
                <a:spcPts val="0"/>
              </a:spcBef>
              <a:buNone/>
            </a:pPr>
            <a:r>
              <a:rPr lang="en"/>
              <a:t>Overview | Approach | Project Plan | </a:t>
            </a:r>
            <a:r>
              <a:rPr lang="en">
                <a:solidFill>
                  <a:srgbClr val="9900FF"/>
                </a:solidFill>
              </a:rPr>
              <a:t>Design Walkthrough</a:t>
            </a:r>
            <a:r>
              <a:rPr lang="en"/>
              <a:t> | FMEA and Safety | Standards | Conclusions</a:t>
            </a:r>
          </a:p>
        </p:txBody>
      </p:sp>
      <p:pic>
        <p:nvPicPr>
          <p:cNvPr id="783" name="Shape 783"/>
          <p:cNvPicPr preferRelativeResize="0"/>
          <p:nvPr/>
        </p:nvPicPr>
        <p:blipFill>
          <a:blip r:embed="rId3">
            <a:alphaModFix/>
          </a:blip>
          <a:stretch>
            <a:fillRect/>
          </a:stretch>
        </p:blipFill>
        <p:spPr>
          <a:xfrm>
            <a:off x="6366525" y="1569537"/>
            <a:ext cx="2063225" cy="2004425"/>
          </a:xfrm>
          <a:prstGeom prst="rect">
            <a:avLst/>
          </a:prstGeom>
          <a:noFill/>
          <a:ln w="19050" cap="flat">
            <a:solidFill>
              <a:srgbClr val="434343"/>
            </a:solidFill>
            <a:prstDash val="solid"/>
            <a:round/>
            <a:headEnd type="none" w="med" len="med"/>
            <a:tailEnd type="none" w="med" len="med"/>
          </a:ln>
        </p:spPr>
      </p:pic>
      <p:sp>
        <p:nvSpPr>
          <p:cNvPr id="784" name="Shape 784"/>
          <p:cNvSpPr txBox="1"/>
          <p:nvPr/>
        </p:nvSpPr>
        <p:spPr>
          <a:xfrm>
            <a:off x="6585275" y="3573975"/>
            <a:ext cx="1625699" cy="344399"/>
          </a:xfrm>
          <a:prstGeom prst="rect">
            <a:avLst/>
          </a:prstGeom>
          <a:noFill/>
          <a:ln>
            <a:noFill/>
          </a:ln>
        </p:spPr>
        <p:txBody>
          <a:bodyPr lIns="91425" tIns="91425" rIns="91425" bIns="91425" anchor="ctr" anchorCtr="0">
            <a:noAutofit/>
          </a:bodyPr>
          <a:lstStyle/>
          <a:p>
            <a:pPr lvl="0" rtl="0">
              <a:spcBef>
                <a:spcPts val="0"/>
              </a:spcBef>
              <a:buNone/>
            </a:pPr>
            <a:r>
              <a:rPr lang="en" sz="1100"/>
              <a:t>Multi-Layer Insulation</a:t>
            </a:r>
          </a:p>
        </p:txBody>
      </p:sp>
      <p:sp>
        <p:nvSpPr>
          <p:cNvPr id="785" name="Shape 785"/>
          <p:cNvSpPr txBox="1"/>
          <p:nvPr/>
        </p:nvSpPr>
        <p:spPr>
          <a:xfrm>
            <a:off x="7620000" y="205975"/>
            <a:ext cx="1306200" cy="388800"/>
          </a:xfrm>
          <a:prstGeom prst="rect">
            <a:avLst/>
          </a:prstGeom>
          <a:noFill/>
          <a:ln>
            <a:noFill/>
          </a:ln>
        </p:spPr>
        <p:txBody>
          <a:bodyPr lIns="91425" tIns="91425" rIns="91425" bIns="91425" anchor="t" anchorCtr="0">
            <a:noAutofit/>
          </a:bodyPr>
          <a:lstStyle/>
          <a:p>
            <a:pPr lvl="0" rtl="0">
              <a:spcBef>
                <a:spcPts val="0"/>
              </a:spcBef>
              <a:buNone/>
            </a:pPr>
            <a:r>
              <a:rPr lang="en"/>
              <a:t>Haley Rorvick</a:t>
            </a:r>
          </a:p>
        </p:txBody>
      </p:sp>
    </p:spTree>
  </p:cSld>
  <p:clrMapOvr>
    <a:masterClrMapping/>
  </p:clrMapOvr>
  <p:transition spd="slow">
    <p:cut/>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789"/>
        <p:cNvGrpSpPr/>
        <p:nvPr/>
      </p:nvGrpSpPr>
      <p:grpSpPr>
        <a:xfrm>
          <a:off x="0" y="0"/>
          <a:ext cx="0" cy="0"/>
          <a:chOff x="0" y="0"/>
          <a:chExt cx="0" cy="0"/>
        </a:xfrm>
      </p:grpSpPr>
      <p:sp>
        <p:nvSpPr>
          <p:cNvPr id="790" name="Shape 790"/>
          <p:cNvSpPr txBox="1">
            <a:spLocks noGrp="1"/>
          </p:cNvSpPr>
          <p:nvPr>
            <p:ph type="title"/>
          </p:nvPr>
        </p:nvSpPr>
        <p:spPr>
          <a:xfrm>
            <a:off x="457200" y="205974"/>
            <a:ext cx="8229600" cy="613500"/>
          </a:xfrm>
          <a:prstGeom prst="rect">
            <a:avLst/>
          </a:prstGeom>
        </p:spPr>
        <p:txBody>
          <a:bodyPr lIns="91425" tIns="91425" rIns="91425" bIns="91425" anchor="b" anchorCtr="0">
            <a:noAutofit/>
          </a:bodyPr>
          <a:lstStyle/>
          <a:p>
            <a:pPr>
              <a:spcBef>
                <a:spcPts val="0"/>
              </a:spcBef>
              <a:buNone/>
            </a:pPr>
            <a:r>
              <a:rPr lang="en" sz="3000"/>
              <a:t>Thermal Control</a:t>
            </a:r>
          </a:p>
        </p:txBody>
      </p:sp>
      <p:sp>
        <p:nvSpPr>
          <p:cNvPr id="791" name="Shape 791"/>
          <p:cNvSpPr txBox="1">
            <a:spLocks noGrp="1"/>
          </p:cNvSpPr>
          <p:nvPr>
            <p:ph type="body" idx="1"/>
          </p:nvPr>
        </p:nvSpPr>
        <p:spPr>
          <a:xfrm>
            <a:off x="457200" y="819475"/>
            <a:ext cx="4871100" cy="4106400"/>
          </a:xfrm>
          <a:prstGeom prst="rect">
            <a:avLst/>
          </a:prstGeom>
        </p:spPr>
        <p:txBody>
          <a:bodyPr lIns="91425" tIns="91425" rIns="91425" bIns="91425" anchor="t" anchorCtr="0">
            <a:noAutofit/>
          </a:bodyPr>
          <a:lstStyle/>
          <a:p>
            <a:pPr rtl="0">
              <a:spcBef>
                <a:spcPts val="0"/>
              </a:spcBef>
              <a:buNone/>
            </a:pPr>
            <a:r>
              <a:rPr lang="en"/>
              <a:t>Thermal Gap Filler (AOK)</a:t>
            </a:r>
          </a:p>
          <a:p>
            <a:pPr rtl="0">
              <a:spcBef>
                <a:spcPts val="0"/>
              </a:spcBef>
              <a:buNone/>
            </a:pPr>
            <a:endParaRPr sz="1400"/>
          </a:p>
          <a:p>
            <a:pPr marL="457200" lvl="0" indent="-342900" rtl="0">
              <a:spcBef>
                <a:spcPts val="0"/>
              </a:spcBef>
              <a:buClr>
                <a:srgbClr val="000000"/>
              </a:buClr>
              <a:buSzPct val="100000"/>
              <a:buFont typeface="Arial"/>
              <a:buChar char="●"/>
            </a:pPr>
            <a:r>
              <a:rPr lang="en" sz="1800"/>
              <a:t>Electrically Insulating</a:t>
            </a:r>
          </a:p>
          <a:p>
            <a:pPr marL="457200" lvl="0" indent="-342900" rtl="0">
              <a:spcBef>
                <a:spcPts val="0"/>
              </a:spcBef>
              <a:buClr>
                <a:srgbClr val="000000"/>
              </a:buClr>
              <a:buSzPct val="100000"/>
              <a:buFont typeface="Arial"/>
              <a:buChar char="●"/>
            </a:pPr>
            <a:r>
              <a:rPr lang="en" sz="1800"/>
              <a:t>Good Thermal Conductivity (0.8 W/m-K)</a:t>
            </a:r>
          </a:p>
          <a:p>
            <a:pPr marL="457200" lvl="0" indent="-342900" rtl="0">
              <a:spcBef>
                <a:spcPts val="0"/>
              </a:spcBef>
              <a:buClr>
                <a:srgbClr val="000000"/>
              </a:buClr>
              <a:buSzPct val="100000"/>
              <a:buFont typeface="Arial"/>
              <a:buChar char="●"/>
            </a:pPr>
            <a:r>
              <a:rPr lang="en" sz="1800"/>
              <a:t>Naturally Tacky</a:t>
            </a:r>
          </a:p>
          <a:p>
            <a:pPr marL="457200" lvl="0" indent="-342900" rtl="0">
              <a:spcBef>
                <a:spcPts val="0"/>
              </a:spcBef>
              <a:buClr>
                <a:srgbClr val="000000"/>
              </a:buClr>
              <a:buSzPct val="100000"/>
              <a:buFont typeface="Arial"/>
              <a:buChar char="●"/>
            </a:pPr>
            <a:r>
              <a:rPr lang="en" sz="1800"/>
              <a:t>Continuous Use Temp: -40℃ to 150</a:t>
            </a:r>
            <a:r>
              <a:rPr lang="en" sz="1800">
                <a:solidFill>
                  <a:schemeClr val="dk1"/>
                </a:solidFill>
              </a:rPr>
              <a:t>℃</a:t>
            </a:r>
          </a:p>
          <a:p>
            <a:pPr marL="457200" lvl="0" indent="-342900" rtl="0">
              <a:spcBef>
                <a:spcPts val="0"/>
              </a:spcBef>
              <a:buClr>
                <a:schemeClr val="dk1"/>
              </a:buClr>
              <a:buSzPct val="100000"/>
              <a:buFont typeface="Arial"/>
              <a:buChar char="●"/>
            </a:pPr>
            <a:r>
              <a:rPr lang="en" sz="1800">
                <a:solidFill>
                  <a:schemeClr val="dk1"/>
                </a:solidFill>
              </a:rPr>
              <a:t>Thickness: 5mm to 12mm</a:t>
            </a:r>
          </a:p>
          <a:p>
            <a:pPr rtl="0">
              <a:spcBef>
                <a:spcPts val="0"/>
              </a:spcBef>
              <a:buNone/>
            </a:pPr>
            <a:endParaRPr sz="1800">
              <a:solidFill>
                <a:schemeClr val="dk1"/>
              </a:solidFill>
            </a:endParaRPr>
          </a:p>
          <a:p>
            <a:pPr lvl="0" rtl="0">
              <a:spcBef>
                <a:spcPts val="0"/>
              </a:spcBef>
              <a:buNone/>
            </a:pPr>
            <a:r>
              <a:rPr lang="en" sz="1800">
                <a:solidFill>
                  <a:schemeClr val="dk1"/>
                </a:solidFill>
              </a:rPr>
              <a:t>* In order to conduct testing, arrangements have been made with the company for free samples</a:t>
            </a:r>
          </a:p>
          <a:p>
            <a:pPr>
              <a:spcBef>
                <a:spcPts val="0"/>
              </a:spcBef>
              <a:buNone/>
            </a:pPr>
            <a:endParaRPr sz="1800">
              <a:solidFill>
                <a:schemeClr val="dk1"/>
              </a:solidFill>
            </a:endParaRPr>
          </a:p>
        </p:txBody>
      </p:sp>
      <p:sp>
        <p:nvSpPr>
          <p:cNvPr id="792" name="Shape 792"/>
          <p:cNvSpPr txBox="1"/>
          <p:nvPr/>
        </p:nvSpPr>
        <p:spPr>
          <a:xfrm>
            <a:off x="7620000" y="205975"/>
            <a:ext cx="1306200" cy="388800"/>
          </a:xfrm>
          <a:prstGeom prst="rect">
            <a:avLst/>
          </a:prstGeom>
          <a:noFill/>
          <a:ln>
            <a:noFill/>
          </a:ln>
        </p:spPr>
        <p:txBody>
          <a:bodyPr lIns="91425" tIns="91425" rIns="91425" bIns="91425" anchor="t" anchorCtr="0">
            <a:noAutofit/>
          </a:bodyPr>
          <a:lstStyle/>
          <a:p>
            <a:pPr lvl="0" rtl="0">
              <a:spcBef>
                <a:spcPts val="0"/>
              </a:spcBef>
              <a:buNone/>
            </a:pPr>
            <a:r>
              <a:rPr lang="en"/>
              <a:t>Haley Rorvick</a:t>
            </a:r>
          </a:p>
        </p:txBody>
      </p:sp>
      <p:sp>
        <p:nvSpPr>
          <p:cNvPr id="793" name="Shape 793"/>
          <p:cNvSpPr txBox="1"/>
          <p:nvPr/>
        </p:nvSpPr>
        <p:spPr>
          <a:xfrm>
            <a:off x="50450" y="4824700"/>
            <a:ext cx="9144000" cy="409199"/>
          </a:xfrm>
          <a:prstGeom prst="rect">
            <a:avLst/>
          </a:prstGeom>
          <a:noFill/>
          <a:ln>
            <a:noFill/>
          </a:ln>
        </p:spPr>
        <p:txBody>
          <a:bodyPr lIns="91425" tIns="91425" rIns="91425" bIns="91425" anchor="t" anchorCtr="0">
            <a:noAutofit/>
          </a:bodyPr>
          <a:lstStyle/>
          <a:p>
            <a:pPr lvl="0" algn="ctr" rtl="0">
              <a:spcBef>
                <a:spcPts val="0"/>
              </a:spcBef>
              <a:buNone/>
            </a:pPr>
            <a:r>
              <a:rPr lang="en"/>
              <a:t>Overview | Approach | Project Plan | </a:t>
            </a:r>
            <a:r>
              <a:rPr lang="en">
                <a:solidFill>
                  <a:srgbClr val="9900FF"/>
                </a:solidFill>
              </a:rPr>
              <a:t>Design Walkthrough</a:t>
            </a:r>
            <a:r>
              <a:rPr lang="en"/>
              <a:t> | FMEA and Safety | Standards | Conclusions</a:t>
            </a:r>
          </a:p>
        </p:txBody>
      </p:sp>
      <p:pic>
        <p:nvPicPr>
          <p:cNvPr id="794" name="Shape 794"/>
          <p:cNvPicPr preferRelativeResize="0"/>
          <p:nvPr/>
        </p:nvPicPr>
        <p:blipFill>
          <a:blip r:embed="rId3">
            <a:alphaModFix/>
          </a:blip>
          <a:stretch>
            <a:fillRect/>
          </a:stretch>
        </p:blipFill>
        <p:spPr>
          <a:xfrm>
            <a:off x="5696675" y="1700075"/>
            <a:ext cx="2867025" cy="2019300"/>
          </a:xfrm>
          <a:prstGeom prst="rect">
            <a:avLst/>
          </a:prstGeom>
          <a:noFill/>
          <a:ln w="19050" cap="flat">
            <a:solidFill>
              <a:srgbClr val="434343"/>
            </a:solidFill>
            <a:prstDash val="solid"/>
            <a:round/>
            <a:headEnd type="none" w="med" len="med"/>
            <a:tailEnd type="none" w="med" len="med"/>
          </a:ln>
        </p:spPr>
      </p:pic>
    </p:spTree>
  </p:cSld>
  <p:clrMapOvr>
    <a:masterClrMapping/>
  </p:clrMapOvr>
  <p:transition spd="slow">
    <p:cut/>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798"/>
        <p:cNvGrpSpPr/>
        <p:nvPr/>
      </p:nvGrpSpPr>
      <p:grpSpPr>
        <a:xfrm>
          <a:off x="0" y="0"/>
          <a:ext cx="0" cy="0"/>
          <a:chOff x="0" y="0"/>
          <a:chExt cx="0" cy="0"/>
        </a:xfrm>
      </p:grpSpPr>
      <p:sp>
        <p:nvSpPr>
          <p:cNvPr id="799" name="Shape 799"/>
          <p:cNvSpPr txBox="1">
            <a:spLocks noGrp="1"/>
          </p:cNvSpPr>
          <p:nvPr>
            <p:ph type="title"/>
          </p:nvPr>
        </p:nvSpPr>
        <p:spPr>
          <a:xfrm>
            <a:off x="457200" y="205975"/>
            <a:ext cx="8229600" cy="736499"/>
          </a:xfrm>
          <a:prstGeom prst="rect">
            <a:avLst/>
          </a:prstGeom>
        </p:spPr>
        <p:txBody>
          <a:bodyPr lIns="91425" tIns="91425" rIns="91425" bIns="91425" anchor="b" anchorCtr="0">
            <a:noAutofit/>
          </a:bodyPr>
          <a:lstStyle/>
          <a:p>
            <a:pPr>
              <a:spcBef>
                <a:spcPts val="0"/>
              </a:spcBef>
              <a:buNone/>
            </a:pPr>
            <a:r>
              <a:rPr lang="en"/>
              <a:t>Thermal Control</a:t>
            </a:r>
          </a:p>
        </p:txBody>
      </p:sp>
      <p:sp>
        <p:nvSpPr>
          <p:cNvPr id="800" name="Shape 800"/>
          <p:cNvSpPr txBox="1">
            <a:spLocks noGrp="1"/>
          </p:cNvSpPr>
          <p:nvPr>
            <p:ph type="body" idx="1"/>
          </p:nvPr>
        </p:nvSpPr>
        <p:spPr>
          <a:xfrm>
            <a:off x="457200" y="942475"/>
            <a:ext cx="4044299" cy="3983400"/>
          </a:xfrm>
          <a:prstGeom prst="rect">
            <a:avLst/>
          </a:prstGeom>
        </p:spPr>
        <p:txBody>
          <a:bodyPr lIns="91425" tIns="91425" rIns="91425" bIns="91425" anchor="t" anchorCtr="0">
            <a:noAutofit/>
          </a:bodyPr>
          <a:lstStyle/>
          <a:p>
            <a:pPr rtl="0">
              <a:spcBef>
                <a:spcPts val="0"/>
              </a:spcBef>
              <a:buNone/>
            </a:pPr>
            <a:r>
              <a:rPr lang="en"/>
              <a:t>Multi-Layer Insulation</a:t>
            </a:r>
          </a:p>
          <a:p>
            <a:pPr marL="457200" lvl="0" indent="-342900" rtl="0">
              <a:lnSpc>
                <a:spcPct val="100000"/>
              </a:lnSpc>
              <a:spcBef>
                <a:spcPts val="0"/>
              </a:spcBef>
              <a:buClr>
                <a:srgbClr val="000000"/>
              </a:buClr>
              <a:buSzPct val="100000"/>
              <a:buFont typeface="Arial"/>
              <a:buChar char="●"/>
            </a:pPr>
            <a:r>
              <a:rPr lang="en" sz="1800"/>
              <a:t>Conductive heat path is minimized by alternating Layers of Aluminized Mylar and Polyester veil</a:t>
            </a:r>
          </a:p>
          <a:p>
            <a:pPr marL="457200" lvl="0" indent="-342900" rtl="0">
              <a:lnSpc>
                <a:spcPct val="150000"/>
              </a:lnSpc>
              <a:spcBef>
                <a:spcPts val="0"/>
              </a:spcBef>
              <a:buClr>
                <a:srgbClr val="000000"/>
              </a:buClr>
              <a:buSzPct val="100000"/>
              <a:buFont typeface="Arial"/>
              <a:buChar char="●"/>
            </a:pPr>
            <a:r>
              <a:rPr lang="en" sz="1800" b="1"/>
              <a:t>Number of Layers: 15</a:t>
            </a:r>
          </a:p>
          <a:p>
            <a:pPr marL="457200" lvl="0" indent="-342900" rtl="0">
              <a:lnSpc>
                <a:spcPct val="150000"/>
              </a:lnSpc>
              <a:spcBef>
                <a:spcPts val="0"/>
              </a:spcBef>
              <a:buClr>
                <a:srgbClr val="000000"/>
              </a:buClr>
              <a:buSzPct val="100000"/>
              <a:buFont typeface="Arial"/>
              <a:buChar char="●"/>
            </a:pPr>
            <a:r>
              <a:rPr lang="en" sz="1800"/>
              <a:t>Effective Emittance: ~0.003</a:t>
            </a:r>
          </a:p>
          <a:p>
            <a:pPr marL="457200" lvl="0" indent="-342900" rtl="0">
              <a:lnSpc>
                <a:spcPct val="150000"/>
              </a:lnSpc>
              <a:spcBef>
                <a:spcPts val="0"/>
              </a:spcBef>
              <a:buClr>
                <a:srgbClr val="000000"/>
              </a:buClr>
              <a:buSzPct val="100000"/>
              <a:buFont typeface="Arial"/>
              <a:buChar char="●"/>
            </a:pPr>
            <a:r>
              <a:rPr lang="en" sz="1800"/>
              <a:t>Verified by NASA research</a:t>
            </a:r>
          </a:p>
          <a:p>
            <a:pPr marL="457200" lvl="0" indent="-342900" rtl="0">
              <a:lnSpc>
                <a:spcPct val="150000"/>
              </a:lnSpc>
              <a:spcBef>
                <a:spcPts val="0"/>
              </a:spcBef>
              <a:buClr>
                <a:srgbClr val="000000"/>
              </a:buClr>
              <a:buSzPct val="100000"/>
              <a:buFont typeface="Arial"/>
              <a:buChar char="●"/>
            </a:pPr>
            <a:r>
              <a:rPr lang="en" sz="1800"/>
              <a:t>MLI is extremely sensitive and can break easily</a:t>
            </a:r>
          </a:p>
          <a:p>
            <a:pPr>
              <a:spcBef>
                <a:spcPts val="0"/>
              </a:spcBef>
              <a:buNone/>
            </a:pPr>
            <a:endParaRPr/>
          </a:p>
        </p:txBody>
      </p:sp>
      <p:sp>
        <p:nvSpPr>
          <p:cNvPr id="801" name="Shape 801"/>
          <p:cNvSpPr txBox="1"/>
          <p:nvPr/>
        </p:nvSpPr>
        <p:spPr>
          <a:xfrm>
            <a:off x="7620000" y="205975"/>
            <a:ext cx="1306200" cy="388800"/>
          </a:xfrm>
          <a:prstGeom prst="rect">
            <a:avLst/>
          </a:prstGeom>
          <a:noFill/>
          <a:ln>
            <a:noFill/>
          </a:ln>
        </p:spPr>
        <p:txBody>
          <a:bodyPr lIns="91425" tIns="91425" rIns="91425" bIns="91425" anchor="t" anchorCtr="0">
            <a:noAutofit/>
          </a:bodyPr>
          <a:lstStyle/>
          <a:p>
            <a:pPr lvl="0" rtl="0">
              <a:spcBef>
                <a:spcPts val="0"/>
              </a:spcBef>
              <a:buNone/>
            </a:pPr>
            <a:r>
              <a:rPr lang="en"/>
              <a:t>Haley Rorvick</a:t>
            </a:r>
          </a:p>
        </p:txBody>
      </p:sp>
      <p:pic>
        <p:nvPicPr>
          <p:cNvPr id="802" name="Shape 802"/>
          <p:cNvPicPr preferRelativeResize="0"/>
          <p:nvPr/>
        </p:nvPicPr>
        <p:blipFill>
          <a:blip r:embed="rId3">
            <a:alphaModFix/>
          </a:blip>
          <a:stretch>
            <a:fillRect/>
          </a:stretch>
        </p:blipFill>
        <p:spPr>
          <a:xfrm>
            <a:off x="4636475" y="1386600"/>
            <a:ext cx="3915500" cy="2740071"/>
          </a:xfrm>
          <a:prstGeom prst="rect">
            <a:avLst/>
          </a:prstGeom>
          <a:noFill/>
          <a:ln>
            <a:noFill/>
          </a:ln>
        </p:spPr>
      </p:pic>
      <p:sp>
        <p:nvSpPr>
          <p:cNvPr id="803" name="Shape 803"/>
          <p:cNvSpPr txBox="1"/>
          <p:nvPr/>
        </p:nvSpPr>
        <p:spPr>
          <a:xfrm>
            <a:off x="0" y="4729100"/>
            <a:ext cx="9144000" cy="409199"/>
          </a:xfrm>
          <a:prstGeom prst="rect">
            <a:avLst/>
          </a:prstGeom>
          <a:noFill/>
          <a:ln>
            <a:noFill/>
          </a:ln>
        </p:spPr>
        <p:txBody>
          <a:bodyPr lIns="91425" tIns="91425" rIns="91425" bIns="91425" anchor="t" anchorCtr="0">
            <a:noAutofit/>
          </a:bodyPr>
          <a:lstStyle/>
          <a:p>
            <a:pPr lvl="0" algn="ctr" rtl="0">
              <a:spcBef>
                <a:spcPts val="0"/>
              </a:spcBef>
              <a:buNone/>
            </a:pPr>
            <a:r>
              <a:rPr lang="en"/>
              <a:t>Overview | Approach | Project Plan | </a:t>
            </a:r>
            <a:r>
              <a:rPr lang="en">
                <a:solidFill>
                  <a:srgbClr val="9900FF"/>
                </a:solidFill>
              </a:rPr>
              <a:t>Design Walkthrough</a:t>
            </a:r>
            <a:r>
              <a:rPr lang="en"/>
              <a:t> | FMEA and Safety | Standards | Conclusions</a:t>
            </a:r>
          </a:p>
        </p:txBody>
      </p:sp>
    </p:spTree>
  </p:cSld>
  <p:clrMapOvr>
    <a:masterClrMapping/>
  </p:clrMapOvr>
  <p:transition spd="slow">
    <p:cut/>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807"/>
        <p:cNvGrpSpPr/>
        <p:nvPr/>
      </p:nvGrpSpPr>
      <p:grpSpPr>
        <a:xfrm>
          <a:off x="0" y="0"/>
          <a:ext cx="0" cy="0"/>
          <a:chOff x="0" y="0"/>
          <a:chExt cx="0" cy="0"/>
        </a:xfrm>
      </p:grpSpPr>
      <p:sp>
        <p:nvSpPr>
          <p:cNvPr id="808" name="Shape 808"/>
          <p:cNvSpPr txBox="1">
            <a:spLocks noGrp="1"/>
          </p:cNvSpPr>
          <p:nvPr>
            <p:ph type="title"/>
          </p:nvPr>
        </p:nvSpPr>
        <p:spPr>
          <a:xfrm>
            <a:off x="457200" y="205978"/>
            <a:ext cx="8229600" cy="857400"/>
          </a:xfrm>
          <a:prstGeom prst="rect">
            <a:avLst/>
          </a:prstGeom>
        </p:spPr>
        <p:txBody>
          <a:bodyPr lIns="91425" tIns="91425" rIns="91425" bIns="91425" anchor="b" anchorCtr="0">
            <a:noAutofit/>
          </a:bodyPr>
          <a:lstStyle/>
          <a:p>
            <a:pPr>
              <a:spcBef>
                <a:spcPts val="0"/>
              </a:spcBef>
              <a:buNone/>
            </a:pPr>
            <a:r>
              <a:rPr lang="en"/>
              <a:t>Power</a:t>
            </a:r>
          </a:p>
        </p:txBody>
      </p:sp>
      <p:sp>
        <p:nvSpPr>
          <p:cNvPr id="809" name="Shape 809"/>
          <p:cNvSpPr txBox="1">
            <a:spLocks noGrp="1"/>
          </p:cNvSpPr>
          <p:nvPr>
            <p:ph type="body" idx="1"/>
          </p:nvPr>
        </p:nvSpPr>
        <p:spPr>
          <a:xfrm>
            <a:off x="457200" y="1200150"/>
            <a:ext cx="3994500" cy="3725699"/>
          </a:xfrm>
          <a:prstGeom prst="rect">
            <a:avLst/>
          </a:prstGeom>
        </p:spPr>
        <p:txBody>
          <a:bodyPr lIns="91425" tIns="91425" rIns="91425" bIns="91425" anchor="t" anchorCtr="0">
            <a:noAutofit/>
          </a:bodyPr>
          <a:lstStyle/>
          <a:p>
            <a:pPr marL="457200" lvl="0" indent="-381000" rtl="0">
              <a:spcBef>
                <a:spcPts val="0"/>
              </a:spcBef>
              <a:buClr>
                <a:srgbClr val="000000"/>
              </a:buClr>
              <a:buSzPct val="100000"/>
              <a:buFont typeface="Arial"/>
              <a:buChar char="●"/>
            </a:pPr>
            <a:r>
              <a:rPr lang="en" sz="2400"/>
              <a:t>Most fundamental requirement for any spacecraft</a:t>
            </a:r>
          </a:p>
          <a:p>
            <a:pPr marL="457200" lvl="0" indent="-381000" rtl="0">
              <a:spcBef>
                <a:spcPts val="0"/>
              </a:spcBef>
              <a:buClr>
                <a:srgbClr val="000000"/>
              </a:buClr>
              <a:buSzPct val="100000"/>
              <a:buFont typeface="Arial"/>
              <a:buChar char="●"/>
            </a:pPr>
            <a:r>
              <a:rPr lang="en" sz="2400"/>
              <a:t>Determining the proper power system</a:t>
            </a:r>
          </a:p>
          <a:p>
            <a:pPr marL="914400" lvl="1" indent="-381000" rtl="0">
              <a:spcBef>
                <a:spcPts val="0"/>
              </a:spcBef>
              <a:buClr>
                <a:srgbClr val="000000"/>
              </a:buClr>
              <a:buSzPct val="80000"/>
              <a:buFont typeface="Courier New"/>
              <a:buChar char="o"/>
            </a:pPr>
            <a:r>
              <a:rPr lang="en"/>
              <a:t>Length of mission</a:t>
            </a:r>
          </a:p>
          <a:p>
            <a:pPr marL="914400" lvl="1" indent="-381000" rtl="0">
              <a:spcBef>
                <a:spcPts val="0"/>
              </a:spcBef>
              <a:buClr>
                <a:srgbClr val="000000"/>
              </a:buClr>
              <a:buSzPct val="80000"/>
              <a:buFont typeface="Courier New"/>
              <a:buChar char="o"/>
            </a:pPr>
            <a:r>
              <a:rPr lang="en"/>
              <a:t>Power needed</a:t>
            </a:r>
          </a:p>
          <a:p>
            <a:pPr marL="914400" lvl="1" indent="-381000" rtl="0">
              <a:spcBef>
                <a:spcPts val="0"/>
              </a:spcBef>
              <a:buClr>
                <a:srgbClr val="000000"/>
              </a:buClr>
              <a:buSzPct val="80000"/>
              <a:buFont typeface="Courier New"/>
              <a:buChar char="o"/>
            </a:pPr>
            <a:r>
              <a:rPr lang="en"/>
              <a:t>Feasible</a:t>
            </a:r>
          </a:p>
          <a:p>
            <a:pPr lvl="0">
              <a:spcBef>
                <a:spcPts val="0"/>
              </a:spcBef>
              <a:buNone/>
            </a:pPr>
            <a:endParaRPr/>
          </a:p>
        </p:txBody>
      </p:sp>
      <p:sp>
        <p:nvSpPr>
          <p:cNvPr id="810" name="Shape 810"/>
          <p:cNvSpPr txBox="1"/>
          <p:nvPr/>
        </p:nvSpPr>
        <p:spPr>
          <a:xfrm>
            <a:off x="0" y="4729100"/>
            <a:ext cx="9144000" cy="409199"/>
          </a:xfrm>
          <a:prstGeom prst="rect">
            <a:avLst/>
          </a:prstGeom>
          <a:noFill/>
          <a:ln>
            <a:noFill/>
          </a:ln>
        </p:spPr>
        <p:txBody>
          <a:bodyPr lIns="91425" tIns="91425" rIns="91425" bIns="91425" anchor="t" anchorCtr="0">
            <a:noAutofit/>
          </a:bodyPr>
          <a:lstStyle/>
          <a:p>
            <a:pPr lvl="0" algn="ctr" rtl="0">
              <a:spcBef>
                <a:spcPts val="0"/>
              </a:spcBef>
              <a:buNone/>
            </a:pPr>
            <a:r>
              <a:rPr lang="en"/>
              <a:t>Overview | Approach | Project Plan | </a:t>
            </a:r>
            <a:r>
              <a:rPr lang="en">
                <a:solidFill>
                  <a:srgbClr val="9900FF"/>
                </a:solidFill>
              </a:rPr>
              <a:t>Design Walkthrough</a:t>
            </a:r>
            <a:r>
              <a:rPr lang="en"/>
              <a:t> | FMEA and Safety | Standards | Conclusions</a:t>
            </a:r>
          </a:p>
        </p:txBody>
      </p:sp>
      <p:sp>
        <p:nvSpPr>
          <p:cNvPr id="811" name="Shape 811"/>
          <p:cNvSpPr txBox="1">
            <a:spLocks noGrp="1"/>
          </p:cNvSpPr>
          <p:nvPr>
            <p:ph type="body" idx="2"/>
          </p:nvPr>
        </p:nvSpPr>
        <p:spPr>
          <a:xfrm>
            <a:off x="4692273" y="1200150"/>
            <a:ext cx="3994500" cy="3725699"/>
          </a:xfrm>
          <a:prstGeom prst="rect">
            <a:avLst/>
          </a:prstGeom>
        </p:spPr>
        <p:txBody>
          <a:bodyPr lIns="91425" tIns="91425" rIns="91425" bIns="91425" anchor="t" anchorCtr="0">
            <a:noAutofit/>
          </a:bodyPr>
          <a:lstStyle/>
          <a:p>
            <a:pPr rtl="0">
              <a:spcBef>
                <a:spcPts val="0"/>
              </a:spcBef>
              <a:buNone/>
            </a:pPr>
            <a:endParaRPr sz="2400"/>
          </a:p>
          <a:p>
            <a:pPr>
              <a:spcBef>
                <a:spcPts val="0"/>
              </a:spcBef>
              <a:buNone/>
            </a:pPr>
            <a:endParaRPr/>
          </a:p>
        </p:txBody>
      </p:sp>
      <p:sp>
        <p:nvSpPr>
          <p:cNvPr id="812" name="Shape 812"/>
          <p:cNvSpPr txBox="1"/>
          <p:nvPr/>
        </p:nvSpPr>
        <p:spPr>
          <a:xfrm>
            <a:off x="7361100" y="282175"/>
            <a:ext cx="1325700" cy="409199"/>
          </a:xfrm>
          <a:prstGeom prst="rect">
            <a:avLst/>
          </a:prstGeom>
          <a:noFill/>
          <a:ln>
            <a:noFill/>
          </a:ln>
        </p:spPr>
        <p:txBody>
          <a:bodyPr lIns="91425" tIns="91425" rIns="91425" bIns="91425" anchor="t" anchorCtr="0">
            <a:noAutofit/>
          </a:bodyPr>
          <a:lstStyle/>
          <a:p>
            <a:pPr>
              <a:spcBef>
                <a:spcPts val="0"/>
              </a:spcBef>
              <a:buNone/>
            </a:pPr>
            <a:r>
              <a:rPr lang="en"/>
              <a:t>Alec Forsman</a:t>
            </a:r>
          </a:p>
        </p:txBody>
      </p:sp>
      <p:pic>
        <p:nvPicPr>
          <p:cNvPr id="813" name="Shape 813"/>
          <p:cNvPicPr preferRelativeResize="0"/>
          <p:nvPr/>
        </p:nvPicPr>
        <p:blipFill>
          <a:blip r:embed="rId3">
            <a:alphaModFix/>
          </a:blip>
          <a:stretch>
            <a:fillRect/>
          </a:stretch>
        </p:blipFill>
        <p:spPr>
          <a:xfrm>
            <a:off x="4228212" y="838562"/>
            <a:ext cx="4581525" cy="3743325"/>
          </a:xfrm>
          <a:prstGeom prst="rect">
            <a:avLst/>
          </a:prstGeom>
          <a:noFill/>
          <a:ln>
            <a:noFill/>
          </a:ln>
        </p:spPr>
      </p:pic>
    </p:spTree>
  </p:cSld>
  <p:clrMapOvr>
    <a:masterClrMapping/>
  </p:clrMapOvr>
  <p:transition spd="slow">
    <p:cut/>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817"/>
        <p:cNvGrpSpPr/>
        <p:nvPr/>
      </p:nvGrpSpPr>
      <p:grpSpPr>
        <a:xfrm>
          <a:off x="0" y="0"/>
          <a:ext cx="0" cy="0"/>
          <a:chOff x="0" y="0"/>
          <a:chExt cx="0" cy="0"/>
        </a:xfrm>
      </p:grpSpPr>
      <p:sp>
        <p:nvSpPr>
          <p:cNvPr id="818" name="Shape 818"/>
          <p:cNvSpPr txBox="1">
            <a:spLocks noGrp="1"/>
          </p:cNvSpPr>
          <p:nvPr>
            <p:ph type="title"/>
          </p:nvPr>
        </p:nvSpPr>
        <p:spPr>
          <a:xfrm>
            <a:off x="457200" y="205978"/>
            <a:ext cx="8229600" cy="857400"/>
          </a:xfrm>
          <a:prstGeom prst="rect">
            <a:avLst/>
          </a:prstGeom>
        </p:spPr>
        <p:txBody>
          <a:bodyPr lIns="91425" tIns="91425" rIns="91425" bIns="91425" anchor="b" anchorCtr="0">
            <a:noAutofit/>
          </a:bodyPr>
          <a:lstStyle/>
          <a:p>
            <a:pPr>
              <a:spcBef>
                <a:spcPts val="0"/>
              </a:spcBef>
              <a:buNone/>
            </a:pPr>
            <a:r>
              <a:rPr lang="en"/>
              <a:t>Solar Array Sizing</a:t>
            </a:r>
          </a:p>
        </p:txBody>
      </p:sp>
      <p:sp>
        <p:nvSpPr>
          <p:cNvPr id="819" name="Shape 819"/>
          <p:cNvSpPr txBox="1">
            <a:spLocks noGrp="1"/>
          </p:cNvSpPr>
          <p:nvPr>
            <p:ph type="body" idx="1"/>
          </p:nvPr>
        </p:nvSpPr>
        <p:spPr>
          <a:xfrm>
            <a:off x="457200" y="1200150"/>
            <a:ext cx="4235100" cy="3725699"/>
          </a:xfrm>
          <a:prstGeom prst="rect">
            <a:avLst/>
          </a:prstGeom>
        </p:spPr>
        <p:txBody>
          <a:bodyPr lIns="91425" tIns="91425" rIns="91425" bIns="91425" anchor="t" anchorCtr="0">
            <a:noAutofit/>
          </a:bodyPr>
          <a:lstStyle/>
          <a:p>
            <a:pPr marL="457200" lvl="0" indent="-381000" rtl="0">
              <a:spcBef>
                <a:spcPts val="0"/>
              </a:spcBef>
              <a:buClr>
                <a:srgbClr val="000000"/>
              </a:buClr>
              <a:buSzPct val="100000"/>
              <a:buFont typeface="Arial"/>
              <a:buChar char="●"/>
            </a:pPr>
            <a:r>
              <a:rPr lang="en" sz="2400"/>
              <a:t>Determining power consumed</a:t>
            </a:r>
          </a:p>
          <a:p>
            <a:pPr marL="457200" lvl="0" indent="-381000" rtl="0">
              <a:spcBef>
                <a:spcPts val="0"/>
              </a:spcBef>
              <a:buClr>
                <a:srgbClr val="000000"/>
              </a:buClr>
              <a:buSzPct val="100000"/>
              <a:buFont typeface="Arial"/>
              <a:buChar char="●"/>
            </a:pPr>
            <a:r>
              <a:rPr lang="en" sz="2400"/>
              <a:t>Consumption is not always equal to production</a:t>
            </a:r>
          </a:p>
          <a:p>
            <a:pPr marL="914400" lvl="1" indent="-381000" rtl="0">
              <a:spcBef>
                <a:spcPts val="0"/>
              </a:spcBef>
              <a:buClr>
                <a:srgbClr val="000000"/>
              </a:buClr>
              <a:buSzPct val="80000"/>
              <a:buFont typeface="Courier New"/>
              <a:buChar char="o"/>
            </a:pPr>
            <a:r>
              <a:rPr lang="en"/>
              <a:t>Array Regulator</a:t>
            </a:r>
          </a:p>
          <a:p>
            <a:pPr marL="914400" lvl="1" indent="-381000" rtl="0">
              <a:spcBef>
                <a:spcPts val="0"/>
              </a:spcBef>
              <a:buClr>
                <a:srgbClr val="000000"/>
              </a:buClr>
              <a:buSzPct val="80000"/>
              <a:buFont typeface="Courier New"/>
              <a:buChar char="o"/>
            </a:pPr>
            <a:r>
              <a:rPr lang="en"/>
              <a:t>Power Control and Distribution Unit (PCDU)</a:t>
            </a:r>
          </a:p>
        </p:txBody>
      </p:sp>
      <p:sp>
        <p:nvSpPr>
          <p:cNvPr id="820" name="Shape 820"/>
          <p:cNvSpPr txBox="1"/>
          <p:nvPr/>
        </p:nvSpPr>
        <p:spPr>
          <a:xfrm>
            <a:off x="0" y="4729100"/>
            <a:ext cx="9144000" cy="409199"/>
          </a:xfrm>
          <a:prstGeom prst="rect">
            <a:avLst/>
          </a:prstGeom>
          <a:noFill/>
          <a:ln>
            <a:noFill/>
          </a:ln>
        </p:spPr>
        <p:txBody>
          <a:bodyPr lIns="91425" tIns="91425" rIns="91425" bIns="91425" anchor="t" anchorCtr="0">
            <a:noAutofit/>
          </a:bodyPr>
          <a:lstStyle/>
          <a:p>
            <a:pPr lvl="0" algn="ctr" rtl="0">
              <a:spcBef>
                <a:spcPts val="0"/>
              </a:spcBef>
              <a:buNone/>
            </a:pPr>
            <a:r>
              <a:rPr lang="en"/>
              <a:t>Overview | Approach | Project Plan | </a:t>
            </a:r>
            <a:r>
              <a:rPr lang="en">
                <a:solidFill>
                  <a:srgbClr val="9900FF"/>
                </a:solidFill>
              </a:rPr>
              <a:t>Design Walkthrough</a:t>
            </a:r>
            <a:r>
              <a:rPr lang="en"/>
              <a:t> | FMEA and Safety | Standards | Conclusions</a:t>
            </a:r>
          </a:p>
        </p:txBody>
      </p:sp>
      <p:graphicFrame>
        <p:nvGraphicFramePr>
          <p:cNvPr id="821" name="Shape 821"/>
          <p:cNvGraphicFramePr/>
          <p:nvPr/>
        </p:nvGraphicFramePr>
        <p:xfrm>
          <a:off x="4793500" y="1098037"/>
          <a:ext cx="3000000" cy="3000000"/>
        </p:xfrm>
        <a:graphic>
          <a:graphicData uri="http://schemas.openxmlformats.org/drawingml/2006/table">
            <a:tbl>
              <a:tblPr>
                <a:noFill/>
                <a:tableStyleId>{BABC1F52-3501-4FB7-B38E-453D3F21B4B0}</a:tableStyleId>
              </a:tblPr>
              <a:tblGrid>
                <a:gridCol w="1743300"/>
                <a:gridCol w="1858475"/>
              </a:tblGrid>
              <a:tr h="295825">
                <a:tc>
                  <a:txBody>
                    <a:bodyPr/>
                    <a:lstStyle/>
                    <a:p>
                      <a:pPr lvl="0" algn="ctr" rtl="0">
                        <a:spcBef>
                          <a:spcPts val="0"/>
                        </a:spcBef>
                        <a:buNone/>
                      </a:pPr>
                      <a:r>
                        <a:rPr lang="en" sz="1200"/>
                        <a:t>Component</a:t>
                      </a:r>
                    </a:p>
                  </a:txBody>
                  <a:tcPr marL="91425" marR="91425" marT="91425" marB="91425"/>
                </a:tc>
                <a:tc>
                  <a:txBody>
                    <a:bodyPr/>
                    <a:lstStyle/>
                    <a:p>
                      <a:pPr lvl="0" algn="ctr" rtl="0">
                        <a:spcBef>
                          <a:spcPts val="0"/>
                        </a:spcBef>
                        <a:buNone/>
                      </a:pPr>
                      <a:r>
                        <a:rPr lang="en" sz="1200"/>
                        <a:t>Power Consumption (W)</a:t>
                      </a:r>
                    </a:p>
                  </a:txBody>
                  <a:tcPr marL="91425" marR="91425" marT="91425" marB="91425"/>
                </a:tc>
              </a:tr>
              <a:tr h="295825">
                <a:tc>
                  <a:txBody>
                    <a:bodyPr/>
                    <a:lstStyle/>
                    <a:p>
                      <a:pPr lvl="0" algn="ctr" rtl="0">
                        <a:spcBef>
                          <a:spcPts val="0"/>
                        </a:spcBef>
                        <a:buNone/>
                      </a:pPr>
                      <a:r>
                        <a:rPr lang="en" sz="1200"/>
                        <a:t>S-Band Patch Antenna</a:t>
                      </a:r>
                    </a:p>
                  </a:txBody>
                  <a:tcPr marL="91425" marR="91425" marT="91425" marB="91425"/>
                </a:tc>
                <a:tc>
                  <a:txBody>
                    <a:bodyPr/>
                    <a:lstStyle/>
                    <a:p>
                      <a:pPr lvl="0" algn="ctr" rtl="0">
                        <a:lnSpc>
                          <a:spcPct val="115000"/>
                        </a:lnSpc>
                        <a:spcBef>
                          <a:spcPts val="0"/>
                        </a:spcBef>
                        <a:buNone/>
                      </a:pPr>
                      <a:r>
                        <a:rPr lang="en" sz="1200"/>
                        <a:t>10</a:t>
                      </a:r>
                    </a:p>
                  </a:txBody>
                  <a:tcPr marL="91425" marR="91425" marT="91425" marB="91425"/>
                </a:tc>
              </a:tr>
              <a:tr h="501775">
                <a:tc>
                  <a:txBody>
                    <a:bodyPr/>
                    <a:lstStyle/>
                    <a:p>
                      <a:pPr lvl="0" algn="ctr" rtl="0">
                        <a:spcBef>
                          <a:spcPts val="0"/>
                        </a:spcBef>
                        <a:buNone/>
                      </a:pPr>
                      <a:r>
                        <a:rPr lang="en" sz="1200"/>
                        <a:t>SWIFT-SLX: S-band SGLS/USB/ISM Transceiver</a:t>
                      </a:r>
                    </a:p>
                  </a:txBody>
                  <a:tcPr marL="91425" marR="91425" marT="91425" marB="91425"/>
                </a:tc>
                <a:tc>
                  <a:txBody>
                    <a:bodyPr/>
                    <a:lstStyle/>
                    <a:p>
                      <a:pPr lvl="0" algn="ctr" rtl="0">
                        <a:lnSpc>
                          <a:spcPct val="115000"/>
                        </a:lnSpc>
                        <a:spcBef>
                          <a:spcPts val="0"/>
                        </a:spcBef>
                        <a:buNone/>
                      </a:pPr>
                      <a:r>
                        <a:rPr lang="en" sz="1200"/>
                        <a:t>8.7</a:t>
                      </a:r>
                    </a:p>
                  </a:txBody>
                  <a:tcPr marL="91425" marR="91425" marT="91425" marB="91425"/>
                </a:tc>
              </a:tr>
              <a:tr h="211550">
                <a:tc>
                  <a:txBody>
                    <a:bodyPr/>
                    <a:lstStyle/>
                    <a:p>
                      <a:pPr lvl="0" algn="ctr" rtl="0">
                        <a:spcBef>
                          <a:spcPts val="0"/>
                        </a:spcBef>
                        <a:buNone/>
                      </a:pPr>
                      <a:r>
                        <a:rPr lang="en" sz="1200"/>
                        <a:t>iADCS-100</a:t>
                      </a:r>
                    </a:p>
                  </a:txBody>
                  <a:tcPr marL="91425" marR="91425" marT="91425" marB="91425"/>
                </a:tc>
                <a:tc>
                  <a:txBody>
                    <a:bodyPr/>
                    <a:lstStyle/>
                    <a:p>
                      <a:pPr lvl="0" algn="ctr" rtl="0">
                        <a:lnSpc>
                          <a:spcPct val="115000"/>
                        </a:lnSpc>
                        <a:spcBef>
                          <a:spcPts val="0"/>
                        </a:spcBef>
                        <a:buNone/>
                      </a:pPr>
                      <a:r>
                        <a:rPr lang="en" sz="1200"/>
                        <a:t>1.8</a:t>
                      </a:r>
                    </a:p>
                  </a:txBody>
                  <a:tcPr marL="91425" marR="91425" marT="91425" marB="91425"/>
                </a:tc>
              </a:tr>
              <a:tr h="295825">
                <a:tc>
                  <a:txBody>
                    <a:bodyPr/>
                    <a:lstStyle/>
                    <a:p>
                      <a:pPr lvl="0" algn="ctr" rtl="0">
                        <a:spcBef>
                          <a:spcPts val="0"/>
                        </a:spcBef>
                        <a:buNone/>
                      </a:pPr>
                      <a:r>
                        <a:rPr lang="en" sz="1200"/>
                        <a:t>CubeSat Ambipolar Thruster</a:t>
                      </a:r>
                    </a:p>
                  </a:txBody>
                  <a:tcPr marL="91425" marR="91425" marT="91425" marB="91425"/>
                </a:tc>
                <a:tc>
                  <a:txBody>
                    <a:bodyPr/>
                    <a:lstStyle/>
                    <a:p>
                      <a:pPr lvl="0" algn="ctr" rtl="0">
                        <a:lnSpc>
                          <a:spcPct val="115000"/>
                        </a:lnSpc>
                        <a:spcBef>
                          <a:spcPts val="0"/>
                        </a:spcBef>
                        <a:buNone/>
                      </a:pPr>
                      <a:r>
                        <a:rPr lang="en" sz="1200"/>
                        <a:t>10</a:t>
                      </a:r>
                    </a:p>
                  </a:txBody>
                  <a:tcPr marL="91425" marR="91425" marT="91425" marB="91425"/>
                </a:tc>
              </a:tr>
              <a:tr h="211550">
                <a:tc>
                  <a:txBody>
                    <a:bodyPr/>
                    <a:lstStyle/>
                    <a:p>
                      <a:pPr lvl="0" algn="ctr" rtl="0">
                        <a:spcBef>
                          <a:spcPts val="0"/>
                        </a:spcBef>
                        <a:buNone/>
                      </a:pPr>
                      <a:r>
                        <a:rPr lang="en" sz="1200"/>
                        <a:t>Detector System</a:t>
                      </a:r>
                    </a:p>
                  </a:txBody>
                  <a:tcPr marL="91425" marR="91425" marT="91425" marB="91425"/>
                </a:tc>
                <a:tc>
                  <a:txBody>
                    <a:bodyPr/>
                    <a:lstStyle/>
                    <a:p>
                      <a:pPr lvl="0" algn="ctr" rtl="0">
                        <a:lnSpc>
                          <a:spcPct val="115000"/>
                        </a:lnSpc>
                        <a:spcBef>
                          <a:spcPts val="0"/>
                        </a:spcBef>
                        <a:buNone/>
                      </a:pPr>
                      <a:r>
                        <a:rPr lang="en" sz="1200"/>
                        <a:t>6</a:t>
                      </a:r>
                    </a:p>
                  </a:txBody>
                  <a:tcPr marL="91425" marR="91425" marT="91425" marB="91425"/>
                </a:tc>
              </a:tr>
              <a:tr h="211550">
                <a:tc>
                  <a:txBody>
                    <a:bodyPr/>
                    <a:lstStyle/>
                    <a:p>
                      <a:pPr lvl="0" algn="ctr" rtl="0">
                        <a:spcBef>
                          <a:spcPts val="0"/>
                        </a:spcBef>
                        <a:buNone/>
                      </a:pPr>
                      <a:r>
                        <a:rPr lang="en" sz="1200"/>
                        <a:t>Battery Recharging</a:t>
                      </a:r>
                    </a:p>
                  </a:txBody>
                  <a:tcPr marL="91425" marR="91425" marT="91425" marB="91425"/>
                </a:tc>
                <a:tc>
                  <a:txBody>
                    <a:bodyPr/>
                    <a:lstStyle/>
                    <a:p>
                      <a:pPr lvl="0" algn="ctr" rtl="0">
                        <a:lnSpc>
                          <a:spcPct val="115000"/>
                        </a:lnSpc>
                        <a:spcBef>
                          <a:spcPts val="0"/>
                        </a:spcBef>
                        <a:buNone/>
                      </a:pPr>
                      <a:r>
                        <a:rPr lang="en" sz="1200"/>
                        <a:t>23.35</a:t>
                      </a:r>
                    </a:p>
                  </a:txBody>
                  <a:tcPr marL="91425" marR="91425" marT="91425" marB="91425"/>
                </a:tc>
              </a:tr>
              <a:tr h="211550">
                <a:tc>
                  <a:txBody>
                    <a:bodyPr/>
                    <a:lstStyle/>
                    <a:p>
                      <a:pPr lvl="0" algn="ctr" rtl="0">
                        <a:spcBef>
                          <a:spcPts val="0"/>
                        </a:spcBef>
                        <a:buNone/>
                      </a:pPr>
                      <a:r>
                        <a:rPr lang="en" sz="1200"/>
                        <a:t>Total Power</a:t>
                      </a:r>
                    </a:p>
                  </a:txBody>
                  <a:tcPr marL="91425" marR="91425" marT="91425" marB="91425"/>
                </a:tc>
                <a:tc>
                  <a:txBody>
                    <a:bodyPr/>
                    <a:lstStyle/>
                    <a:p>
                      <a:pPr lvl="0" algn="ctr" rtl="0">
                        <a:lnSpc>
                          <a:spcPct val="115000"/>
                        </a:lnSpc>
                        <a:spcBef>
                          <a:spcPts val="0"/>
                        </a:spcBef>
                        <a:buNone/>
                      </a:pPr>
                      <a:r>
                        <a:rPr lang="en" sz="1200"/>
                        <a:t>59.85 (~60)</a:t>
                      </a:r>
                    </a:p>
                  </a:txBody>
                  <a:tcPr marL="91425" marR="91425" marT="91425" marB="91425"/>
                </a:tc>
              </a:tr>
            </a:tbl>
          </a:graphicData>
        </a:graphic>
      </p:graphicFrame>
      <p:sp>
        <p:nvSpPr>
          <p:cNvPr id="822" name="Shape 822"/>
          <p:cNvSpPr txBox="1"/>
          <p:nvPr/>
        </p:nvSpPr>
        <p:spPr>
          <a:xfrm>
            <a:off x="7361100" y="205975"/>
            <a:ext cx="1325700" cy="409199"/>
          </a:xfrm>
          <a:prstGeom prst="rect">
            <a:avLst/>
          </a:prstGeom>
          <a:noFill/>
          <a:ln>
            <a:noFill/>
          </a:ln>
        </p:spPr>
        <p:txBody>
          <a:bodyPr lIns="91425" tIns="91425" rIns="91425" bIns="91425" anchor="t" anchorCtr="0">
            <a:noAutofit/>
          </a:bodyPr>
          <a:lstStyle/>
          <a:p>
            <a:pPr lvl="0" rtl="0">
              <a:spcBef>
                <a:spcPts val="0"/>
              </a:spcBef>
              <a:buNone/>
            </a:pPr>
            <a:r>
              <a:rPr lang="en"/>
              <a:t>Alec Forsman</a:t>
            </a:r>
          </a:p>
        </p:txBody>
      </p:sp>
    </p:spTree>
  </p:cSld>
  <p:clrMapOvr>
    <a:masterClrMapping/>
  </p:clrMapOvr>
  <p:transition spd="slow">
    <p:cut/>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Shape 84"/>
          <p:cNvSpPr txBox="1">
            <a:spLocks noGrp="1"/>
          </p:cNvSpPr>
          <p:nvPr>
            <p:ph type="body" idx="1"/>
          </p:nvPr>
        </p:nvSpPr>
        <p:spPr>
          <a:xfrm>
            <a:off x="457200" y="1200150"/>
            <a:ext cx="8229600" cy="3725699"/>
          </a:xfrm>
          <a:prstGeom prst="rect">
            <a:avLst/>
          </a:prstGeom>
        </p:spPr>
        <p:txBody>
          <a:bodyPr lIns="91425" tIns="91425" rIns="91425" bIns="91425" anchor="t" anchorCtr="0">
            <a:noAutofit/>
          </a:bodyPr>
          <a:lstStyle/>
          <a:p>
            <a:pPr marL="457200" lvl="0" indent="-355600" rtl="0">
              <a:spcBef>
                <a:spcPts val="0"/>
              </a:spcBef>
              <a:buClr>
                <a:srgbClr val="000000"/>
              </a:buClr>
              <a:buSzPct val="100000"/>
              <a:buFont typeface="Arial"/>
              <a:buChar char="●"/>
            </a:pPr>
            <a:r>
              <a:rPr lang="en" sz="2000"/>
              <a:t>Companies interested in asteroid mining</a:t>
            </a:r>
          </a:p>
          <a:p>
            <a:pPr marL="914400" lvl="1" indent="-355600" rtl="0">
              <a:spcBef>
                <a:spcPts val="0"/>
              </a:spcBef>
              <a:buClr>
                <a:srgbClr val="000000"/>
              </a:buClr>
              <a:buSzPct val="100000"/>
              <a:buFont typeface="Arial"/>
              <a:buChar char="○"/>
            </a:pPr>
            <a:r>
              <a:rPr lang="en" sz="2000"/>
              <a:t>Planetary Resources</a:t>
            </a:r>
          </a:p>
          <a:p>
            <a:pPr marL="914400" lvl="1" indent="-355600" rtl="0">
              <a:spcBef>
                <a:spcPts val="0"/>
              </a:spcBef>
              <a:buClr>
                <a:srgbClr val="000000"/>
              </a:buClr>
              <a:buSzPct val="100000"/>
              <a:buFont typeface="Arial"/>
              <a:buChar char="○"/>
            </a:pPr>
            <a:r>
              <a:rPr lang="en" sz="2000"/>
              <a:t>Deep Space Industries</a:t>
            </a:r>
          </a:p>
          <a:p>
            <a:pPr marL="457200" lvl="0" indent="-355600" rtl="0">
              <a:spcBef>
                <a:spcPts val="0"/>
              </a:spcBef>
              <a:buClr>
                <a:srgbClr val="000000"/>
              </a:buClr>
              <a:buSzPct val="100000"/>
              <a:buFont typeface="Arial"/>
              <a:buChar char="●"/>
            </a:pPr>
            <a:r>
              <a:rPr lang="en" sz="2000"/>
              <a:t>Detect valuable resources for future missions</a:t>
            </a:r>
          </a:p>
          <a:p>
            <a:pPr marL="914400" lvl="1" indent="-355600" rtl="0">
              <a:spcBef>
                <a:spcPts val="0"/>
              </a:spcBef>
              <a:buClr>
                <a:srgbClr val="000000"/>
              </a:buClr>
              <a:buSzPct val="100000"/>
              <a:buFont typeface="Arial"/>
              <a:buChar char="○"/>
            </a:pPr>
            <a:r>
              <a:rPr lang="en" sz="2000"/>
              <a:t>Minerals</a:t>
            </a:r>
          </a:p>
          <a:p>
            <a:pPr marL="1371600" lvl="2" indent="-355600" rtl="0">
              <a:spcBef>
                <a:spcPts val="0"/>
              </a:spcBef>
              <a:buClr>
                <a:srgbClr val="000000"/>
              </a:buClr>
              <a:buSzPct val="100000"/>
              <a:buFont typeface="Arial"/>
              <a:buChar char="■"/>
            </a:pPr>
            <a:r>
              <a:rPr lang="en" sz="2000"/>
              <a:t>Rare Metals</a:t>
            </a:r>
          </a:p>
          <a:p>
            <a:pPr marL="1371600" lvl="2" indent="-355600" rtl="0">
              <a:spcBef>
                <a:spcPts val="0"/>
              </a:spcBef>
              <a:buClr>
                <a:srgbClr val="000000"/>
              </a:buClr>
              <a:buSzPct val="100000"/>
              <a:buFont typeface="Arial"/>
              <a:buChar char="■"/>
            </a:pPr>
            <a:r>
              <a:rPr lang="en" sz="2000"/>
              <a:t>Structural Materials</a:t>
            </a:r>
          </a:p>
          <a:p>
            <a:pPr marL="1371600" lvl="2" indent="-355600" rtl="0">
              <a:spcBef>
                <a:spcPts val="0"/>
              </a:spcBef>
              <a:buClr>
                <a:srgbClr val="000000"/>
              </a:buClr>
              <a:buSzPct val="100000"/>
              <a:buFont typeface="Arial"/>
              <a:buChar char="■"/>
            </a:pPr>
            <a:r>
              <a:rPr lang="en" sz="2000"/>
              <a:t>Gases</a:t>
            </a:r>
          </a:p>
          <a:p>
            <a:pPr marL="914400" lvl="1" indent="-355600">
              <a:spcBef>
                <a:spcPts val="0"/>
              </a:spcBef>
              <a:buClr>
                <a:srgbClr val="000000"/>
              </a:buClr>
              <a:buSzPct val="100000"/>
              <a:buFont typeface="Arial"/>
              <a:buChar char="○"/>
            </a:pPr>
            <a:r>
              <a:rPr lang="en" sz="2000"/>
              <a:t>Water - primary goal</a:t>
            </a:r>
          </a:p>
        </p:txBody>
      </p:sp>
      <p:pic>
        <p:nvPicPr>
          <p:cNvPr id="85" name="Shape 85"/>
          <p:cNvPicPr preferRelativeResize="0"/>
          <p:nvPr/>
        </p:nvPicPr>
        <p:blipFill>
          <a:blip r:embed="rId3">
            <a:alphaModFix/>
          </a:blip>
          <a:stretch>
            <a:fillRect/>
          </a:stretch>
        </p:blipFill>
        <p:spPr>
          <a:xfrm>
            <a:off x="6428100" y="869825"/>
            <a:ext cx="2176549" cy="1630325"/>
          </a:xfrm>
          <a:prstGeom prst="rect">
            <a:avLst/>
          </a:prstGeom>
          <a:noFill/>
          <a:ln>
            <a:noFill/>
          </a:ln>
        </p:spPr>
      </p:pic>
      <p:pic>
        <p:nvPicPr>
          <p:cNvPr id="86" name="Shape 86"/>
          <p:cNvPicPr preferRelativeResize="0"/>
          <p:nvPr/>
        </p:nvPicPr>
        <p:blipFill>
          <a:blip r:embed="rId4">
            <a:alphaModFix/>
          </a:blip>
          <a:stretch>
            <a:fillRect/>
          </a:stretch>
        </p:blipFill>
        <p:spPr>
          <a:xfrm>
            <a:off x="5756550" y="3011975"/>
            <a:ext cx="2857500" cy="1600200"/>
          </a:xfrm>
          <a:prstGeom prst="rect">
            <a:avLst/>
          </a:prstGeom>
          <a:noFill/>
          <a:ln>
            <a:noFill/>
          </a:ln>
        </p:spPr>
      </p:pic>
      <p:sp>
        <p:nvSpPr>
          <p:cNvPr id="87" name="Shape 87"/>
          <p:cNvSpPr txBox="1">
            <a:spLocks noGrp="1"/>
          </p:cNvSpPr>
          <p:nvPr>
            <p:ph type="title"/>
          </p:nvPr>
        </p:nvSpPr>
        <p:spPr>
          <a:xfrm>
            <a:off x="457200" y="278175"/>
            <a:ext cx="5796300" cy="517499"/>
          </a:xfrm>
          <a:prstGeom prst="rect">
            <a:avLst/>
          </a:prstGeom>
        </p:spPr>
        <p:txBody>
          <a:bodyPr lIns="91425" tIns="91425" rIns="91425" bIns="91425" anchor="t" anchorCtr="0">
            <a:noAutofit/>
          </a:bodyPr>
          <a:lstStyle/>
          <a:p>
            <a:pPr lvl="0" rtl="0">
              <a:spcBef>
                <a:spcPts val="0"/>
              </a:spcBef>
              <a:buNone/>
            </a:pPr>
            <a:r>
              <a:rPr lang="en" sz="3000"/>
              <a:t>Motivation</a:t>
            </a:r>
          </a:p>
        </p:txBody>
      </p:sp>
      <p:sp>
        <p:nvSpPr>
          <p:cNvPr id="88" name="Shape 88"/>
          <p:cNvSpPr txBox="1"/>
          <p:nvPr/>
        </p:nvSpPr>
        <p:spPr>
          <a:xfrm>
            <a:off x="0" y="4729100"/>
            <a:ext cx="9144000" cy="409199"/>
          </a:xfrm>
          <a:prstGeom prst="rect">
            <a:avLst/>
          </a:prstGeom>
          <a:noFill/>
          <a:ln>
            <a:noFill/>
          </a:ln>
        </p:spPr>
        <p:txBody>
          <a:bodyPr lIns="91425" tIns="91425" rIns="91425" bIns="91425" anchor="t" anchorCtr="0">
            <a:noAutofit/>
          </a:bodyPr>
          <a:lstStyle/>
          <a:p>
            <a:pPr lvl="0" algn="ctr" rtl="0">
              <a:spcBef>
                <a:spcPts val="0"/>
              </a:spcBef>
              <a:buNone/>
            </a:pPr>
            <a:r>
              <a:rPr lang="en">
                <a:solidFill>
                  <a:srgbClr val="9900FF"/>
                </a:solidFill>
              </a:rPr>
              <a:t>Overview</a:t>
            </a:r>
            <a:r>
              <a:rPr lang="en"/>
              <a:t> | Approach | Project Plan | Design Walkthrough | FMEA and Safety | Standards | Conclusions</a:t>
            </a:r>
          </a:p>
        </p:txBody>
      </p:sp>
    </p:spTree>
  </p:cSld>
  <p:clrMapOvr>
    <a:masterClrMapping/>
  </p:clrMapOvr>
  <p:transition spd="slow">
    <p:cut/>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826"/>
        <p:cNvGrpSpPr/>
        <p:nvPr/>
      </p:nvGrpSpPr>
      <p:grpSpPr>
        <a:xfrm>
          <a:off x="0" y="0"/>
          <a:ext cx="0" cy="0"/>
          <a:chOff x="0" y="0"/>
          <a:chExt cx="0" cy="0"/>
        </a:xfrm>
      </p:grpSpPr>
      <p:sp>
        <p:nvSpPr>
          <p:cNvPr id="827" name="Shape 827"/>
          <p:cNvSpPr txBox="1">
            <a:spLocks noGrp="1"/>
          </p:cNvSpPr>
          <p:nvPr>
            <p:ph type="title"/>
          </p:nvPr>
        </p:nvSpPr>
        <p:spPr>
          <a:xfrm>
            <a:off x="295125" y="66925"/>
            <a:ext cx="8229600" cy="687300"/>
          </a:xfrm>
          <a:prstGeom prst="rect">
            <a:avLst/>
          </a:prstGeom>
        </p:spPr>
        <p:txBody>
          <a:bodyPr lIns="91425" tIns="91425" rIns="91425" bIns="91425" anchor="b" anchorCtr="0">
            <a:noAutofit/>
          </a:bodyPr>
          <a:lstStyle/>
          <a:p>
            <a:pPr>
              <a:spcBef>
                <a:spcPts val="0"/>
              </a:spcBef>
              <a:buNone/>
            </a:pPr>
            <a:r>
              <a:rPr lang="en"/>
              <a:t>Solar Array Sizing</a:t>
            </a:r>
          </a:p>
        </p:txBody>
      </p:sp>
      <p:sp>
        <p:nvSpPr>
          <p:cNvPr id="828" name="Shape 828"/>
          <p:cNvSpPr txBox="1">
            <a:spLocks noGrp="1"/>
          </p:cNvSpPr>
          <p:nvPr>
            <p:ph type="body" idx="1"/>
          </p:nvPr>
        </p:nvSpPr>
        <p:spPr>
          <a:xfrm>
            <a:off x="457200" y="1200150"/>
            <a:ext cx="3994500" cy="3725699"/>
          </a:xfrm>
          <a:prstGeom prst="rect">
            <a:avLst/>
          </a:prstGeom>
        </p:spPr>
        <p:txBody>
          <a:bodyPr lIns="91425" tIns="91425" rIns="91425" bIns="91425" anchor="t" anchorCtr="0">
            <a:noAutofit/>
          </a:bodyPr>
          <a:lstStyle/>
          <a:p>
            <a:pPr rtl="0">
              <a:spcBef>
                <a:spcPts val="0"/>
              </a:spcBef>
              <a:buNone/>
            </a:pPr>
            <a:endParaRPr/>
          </a:p>
          <a:p>
            <a:pPr rtl="0">
              <a:spcBef>
                <a:spcPts val="0"/>
              </a:spcBef>
              <a:buNone/>
            </a:pPr>
            <a:endParaRPr/>
          </a:p>
          <a:p>
            <a:pPr rtl="0">
              <a:spcBef>
                <a:spcPts val="0"/>
              </a:spcBef>
              <a:buNone/>
            </a:pPr>
            <a:r>
              <a:rPr lang="en"/>
              <a:t> </a:t>
            </a:r>
          </a:p>
          <a:p>
            <a:pPr rtl="0">
              <a:spcBef>
                <a:spcPts val="0"/>
              </a:spcBef>
              <a:buNone/>
            </a:pPr>
            <a:endParaRPr/>
          </a:p>
          <a:p>
            <a:pPr rtl="0">
              <a:spcBef>
                <a:spcPts val="0"/>
              </a:spcBef>
              <a:buNone/>
            </a:pPr>
            <a:endParaRPr/>
          </a:p>
        </p:txBody>
      </p:sp>
      <p:graphicFrame>
        <p:nvGraphicFramePr>
          <p:cNvPr id="829" name="Shape 829"/>
          <p:cNvGraphicFramePr/>
          <p:nvPr/>
        </p:nvGraphicFramePr>
        <p:xfrm>
          <a:off x="457187" y="1558425"/>
          <a:ext cx="3000000" cy="3000000"/>
        </p:xfrm>
        <a:graphic>
          <a:graphicData uri="http://schemas.openxmlformats.org/drawingml/2006/table">
            <a:tbl>
              <a:tblPr>
                <a:noFill/>
                <a:tableStyleId>{425BF6ED-DFB3-443A-898F-070B0441ADC2}</a:tableStyleId>
              </a:tblPr>
              <a:tblGrid>
                <a:gridCol w="2373000"/>
                <a:gridCol w="1730850"/>
              </a:tblGrid>
              <a:tr h="569800">
                <a:tc>
                  <a:txBody>
                    <a:bodyPr/>
                    <a:lstStyle/>
                    <a:p>
                      <a:pPr lvl="0" algn="ctr" rtl="0">
                        <a:spcBef>
                          <a:spcPts val="0"/>
                        </a:spcBef>
                        <a:buNone/>
                      </a:pPr>
                      <a:r>
                        <a:rPr lang="en" sz="1200" b="1"/>
                        <a:t>Factors Affecting Array Sizing</a:t>
                      </a:r>
                    </a:p>
                  </a:txBody>
                  <a:tcPr marL="91425" marR="91425" marT="91425" marB="91425"/>
                </a:tc>
                <a:tc>
                  <a:txBody>
                    <a:bodyPr/>
                    <a:lstStyle/>
                    <a:p>
                      <a:pPr algn="ctr">
                        <a:spcBef>
                          <a:spcPts val="0"/>
                        </a:spcBef>
                        <a:buNone/>
                      </a:pPr>
                      <a:r>
                        <a:rPr lang="en" sz="1200" b="1"/>
                        <a:t>Value</a:t>
                      </a:r>
                    </a:p>
                  </a:txBody>
                  <a:tcPr marL="91425" marR="91425" marT="91425" marB="91425"/>
                </a:tc>
              </a:tr>
              <a:tr h="380525">
                <a:tc>
                  <a:txBody>
                    <a:bodyPr/>
                    <a:lstStyle/>
                    <a:p>
                      <a:pPr lvl="0" algn="ctr" rtl="0">
                        <a:spcBef>
                          <a:spcPts val="0"/>
                        </a:spcBef>
                        <a:buNone/>
                      </a:pPr>
                      <a:r>
                        <a:rPr lang="en" sz="1200"/>
                        <a:t>Power Needed (P</a:t>
                      </a:r>
                      <a:r>
                        <a:rPr lang="en" sz="1200" baseline="-25000"/>
                        <a:t>array</a:t>
                      </a:r>
                      <a:r>
                        <a:rPr lang="en" sz="1200"/>
                        <a:t>)</a:t>
                      </a:r>
                    </a:p>
                  </a:txBody>
                  <a:tcPr marL="91425" marR="91425" marT="91425" marB="91425"/>
                </a:tc>
                <a:tc>
                  <a:txBody>
                    <a:bodyPr/>
                    <a:lstStyle/>
                    <a:p>
                      <a:pPr algn="ctr">
                        <a:spcBef>
                          <a:spcPts val="0"/>
                        </a:spcBef>
                        <a:buNone/>
                      </a:pPr>
                      <a:r>
                        <a:rPr lang="en" sz="1200"/>
                        <a:t>60 W</a:t>
                      </a:r>
                    </a:p>
                  </a:txBody>
                  <a:tcPr marL="91425" marR="91425" marT="91425" marB="91425"/>
                </a:tc>
              </a:tr>
              <a:tr h="380525">
                <a:tc>
                  <a:txBody>
                    <a:bodyPr/>
                    <a:lstStyle/>
                    <a:p>
                      <a:pPr lvl="0" algn="ctr" rtl="0">
                        <a:spcBef>
                          <a:spcPts val="0"/>
                        </a:spcBef>
                        <a:buNone/>
                      </a:pPr>
                      <a:r>
                        <a:rPr lang="en" sz="1200"/>
                        <a:t>Solar Flux (S)</a:t>
                      </a:r>
                    </a:p>
                  </a:txBody>
                  <a:tcPr marL="91425" marR="91425" marT="91425" marB="91425"/>
                </a:tc>
                <a:tc>
                  <a:txBody>
                    <a:bodyPr/>
                    <a:lstStyle/>
                    <a:p>
                      <a:pPr algn="ctr">
                        <a:spcBef>
                          <a:spcPts val="0"/>
                        </a:spcBef>
                        <a:buNone/>
                      </a:pPr>
                      <a:r>
                        <a:rPr lang="en" sz="1200"/>
                        <a:t>1270 W/m</a:t>
                      </a:r>
                      <a:r>
                        <a:rPr lang="en" sz="1200" baseline="30000"/>
                        <a:t>2</a:t>
                      </a:r>
                    </a:p>
                  </a:txBody>
                  <a:tcPr marL="91425" marR="91425" marT="91425" marB="91425"/>
                </a:tc>
              </a:tr>
              <a:tr h="380525">
                <a:tc>
                  <a:txBody>
                    <a:bodyPr/>
                    <a:lstStyle/>
                    <a:p>
                      <a:pPr lvl="0" algn="ctr" rtl="0">
                        <a:spcBef>
                          <a:spcPts val="0"/>
                        </a:spcBef>
                        <a:buNone/>
                      </a:pPr>
                      <a:r>
                        <a:rPr lang="en" sz="1200"/>
                        <a:t>Array Pointing Accuracy (δθ)</a:t>
                      </a:r>
                    </a:p>
                  </a:txBody>
                  <a:tcPr marL="91425" marR="91425" marT="91425" marB="91425"/>
                </a:tc>
                <a:tc>
                  <a:txBody>
                    <a:bodyPr/>
                    <a:lstStyle/>
                    <a:p>
                      <a:pPr algn="ctr">
                        <a:spcBef>
                          <a:spcPts val="0"/>
                        </a:spcBef>
                        <a:buNone/>
                      </a:pPr>
                      <a:r>
                        <a:rPr lang="en" sz="1200"/>
                        <a:t>1°</a:t>
                      </a:r>
                    </a:p>
                  </a:txBody>
                  <a:tcPr marL="91425" marR="91425" marT="91425" marB="91425"/>
                </a:tc>
              </a:tr>
              <a:tr h="380525">
                <a:tc>
                  <a:txBody>
                    <a:bodyPr/>
                    <a:lstStyle/>
                    <a:p>
                      <a:pPr lvl="0" algn="ctr" rtl="0">
                        <a:spcBef>
                          <a:spcPts val="0"/>
                        </a:spcBef>
                        <a:buNone/>
                      </a:pPr>
                      <a:r>
                        <a:rPr lang="en" sz="1200"/>
                        <a:t>Solar Cell Efficiency (η</a:t>
                      </a:r>
                      <a:r>
                        <a:rPr lang="en" sz="1200" baseline="-25000"/>
                        <a:t>cell</a:t>
                      </a:r>
                      <a:r>
                        <a:rPr lang="en" sz="1200"/>
                        <a:t>)</a:t>
                      </a:r>
                    </a:p>
                  </a:txBody>
                  <a:tcPr marL="91425" marR="91425" marT="91425" marB="91425"/>
                </a:tc>
                <a:tc>
                  <a:txBody>
                    <a:bodyPr/>
                    <a:lstStyle/>
                    <a:p>
                      <a:pPr algn="ctr">
                        <a:spcBef>
                          <a:spcPts val="0"/>
                        </a:spcBef>
                        <a:buNone/>
                      </a:pPr>
                      <a:r>
                        <a:rPr lang="en" sz="1200"/>
                        <a:t>29 - 0.08T</a:t>
                      </a:r>
                    </a:p>
                  </a:txBody>
                  <a:tcPr marL="91425" marR="91425" marT="91425" marB="91425"/>
                </a:tc>
              </a:tr>
              <a:tr h="380525">
                <a:tc>
                  <a:txBody>
                    <a:bodyPr/>
                    <a:lstStyle/>
                    <a:p>
                      <a:pPr lvl="0" algn="ctr" rtl="0">
                        <a:spcBef>
                          <a:spcPts val="0"/>
                        </a:spcBef>
                        <a:buNone/>
                      </a:pPr>
                      <a:r>
                        <a:rPr lang="en" sz="1200"/>
                        <a:t>Cell Packing Efficiency (</a:t>
                      </a:r>
                      <a:r>
                        <a:rPr lang="en" sz="1200">
                          <a:solidFill>
                            <a:schemeClr val="dk1"/>
                          </a:solidFill>
                        </a:rPr>
                        <a:t>η</a:t>
                      </a:r>
                      <a:r>
                        <a:rPr lang="en" sz="1200" baseline="-25000">
                          <a:solidFill>
                            <a:schemeClr val="dk1"/>
                          </a:solidFill>
                        </a:rPr>
                        <a:t>packing</a:t>
                      </a:r>
                      <a:r>
                        <a:rPr lang="en" sz="1200">
                          <a:solidFill>
                            <a:schemeClr val="dk1"/>
                          </a:solidFill>
                        </a:rPr>
                        <a:t>)</a:t>
                      </a:r>
                    </a:p>
                  </a:txBody>
                  <a:tcPr marL="91425" marR="91425" marT="91425" marB="91425"/>
                </a:tc>
                <a:tc>
                  <a:txBody>
                    <a:bodyPr/>
                    <a:lstStyle/>
                    <a:p>
                      <a:pPr algn="ctr">
                        <a:spcBef>
                          <a:spcPts val="0"/>
                        </a:spcBef>
                        <a:buNone/>
                      </a:pPr>
                      <a:r>
                        <a:rPr lang="en" sz="1200"/>
                        <a:t>0.90</a:t>
                      </a:r>
                    </a:p>
                  </a:txBody>
                  <a:tcPr marL="91425" marR="91425" marT="91425" marB="91425"/>
                </a:tc>
              </a:tr>
              <a:tr h="380525">
                <a:tc>
                  <a:txBody>
                    <a:bodyPr/>
                    <a:lstStyle/>
                    <a:p>
                      <a:pPr lvl="0" algn="ctr" rtl="0">
                        <a:spcBef>
                          <a:spcPts val="0"/>
                        </a:spcBef>
                        <a:buNone/>
                      </a:pPr>
                      <a:r>
                        <a:rPr lang="en" sz="1200"/>
                        <a:t>Array Degradation Factor (D)</a:t>
                      </a:r>
                    </a:p>
                  </a:txBody>
                  <a:tcPr marL="91425" marR="91425" marT="91425" marB="91425"/>
                </a:tc>
                <a:tc>
                  <a:txBody>
                    <a:bodyPr/>
                    <a:lstStyle/>
                    <a:p>
                      <a:pPr algn="ctr">
                        <a:spcBef>
                          <a:spcPts val="0"/>
                        </a:spcBef>
                        <a:buNone/>
                      </a:pPr>
                      <a:r>
                        <a:rPr lang="en" sz="1200"/>
                        <a:t>0.20</a:t>
                      </a:r>
                    </a:p>
                  </a:txBody>
                  <a:tcPr marL="91425" marR="91425" marT="91425" marB="91425"/>
                </a:tc>
              </a:tr>
              <a:tr h="380525">
                <a:tc>
                  <a:txBody>
                    <a:bodyPr/>
                    <a:lstStyle/>
                    <a:p>
                      <a:pPr algn="ctr" rtl="0">
                        <a:spcBef>
                          <a:spcPts val="0"/>
                        </a:spcBef>
                        <a:buNone/>
                      </a:pPr>
                      <a:r>
                        <a:rPr lang="en" sz="1200"/>
                        <a:t>Temperature (T)</a:t>
                      </a:r>
                    </a:p>
                  </a:txBody>
                  <a:tcPr marL="91425" marR="91425" marT="91425" marB="91425"/>
                </a:tc>
                <a:tc>
                  <a:txBody>
                    <a:bodyPr/>
                    <a:lstStyle/>
                    <a:p>
                      <a:pPr algn="ctr" rtl="0">
                        <a:spcBef>
                          <a:spcPts val="0"/>
                        </a:spcBef>
                        <a:buNone/>
                      </a:pPr>
                      <a:r>
                        <a:rPr lang="en" sz="1200"/>
                        <a:t>0-115</a:t>
                      </a:r>
                      <a:r>
                        <a:rPr lang="en" sz="1200">
                          <a:solidFill>
                            <a:schemeClr val="dk1"/>
                          </a:solidFill>
                        </a:rPr>
                        <a:t>°C</a:t>
                      </a:r>
                    </a:p>
                  </a:txBody>
                  <a:tcPr marL="91425" marR="91425" marT="91425" marB="91425"/>
                </a:tc>
              </a:tr>
            </a:tbl>
          </a:graphicData>
        </a:graphic>
      </p:graphicFrame>
      <p:sp>
        <p:nvSpPr>
          <p:cNvPr id="830" name="Shape 830"/>
          <p:cNvSpPr txBox="1">
            <a:spLocks noGrp="1"/>
          </p:cNvSpPr>
          <p:nvPr>
            <p:ph type="body" idx="2"/>
          </p:nvPr>
        </p:nvSpPr>
        <p:spPr>
          <a:xfrm>
            <a:off x="4692273" y="1200150"/>
            <a:ext cx="3994500" cy="3725699"/>
          </a:xfrm>
          <a:prstGeom prst="rect">
            <a:avLst/>
          </a:prstGeom>
        </p:spPr>
        <p:txBody>
          <a:bodyPr lIns="91425" tIns="91425" rIns="91425" bIns="91425" anchor="t" anchorCtr="0">
            <a:noAutofit/>
          </a:bodyPr>
          <a:lstStyle/>
          <a:p>
            <a:pPr rtl="0">
              <a:spcBef>
                <a:spcPts val="0"/>
              </a:spcBef>
              <a:buNone/>
            </a:pPr>
            <a:endParaRPr/>
          </a:p>
          <a:p>
            <a:pPr rtl="0">
              <a:spcBef>
                <a:spcPts val="0"/>
              </a:spcBef>
              <a:buNone/>
            </a:pPr>
            <a:endParaRPr/>
          </a:p>
          <a:p>
            <a:pPr rtl="0">
              <a:spcBef>
                <a:spcPts val="0"/>
              </a:spcBef>
              <a:buNone/>
            </a:pPr>
            <a:endParaRPr/>
          </a:p>
          <a:p>
            <a:pPr rtl="0">
              <a:spcBef>
                <a:spcPts val="0"/>
              </a:spcBef>
              <a:buNone/>
            </a:pPr>
            <a:endParaRPr/>
          </a:p>
          <a:p>
            <a:pPr rtl="0">
              <a:spcBef>
                <a:spcPts val="0"/>
              </a:spcBef>
              <a:buNone/>
            </a:pPr>
            <a:endParaRPr/>
          </a:p>
          <a:p>
            <a:pPr lvl="0" rtl="0">
              <a:spcBef>
                <a:spcPts val="0"/>
              </a:spcBef>
              <a:buNone/>
            </a:pPr>
            <a:endParaRPr sz="1800"/>
          </a:p>
          <a:p>
            <a:pPr marL="457200" lvl="0" indent="-342900">
              <a:spcBef>
                <a:spcPts val="0"/>
              </a:spcBef>
              <a:buClr>
                <a:srgbClr val="000000"/>
              </a:buClr>
              <a:buSzPct val="100000"/>
              <a:buFont typeface="Arial"/>
              <a:buChar char="●"/>
            </a:pPr>
            <a:r>
              <a:rPr lang="en" sz="1800"/>
              <a:t>Array Size: 3315 cm</a:t>
            </a:r>
            <a:r>
              <a:rPr lang="en" sz="1800" baseline="30000"/>
              <a:t>2</a:t>
            </a:r>
          </a:p>
        </p:txBody>
      </p:sp>
      <p:pic>
        <p:nvPicPr>
          <p:cNvPr id="831" name="Shape 831"/>
          <p:cNvPicPr preferRelativeResize="0"/>
          <p:nvPr/>
        </p:nvPicPr>
        <p:blipFill>
          <a:blip r:embed="rId3">
            <a:alphaModFix/>
          </a:blip>
          <a:stretch>
            <a:fillRect/>
          </a:stretch>
        </p:blipFill>
        <p:spPr>
          <a:xfrm>
            <a:off x="4663862" y="1364550"/>
            <a:ext cx="4051325" cy="2910600"/>
          </a:xfrm>
          <a:prstGeom prst="rect">
            <a:avLst/>
          </a:prstGeom>
          <a:noFill/>
          <a:ln>
            <a:noFill/>
          </a:ln>
        </p:spPr>
      </p:pic>
      <p:sp>
        <p:nvSpPr>
          <p:cNvPr id="832" name="Shape 832"/>
          <p:cNvSpPr txBox="1"/>
          <p:nvPr/>
        </p:nvSpPr>
        <p:spPr>
          <a:xfrm>
            <a:off x="0" y="4734300"/>
            <a:ext cx="9144000" cy="409199"/>
          </a:xfrm>
          <a:prstGeom prst="rect">
            <a:avLst/>
          </a:prstGeom>
          <a:noFill/>
          <a:ln>
            <a:noFill/>
          </a:ln>
        </p:spPr>
        <p:txBody>
          <a:bodyPr lIns="91425" tIns="91425" rIns="91425" bIns="91425" anchor="t" anchorCtr="0">
            <a:noAutofit/>
          </a:bodyPr>
          <a:lstStyle/>
          <a:p>
            <a:pPr lvl="0" algn="ctr" rtl="0">
              <a:spcBef>
                <a:spcPts val="0"/>
              </a:spcBef>
              <a:buNone/>
            </a:pPr>
            <a:r>
              <a:rPr lang="en"/>
              <a:t>Overview | Approach | Project Plan | </a:t>
            </a:r>
            <a:r>
              <a:rPr lang="en">
                <a:solidFill>
                  <a:srgbClr val="9900FF"/>
                </a:solidFill>
              </a:rPr>
              <a:t>Design Walkthrough</a:t>
            </a:r>
            <a:r>
              <a:rPr lang="en"/>
              <a:t> | FMEA and Safety | Standards | Conclusions</a:t>
            </a:r>
          </a:p>
        </p:txBody>
      </p:sp>
      <p:sp>
        <p:nvSpPr>
          <p:cNvPr id="833" name="Shape 833"/>
          <p:cNvSpPr txBox="1"/>
          <p:nvPr/>
        </p:nvSpPr>
        <p:spPr>
          <a:xfrm>
            <a:off x="7361100" y="205975"/>
            <a:ext cx="1325700" cy="409199"/>
          </a:xfrm>
          <a:prstGeom prst="rect">
            <a:avLst/>
          </a:prstGeom>
          <a:noFill/>
          <a:ln>
            <a:noFill/>
          </a:ln>
        </p:spPr>
        <p:txBody>
          <a:bodyPr lIns="91425" tIns="91425" rIns="91425" bIns="91425" anchor="t" anchorCtr="0">
            <a:noAutofit/>
          </a:bodyPr>
          <a:lstStyle/>
          <a:p>
            <a:pPr lvl="0" rtl="0">
              <a:spcBef>
                <a:spcPts val="0"/>
              </a:spcBef>
              <a:buNone/>
            </a:pPr>
            <a:r>
              <a:rPr lang="en"/>
              <a:t>Alec Forsman</a:t>
            </a:r>
          </a:p>
        </p:txBody>
      </p:sp>
      <p:pic>
        <p:nvPicPr>
          <p:cNvPr id="834" name="Shape 834"/>
          <p:cNvPicPr preferRelativeResize="0"/>
          <p:nvPr/>
        </p:nvPicPr>
        <p:blipFill>
          <a:blip r:embed="rId4">
            <a:alphaModFix/>
          </a:blip>
          <a:stretch>
            <a:fillRect/>
          </a:stretch>
        </p:blipFill>
        <p:spPr>
          <a:xfrm>
            <a:off x="531600" y="754225"/>
            <a:ext cx="3955050" cy="594099"/>
          </a:xfrm>
          <a:prstGeom prst="rect">
            <a:avLst/>
          </a:prstGeom>
          <a:noFill/>
          <a:ln>
            <a:noFill/>
          </a:ln>
        </p:spPr>
      </p:pic>
    </p:spTree>
  </p:cSld>
  <p:clrMapOvr>
    <a:masterClrMapping/>
  </p:clrMapOvr>
  <p:transition spd="slow">
    <p:cut/>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838"/>
        <p:cNvGrpSpPr/>
        <p:nvPr/>
      </p:nvGrpSpPr>
      <p:grpSpPr>
        <a:xfrm>
          <a:off x="0" y="0"/>
          <a:ext cx="0" cy="0"/>
          <a:chOff x="0" y="0"/>
          <a:chExt cx="0" cy="0"/>
        </a:xfrm>
      </p:grpSpPr>
      <p:sp>
        <p:nvSpPr>
          <p:cNvPr id="839" name="Shape 839"/>
          <p:cNvSpPr txBox="1">
            <a:spLocks noGrp="1"/>
          </p:cNvSpPr>
          <p:nvPr>
            <p:ph type="title"/>
          </p:nvPr>
        </p:nvSpPr>
        <p:spPr>
          <a:xfrm>
            <a:off x="457200" y="205978"/>
            <a:ext cx="8229600" cy="857400"/>
          </a:xfrm>
          <a:prstGeom prst="rect">
            <a:avLst/>
          </a:prstGeom>
        </p:spPr>
        <p:txBody>
          <a:bodyPr lIns="91425" tIns="91425" rIns="91425" bIns="91425" anchor="b" anchorCtr="0">
            <a:noAutofit/>
          </a:bodyPr>
          <a:lstStyle/>
          <a:p>
            <a:pPr>
              <a:spcBef>
                <a:spcPts val="0"/>
              </a:spcBef>
              <a:buNone/>
            </a:pPr>
            <a:r>
              <a:rPr lang="en"/>
              <a:t>Solar Array Sizing</a:t>
            </a:r>
          </a:p>
        </p:txBody>
      </p:sp>
      <p:sp>
        <p:nvSpPr>
          <p:cNvPr id="840" name="Shape 840"/>
          <p:cNvSpPr txBox="1">
            <a:spLocks noGrp="1"/>
          </p:cNvSpPr>
          <p:nvPr>
            <p:ph type="body" idx="1"/>
          </p:nvPr>
        </p:nvSpPr>
        <p:spPr>
          <a:xfrm>
            <a:off x="457200" y="1200150"/>
            <a:ext cx="8229600" cy="3725699"/>
          </a:xfrm>
          <a:prstGeom prst="rect">
            <a:avLst/>
          </a:prstGeom>
        </p:spPr>
        <p:txBody>
          <a:bodyPr lIns="91425" tIns="91425" rIns="91425" bIns="91425" anchor="t" anchorCtr="0">
            <a:noAutofit/>
          </a:bodyPr>
          <a:lstStyle/>
          <a:p>
            <a:pPr marL="457200" lvl="0" indent="-419100" rtl="0">
              <a:spcBef>
                <a:spcPts val="0"/>
              </a:spcBef>
              <a:buClr>
                <a:srgbClr val="000000"/>
              </a:buClr>
              <a:buSzPct val="100000"/>
              <a:buFont typeface="Arial"/>
              <a:buChar char="●"/>
            </a:pPr>
            <a:r>
              <a:rPr lang="en"/>
              <a:t>Arrangement on CubeSat</a:t>
            </a:r>
          </a:p>
          <a:p>
            <a:pPr marL="914400" lvl="1" indent="-381000" rtl="0">
              <a:spcBef>
                <a:spcPts val="0"/>
              </a:spcBef>
              <a:buClr>
                <a:srgbClr val="000000"/>
              </a:buClr>
              <a:buSzPct val="80000"/>
              <a:buFont typeface="Courier New"/>
              <a:buChar char="o"/>
            </a:pPr>
            <a:r>
              <a:rPr lang="en"/>
              <a:t>Solar panel area: 3315 cm</a:t>
            </a:r>
            <a:r>
              <a:rPr lang="en" baseline="30000"/>
              <a:t>2</a:t>
            </a:r>
          </a:p>
          <a:p>
            <a:pPr marL="914400" lvl="1" indent="-381000" rtl="0">
              <a:spcBef>
                <a:spcPts val="0"/>
              </a:spcBef>
              <a:buClr>
                <a:srgbClr val="000000"/>
              </a:buClr>
              <a:buSzPct val="80000"/>
              <a:buFont typeface="Courier New"/>
              <a:buChar char="o"/>
            </a:pPr>
            <a:r>
              <a:rPr lang="en"/>
              <a:t>Area of 6U: 3168 cm</a:t>
            </a:r>
            <a:r>
              <a:rPr lang="en" baseline="30000"/>
              <a:t>2</a:t>
            </a:r>
          </a:p>
          <a:p>
            <a:pPr marL="914400" lvl="1" indent="-381000" rtl="0">
              <a:spcBef>
                <a:spcPts val="0"/>
              </a:spcBef>
              <a:buClr>
                <a:srgbClr val="000000"/>
              </a:buClr>
              <a:buSzPct val="80000"/>
              <a:buFont typeface="Courier New"/>
              <a:buChar char="o"/>
            </a:pPr>
            <a:r>
              <a:rPr lang="en"/>
              <a:t>Effective Area: 1815 cm</a:t>
            </a:r>
            <a:r>
              <a:rPr lang="en" baseline="30000"/>
              <a:t>2</a:t>
            </a:r>
            <a:r>
              <a:rPr lang="en"/>
              <a:t> </a:t>
            </a:r>
          </a:p>
          <a:p>
            <a:pPr marL="1371600" lvl="2" indent="-381000" rtl="0">
              <a:spcBef>
                <a:spcPts val="0"/>
              </a:spcBef>
              <a:buClr>
                <a:srgbClr val="000000"/>
              </a:buClr>
              <a:buSzPct val="80000"/>
              <a:buFont typeface="Wingdings"/>
              <a:buChar char="§"/>
            </a:pPr>
            <a:r>
              <a:rPr lang="en"/>
              <a:t>Angle of sunlight irradiance: Ψ = 35°</a:t>
            </a:r>
          </a:p>
          <a:p>
            <a:pPr marL="914400" lvl="1" indent="-381000" rtl="0">
              <a:spcBef>
                <a:spcPts val="0"/>
              </a:spcBef>
              <a:buClr>
                <a:srgbClr val="000000"/>
              </a:buClr>
              <a:buSzPct val="80000"/>
              <a:buFont typeface="Courier New"/>
              <a:buChar char="o"/>
            </a:pPr>
            <a:r>
              <a:rPr lang="en"/>
              <a:t>Area of deployed solar panels: 1500 cm</a:t>
            </a:r>
            <a:r>
              <a:rPr lang="en" baseline="30000"/>
              <a:t>2</a:t>
            </a:r>
          </a:p>
          <a:p>
            <a:pPr marL="1371600" lvl="2" indent="-381000" rtl="0">
              <a:spcBef>
                <a:spcPts val="0"/>
              </a:spcBef>
              <a:buClr>
                <a:srgbClr val="000000"/>
              </a:buClr>
              <a:buSzPct val="80000"/>
              <a:buFont typeface="Wingdings"/>
              <a:buChar char="§"/>
            </a:pPr>
            <a:r>
              <a:rPr lang="en"/>
              <a:t>Area of single deployed panel: 750 cm</a:t>
            </a:r>
            <a:r>
              <a:rPr lang="en" baseline="30000"/>
              <a:t>2</a:t>
            </a:r>
          </a:p>
          <a:p>
            <a:pPr marL="1828800" lvl="3" indent="-342900">
              <a:spcBef>
                <a:spcPts val="0"/>
              </a:spcBef>
              <a:buClr>
                <a:srgbClr val="000000"/>
              </a:buClr>
              <a:buSzPct val="60000"/>
              <a:buFont typeface="Arial"/>
              <a:buChar char="●"/>
            </a:pPr>
            <a:r>
              <a:rPr lang="en"/>
              <a:t>w ~ 20 cm &amp; l ~ 37.5 cm </a:t>
            </a:r>
          </a:p>
        </p:txBody>
      </p:sp>
      <p:sp>
        <p:nvSpPr>
          <p:cNvPr id="841" name="Shape 841"/>
          <p:cNvSpPr txBox="1"/>
          <p:nvPr/>
        </p:nvSpPr>
        <p:spPr>
          <a:xfrm>
            <a:off x="0" y="4729100"/>
            <a:ext cx="9144000" cy="409199"/>
          </a:xfrm>
          <a:prstGeom prst="rect">
            <a:avLst/>
          </a:prstGeom>
          <a:noFill/>
          <a:ln>
            <a:noFill/>
          </a:ln>
        </p:spPr>
        <p:txBody>
          <a:bodyPr lIns="91425" tIns="91425" rIns="91425" bIns="91425" anchor="t" anchorCtr="0">
            <a:noAutofit/>
          </a:bodyPr>
          <a:lstStyle/>
          <a:p>
            <a:pPr lvl="0" algn="ctr" rtl="0">
              <a:spcBef>
                <a:spcPts val="0"/>
              </a:spcBef>
              <a:buNone/>
            </a:pPr>
            <a:r>
              <a:rPr lang="en"/>
              <a:t>Overview | Approach | Project Plan | </a:t>
            </a:r>
            <a:r>
              <a:rPr lang="en">
                <a:solidFill>
                  <a:srgbClr val="9900FF"/>
                </a:solidFill>
              </a:rPr>
              <a:t>Design Walkthrough</a:t>
            </a:r>
            <a:r>
              <a:rPr lang="en"/>
              <a:t> | FMEA and Safety | Standards | Conclusions</a:t>
            </a:r>
          </a:p>
        </p:txBody>
      </p:sp>
      <p:sp>
        <p:nvSpPr>
          <p:cNvPr id="842" name="Shape 842"/>
          <p:cNvSpPr txBox="1"/>
          <p:nvPr/>
        </p:nvSpPr>
        <p:spPr>
          <a:xfrm>
            <a:off x="7361100" y="282175"/>
            <a:ext cx="1325700" cy="409199"/>
          </a:xfrm>
          <a:prstGeom prst="rect">
            <a:avLst/>
          </a:prstGeom>
          <a:noFill/>
          <a:ln>
            <a:noFill/>
          </a:ln>
        </p:spPr>
        <p:txBody>
          <a:bodyPr lIns="91425" tIns="91425" rIns="91425" bIns="91425" anchor="t" anchorCtr="0">
            <a:noAutofit/>
          </a:bodyPr>
          <a:lstStyle/>
          <a:p>
            <a:pPr lvl="0" rtl="0">
              <a:spcBef>
                <a:spcPts val="0"/>
              </a:spcBef>
              <a:buNone/>
            </a:pPr>
            <a:r>
              <a:rPr lang="en"/>
              <a:t>Alec Forsman</a:t>
            </a:r>
          </a:p>
        </p:txBody>
      </p:sp>
    </p:spTree>
  </p:cSld>
  <p:clrMapOvr>
    <a:masterClrMapping/>
  </p:clrMapOvr>
  <p:transition spd="slow">
    <p:cut/>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846"/>
        <p:cNvGrpSpPr/>
        <p:nvPr/>
      </p:nvGrpSpPr>
      <p:grpSpPr>
        <a:xfrm>
          <a:off x="0" y="0"/>
          <a:ext cx="0" cy="0"/>
          <a:chOff x="0" y="0"/>
          <a:chExt cx="0" cy="0"/>
        </a:xfrm>
      </p:grpSpPr>
      <p:sp>
        <p:nvSpPr>
          <p:cNvPr id="847" name="Shape 847"/>
          <p:cNvSpPr txBox="1">
            <a:spLocks noGrp="1"/>
          </p:cNvSpPr>
          <p:nvPr>
            <p:ph type="title"/>
          </p:nvPr>
        </p:nvSpPr>
        <p:spPr>
          <a:xfrm>
            <a:off x="457200" y="205978"/>
            <a:ext cx="8229600" cy="857400"/>
          </a:xfrm>
          <a:prstGeom prst="rect">
            <a:avLst/>
          </a:prstGeom>
        </p:spPr>
        <p:txBody>
          <a:bodyPr lIns="91425" tIns="91425" rIns="91425" bIns="91425" anchor="b" anchorCtr="0">
            <a:noAutofit/>
          </a:bodyPr>
          <a:lstStyle/>
          <a:p>
            <a:pPr>
              <a:spcBef>
                <a:spcPts val="0"/>
              </a:spcBef>
              <a:buNone/>
            </a:pPr>
            <a:r>
              <a:rPr lang="en"/>
              <a:t>Off the Shelf Options</a:t>
            </a:r>
          </a:p>
        </p:txBody>
      </p:sp>
      <p:sp>
        <p:nvSpPr>
          <p:cNvPr id="848" name="Shape 848"/>
          <p:cNvSpPr txBox="1">
            <a:spLocks noGrp="1"/>
          </p:cNvSpPr>
          <p:nvPr>
            <p:ph type="body" idx="1"/>
          </p:nvPr>
        </p:nvSpPr>
        <p:spPr>
          <a:xfrm>
            <a:off x="457200" y="1200150"/>
            <a:ext cx="3994500" cy="3725699"/>
          </a:xfrm>
          <a:prstGeom prst="rect">
            <a:avLst/>
          </a:prstGeom>
        </p:spPr>
        <p:txBody>
          <a:bodyPr lIns="91425" tIns="91425" rIns="91425" bIns="91425" anchor="t" anchorCtr="0">
            <a:noAutofit/>
          </a:bodyPr>
          <a:lstStyle/>
          <a:p>
            <a:pPr marL="457200" lvl="0" indent="-419100" rtl="0">
              <a:spcBef>
                <a:spcPts val="0"/>
              </a:spcBef>
              <a:buClr>
                <a:srgbClr val="000000"/>
              </a:buClr>
              <a:buSzPct val="100000"/>
              <a:buFont typeface="Arial"/>
              <a:buChar char="●"/>
            </a:pPr>
            <a:r>
              <a:rPr lang="en"/>
              <a:t>Clyde Space</a:t>
            </a:r>
          </a:p>
          <a:p>
            <a:pPr marL="914400" lvl="1" indent="-381000" rtl="0">
              <a:spcBef>
                <a:spcPts val="0"/>
              </a:spcBef>
              <a:buClr>
                <a:srgbClr val="000000"/>
              </a:buClr>
              <a:buSzPct val="80000"/>
              <a:buFont typeface="Courier New"/>
              <a:buChar char="o"/>
            </a:pPr>
            <a:r>
              <a:rPr lang="en"/>
              <a:t>6U panel array</a:t>
            </a:r>
          </a:p>
          <a:p>
            <a:pPr marL="457200" lvl="0" indent="-419100" rtl="0">
              <a:spcBef>
                <a:spcPts val="0"/>
              </a:spcBef>
              <a:buClr>
                <a:srgbClr val="000000"/>
              </a:buClr>
              <a:buSzPct val="100000"/>
              <a:buFont typeface="Arial"/>
              <a:buChar char="●"/>
            </a:pPr>
            <a:r>
              <a:rPr lang="en"/>
              <a:t>Offer customization option</a:t>
            </a:r>
          </a:p>
          <a:p>
            <a:pPr marL="457200" lvl="0" indent="-419100">
              <a:spcBef>
                <a:spcPts val="0"/>
              </a:spcBef>
              <a:buClr>
                <a:srgbClr val="000000"/>
              </a:buClr>
              <a:buSzPct val="100000"/>
              <a:buFont typeface="Arial"/>
              <a:buChar char="●"/>
            </a:pPr>
            <a:r>
              <a:rPr lang="en"/>
              <a:t>Technical Readiness Level: 2</a:t>
            </a:r>
          </a:p>
        </p:txBody>
      </p:sp>
      <p:sp>
        <p:nvSpPr>
          <p:cNvPr id="849" name="Shape 849"/>
          <p:cNvSpPr txBox="1">
            <a:spLocks noGrp="1"/>
          </p:cNvSpPr>
          <p:nvPr>
            <p:ph type="body" idx="2"/>
          </p:nvPr>
        </p:nvSpPr>
        <p:spPr>
          <a:xfrm>
            <a:off x="4692273" y="1200150"/>
            <a:ext cx="3994500" cy="3725699"/>
          </a:xfrm>
          <a:prstGeom prst="rect">
            <a:avLst/>
          </a:prstGeom>
        </p:spPr>
        <p:txBody>
          <a:bodyPr lIns="91425" tIns="91425" rIns="91425" bIns="91425" anchor="t" anchorCtr="0">
            <a:noAutofit/>
          </a:bodyPr>
          <a:lstStyle/>
          <a:p>
            <a:pPr rtl="0">
              <a:spcBef>
                <a:spcPts val="0"/>
              </a:spcBef>
              <a:buNone/>
            </a:pPr>
            <a:endParaRPr/>
          </a:p>
          <a:p>
            <a:pPr rtl="0">
              <a:spcBef>
                <a:spcPts val="0"/>
              </a:spcBef>
              <a:buNone/>
            </a:pPr>
            <a:endParaRPr/>
          </a:p>
          <a:p>
            <a:pPr rtl="0">
              <a:spcBef>
                <a:spcPts val="0"/>
              </a:spcBef>
              <a:buNone/>
            </a:pPr>
            <a:endParaRPr/>
          </a:p>
          <a:p>
            <a:pPr rtl="0">
              <a:spcBef>
                <a:spcPts val="0"/>
              </a:spcBef>
              <a:buNone/>
            </a:pPr>
            <a:endParaRPr/>
          </a:p>
          <a:p>
            <a:pPr algn="ctr" rtl="0">
              <a:spcBef>
                <a:spcPts val="0"/>
              </a:spcBef>
              <a:buNone/>
            </a:pPr>
            <a:r>
              <a:rPr lang="en" sz="2400"/>
              <a:t>Single wall panel for a 6U CubeSat</a:t>
            </a:r>
          </a:p>
          <a:p>
            <a:pPr rtl="0">
              <a:spcBef>
                <a:spcPts val="0"/>
              </a:spcBef>
              <a:buNone/>
            </a:pPr>
            <a:endParaRPr/>
          </a:p>
          <a:p>
            <a:pPr rtl="0">
              <a:spcBef>
                <a:spcPts val="0"/>
              </a:spcBef>
              <a:buNone/>
            </a:pPr>
            <a:endParaRPr/>
          </a:p>
          <a:p>
            <a:pPr rtl="0">
              <a:spcBef>
                <a:spcPts val="0"/>
              </a:spcBef>
              <a:buNone/>
            </a:pPr>
            <a:endParaRPr/>
          </a:p>
          <a:p>
            <a:pPr rtl="0">
              <a:spcBef>
                <a:spcPts val="0"/>
              </a:spcBef>
              <a:buNone/>
            </a:pPr>
            <a:endParaRPr sz="2400"/>
          </a:p>
          <a:p>
            <a:pPr>
              <a:spcBef>
                <a:spcPts val="0"/>
              </a:spcBef>
              <a:buNone/>
            </a:pPr>
            <a:endParaRPr sz="2400"/>
          </a:p>
        </p:txBody>
      </p:sp>
      <p:pic>
        <p:nvPicPr>
          <p:cNvPr id="850" name="Shape 850"/>
          <p:cNvPicPr preferRelativeResize="0"/>
          <p:nvPr/>
        </p:nvPicPr>
        <p:blipFill>
          <a:blip r:embed="rId3">
            <a:alphaModFix/>
          </a:blip>
          <a:stretch>
            <a:fillRect/>
          </a:stretch>
        </p:blipFill>
        <p:spPr>
          <a:xfrm>
            <a:off x="4723475" y="1063375"/>
            <a:ext cx="3932099" cy="2621399"/>
          </a:xfrm>
          <a:prstGeom prst="rect">
            <a:avLst/>
          </a:prstGeom>
          <a:noFill/>
          <a:ln>
            <a:noFill/>
          </a:ln>
        </p:spPr>
      </p:pic>
      <p:sp>
        <p:nvSpPr>
          <p:cNvPr id="851" name="Shape 851"/>
          <p:cNvSpPr txBox="1"/>
          <p:nvPr/>
        </p:nvSpPr>
        <p:spPr>
          <a:xfrm>
            <a:off x="0" y="4729100"/>
            <a:ext cx="9144000" cy="409199"/>
          </a:xfrm>
          <a:prstGeom prst="rect">
            <a:avLst/>
          </a:prstGeom>
          <a:noFill/>
          <a:ln>
            <a:noFill/>
          </a:ln>
        </p:spPr>
        <p:txBody>
          <a:bodyPr lIns="91425" tIns="91425" rIns="91425" bIns="91425" anchor="t" anchorCtr="0">
            <a:noAutofit/>
          </a:bodyPr>
          <a:lstStyle/>
          <a:p>
            <a:pPr lvl="0" algn="ctr" rtl="0">
              <a:spcBef>
                <a:spcPts val="0"/>
              </a:spcBef>
              <a:buNone/>
            </a:pPr>
            <a:r>
              <a:rPr lang="en"/>
              <a:t>Overview | Approach | Project Plan | </a:t>
            </a:r>
            <a:r>
              <a:rPr lang="en">
                <a:solidFill>
                  <a:srgbClr val="9900FF"/>
                </a:solidFill>
              </a:rPr>
              <a:t>Design Walkthrough</a:t>
            </a:r>
            <a:r>
              <a:rPr lang="en"/>
              <a:t> | FMEA and Safety | Standards | Conclusions</a:t>
            </a:r>
          </a:p>
        </p:txBody>
      </p:sp>
      <p:sp>
        <p:nvSpPr>
          <p:cNvPr id="852" name="Shape 852"/>
          <p:cNvSpPr txBox="1"/>
          <p:nvPr/>
        </p:nvSpPr>
        <p:spPr>
          <a:xfrm>
            <a:off x="7361100" y="205975"/>
            <a:ext cx="1325700" cy="409199"/>
          </a:xfrm>
          <a:prstGeom prst="rect">
            <a:avLst/>
          </a:prstGeom>
          <a:noFill/>
          <a:ln>
            <a:noFill/>
          </a:ln>
        </p:spPr>
        <p:txBody>
          <a:bodyPr lIns="91425" tIns="91425" rIns="91425" bIns="91425" anchor="t" anchorCtr="0">
            <a:noAutofit/>
          </a:bodyPr>
          <a:lstStyle/>
          <a:p>
            <a:pPr lvl="0" rtl="0">
              <a:spcBef>
                <a:spcPts val="0"/>
              </a:spcBef>
              <a:buNone/>
            </a:pPr>
            <a:r>
              <a:rPr lang="en"/>
              <a:t>Alec Forsman</a:t>
            </a:r>
          </a:p>
        </p:txBody>
      </p:sp>
    </p:spTree>
  </p:cSld>
  <p:clrMapOvr>
    <a:masterClrMapping/>
  </p:clrMapOvr>
  <p:transition spd="slow">
    <p:cut/>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856"/>
        <p:cNvGrpSpPr/>
        <p:nvPr/>
      </p:nvGrpSpPr>
      <p:grpSpPr>
        <a:xfrm>
          <a:off x="0" y="0"/>
          <a:ext cx="0" cy="0"/>
          <a:chOff x="0" y="0"/>
          <a:chExt cx="0" cy="0"/>
        </a:xfrm>
      </p:grpSpPr>
      <p:sp>
        <p:nvSpPr>
          <p:cNvPr id="857" name="Shape 857"/>
          <p:cNvSpPr txBox="1">
            <a:spLocks noGrp="1"/>
          </p:cNvSpPr>
          <p:nvPr>
            <p:ph type="title"/>
          </p:nvPr>
        </p:nvSpPr>
        <p:spPr>
          <a:xfrm>
            <a:off x="457200" y="205978"/>
            <a:ext cx="8229600" cy="857400"/>
          </a:xfrm>
          <a:prstGeom prst="rect">
            <a:avLst/>
          </a:prstGeom>
        </p:spPr>
        <p:txBody>
          <a:bodyPr lIns="91425" tIns="91425" rIns="91425" bIns="91425" anchor="b" anchorCtr="0">
            <a:noAutofit/>
          </a:bodyPr>
          <a:lstStyle/>
          <a:p>
            <a:pPr>
              <a:spcBef>
                <a:spcPts val="0"/>
              </a:spcBef>
              <a:buNone/>
            </a:pPr>
            <a:r>
              <a:rPr lang="en"/>
              <a:t>Batteries</a:t>
            </a:r>
          </a:p>
        </p:txBody>
      </p:sp>
      <p:sp>
        <p:nvSpPr>
          <p:cNvPr id="858" name="Shape 858"/>
          <p:cNvSpPr txBox="1">
            <a:spLocks noGrp="1"/>
          </p:cNvSpPr>
          <p:nvPr>
            <p:ph type="body" idx="1"/>
          </p:nvPr>
        </p:nvSpPr>
        <p:spPr>
          <a:xfrm>
            <a:off x="457200" y="1200150"/>
            <a:ext cx="3994500" cy="3725699"/>
          </a:xfrm>
          <a:prstGeom prst="rect">
            <a:avLst/>
          </a:prstGeom>
        </p:spPr>
        <p:txBody>
          <a:bodyPr lIns="91425" tIns="91425" rIns="91425" bIns="91425" anchor="t" anchorCtr="0">
            <a:noAutofit/>
          </a:bodyPr>
          <a:lstStyle/>
          <a:p>
            <a:pPr marL="457200" marR="0" lvl="0" indent="-419100" algn="l" rtl="0">
              <a:lnSpc>
                <a:spcPct val="100000"/>
              </a:lnSpc>
              <a:spcBef>
                <a:spcPts val="600"/>
              </a:spcBef>
              <a:spcAft>
                <a:spcPts val="0"/>
              </a:spcAft>
              <a:buClr>
                <a:srgbClr val="000000"/>
              </a:buClr>
              <a:buSzPct val="100000"/>
              <a:buFont typeface="Arial"/>
              <a:buChar char="●"/>
            </a:pPr>
            <a:r>
              <a:rPr lang="en"/>
              <a:t>Need to supply power in Earth’s umbra</a:t>
            </a:r>
          </a:p>
          <a:p>
            <a:pPr marL="914400" marR="0" lvl="1" indent="-381000" algn="l" rtl="0">
              <a:lnSpc>
                <a:spcPct val="100000"/>
              </a:lnSpc>
              <a:spcBef>
                <a:spcPts val="600"/>
              </a:spcBef>
              <a:spcAft>
                <a:spcPts val="0"/>
              </a:spcAft>
              <a:buClr>
                <a:srgbClr val="000000"/>
              </a:buClr>
              <a:buSzPct val="80000"/>
              <a:buFont typeface="Courier New"/>
              <a:buChar char="o"/>
            </a:pPr>
            <a:r>
              <a:rPr lang="en"/>
              <a:t>Determined by the period of eclipse</a:t>
            </a:r>
          </a:p>
          <a:p>
            <a:pPr marR="0" lvl="0" algn="l" rtl="0">
              <a:lnSpc>
                <a:spcPct val="100000"/>
              </a:lnSpc>
              <a:spcBef>
                <a:spcPts val="600"/>
              </a:spcBef>
              <a:spcAft>
                <a:spcPts val="0"/>
              </a:spcAft>
              <a:buNone/>
            </a:pPr>
            <a:endParaRPr/>
          </a:p>
        </p:txBody>
      </p:sp>
      <p:sp>
        <p:nvSpPr>
          <p:cNvPr id="859" name="Shape 859"/>
          <p:cNvSpPr txBox="1"/>
          <p:nvPr/>
        </p:nvSpPr>
        <p:spPr>
          <a:xfrm>
            <a:off x="0" y="4729100"/>
            <a:ext cx="9144000" cy="409199"/>
          </a:xfrm>
          <a:prstGeom prst="rect">
            <a:avLst/>
          </a:prstGeom>
          <a:noFill/>
          <a:ln>
            <a:noFill/>
          </a:ln>
        </p:spPr>
        <p:txBody>
          <a:bodyPr lIns="91425" tIns="91425" rIns="91425" bIns="91425" anchor="t" anchorCtr="0">
            <a:noAutofit/>
          </a:bodyPr>
          <a:lstStyle/>
          <a:p>
            <a:pPr lvl="0" algn="ctr" rtl="0">
              <a:spcBef>
                <a:spcPts val="0"/>
              </a:spcBef>
              <a:buNone/>
            </a:pPr>
            <a:r>
              <a:rPr lang="en"/>
              <a:t>Overview | Approach | Project Plan | </a:t>
            </a:r>
            <a:r>
              <a:rPr lang="en">
                <a:solidFill>
                  <a:srgbClr val="9900FF"/>
                </a:solidFill>
              </a:rPr>
              <a:t>Design Walkthrough</a:t>
            </a:r>
            <a:r>
              <a:rPr lang="en"/>
              <a:t> | FMEA and Safety | Standards | Conclusions</a:t>
            </a:r>
          </a:p>
        </p:txBody>
      </p:sp>
      <p:sp>
        <p:nvSpPr>
          <p:cNvPr id="860" name="Shape 860"/>
          <p:cNvSpPr txBox="1">
            <a:spLocks noGrp="1"/>
          </p:cNvSpPr>
          <p:nvPr>
            <p:ph type="body" idx="2"/>
          </p:nvPr>
        </p:nvSpPr>
        <p:spPr>
          <a:xfrm>
            <a:off x="4692273" y="1200150"/>
            <a:ext cx="3994500" cy="3725699"/>
          </a:xfrm>
          <a:prstGeom prst="rect">
            <a:avLst/>
          </a:prstGeom>
        </p:spPr>
        <p:txBody>
          <a:bodyPr lIns="91425" tIns="91425" rIns="91425" bIns="91425" anchor="t" anchorCtr="0">
            <a:noAutofit/>
          </a:bodyPr>
          <a:lstStyle/>
          <a:p>
            <a:pPr>
              <a:spcBef>
                <a:spcPts val="0"/>
              </a:spcBef>
              <a:buNone/>
            </a:pPr>
            <a:endParaRPr/>
          </a:p>
        </p:txBody>
      </p:sp>
      <p:pic>
        <p:nvPicPr>
          <p:cNvPr id="861" name="Shape 861"/>
          <p:cNvPicPr preferRelativeResize="0"/>
          <p:nvPr/>
        </p:nvPicPr>
        <p:blipFill>
          <a:blip r:embed="rId3">
            <a:alphaModFix/>
          </a:blip>
          <a:stretch>
            <a:fillRect/>
          </a:stretch>
        </p:blipFill>
        <p:spPr>
          <a:xfrm>
            <a:off x="4095175" y="783780"/>
            <a:ext cx="4591600" cy="3674519"/>
          </a:xfrm>
          <a:prstGeom prst="rect">
            <a:avLst/>
          </a:prstGeom>
          <a:noFill/>
          <a:ln>
            <a:noFill/>
          </a:ln>
        </p:spPr>
      </p:pic>
      <p:sp>
        <p:nvSpPr>
          <p:cNvPr id="862" name="Shape 862"/>
          <p:cNvSpPr txBox="1"/>
          <p:nvPr/>
        </p:nvSpPr>
        <p:spPr>
          <a:xfrm>
            <a:off x="7361100" y="205975"/>
            <a:ext cx="1325700" cy="409199"/>
          </a:xfrm>
          <a:prstGeom prst="rect">
            <a:avLst/>
          </a:prstGeom>
          <a:noFill/>
          <a:ln>
            <a:noFill/>
          </a:ln>
        </p:spPr>
        <p:txBody>
          <a:bodyPr lIns="91425" tIns="91425" rIns="91425" bIns="91425" anchor="t" anchorCtr="0">
            <a:noAutofit/>
          </a:bodyPr>
          <a:lstStyle/>
          <a:p>
            <a:pPr lvl="0" rtl="0">
              <a:spcBef>
                <a:spcPts val="0"/>
              </a:spcBef>
              <a:buNone/>
            </a:pPr>
            <a:r>
              <a:rPr lang="en"/>
              <a:t>Alec Forsman</a:t>
            </a:r>
          </a:p>
        </p:txBody>
      </p:sp>
    </p:spTree>
  </p:cSld>
  <p:clrMapOvr>
    <a:masterClrMapping/>
  </p:clrMapOvr>
  <p:transition spd="slow">
    <p:cut/>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867" name="Shape 867"/>
          <p:cNvSpPr txBox="1">
            <a:spLocks noGrp="1"/>
          </p:cNvSpPr>
          <p:nvPr>
            <p:ph type="title"/>
          </p:nvPr>
        </p:nvSpPr>
        <p:spPr>
          <a:xfrm>
            <a:off x="457200" y="205978"/>
            <a:ext cx="8229600" cy="857400"/>
          </a:xfrm>
          <a:prstGeom prst="rect">
            <a:avLst/>
          </a:prstGeom>
        </p:spPr>
        <p:txBody>
          <a:bodyPr lIns="91425" tIns="91425" rIns="91425" bIns="91425" anchor="b" anchorCtr="0">
            <a:noAutofit/>
          </a:bodyPr>
          <a:lstStyle/>
          <a:p>
            <a:pPr>
              <a:spcBef>
                <a:spcPts val="0"/>
              </a:spcBef>
              <a:buNone/>
            </a:pPr>
            <a:r>
              <a:rPr lang="en"/>
              <a:t>Battery Sizing</a:t>
            </a:r>
          </a:p>
        </p:txBody>
      </p:sp>
      <p:sp>
        <p:nvSpPr>
          <p:cNvPr id="868" name="Shape 868"/>
          <p:cNvSpPr txBox="1">
            <a:spLocks noGrp="1"/>
          </p:cNvSpPr>
          <p:nvPr>
            <p:ph type="body" idx="1"/>
          </p:nvPr>
        </p:nvSpPr>
        <p:spPr>
          <a:xfrm>
            <a:off x="457200" y="1200150"/>
            <a:ext cx="3994500" cy="3725699"/>
          </a:xfrm>
          <a:prstGeom prst="rect">
            <a:avLst/>
          </a:prstGeom>
        </p:spPr>
        <p:txBody>
          <a:bodyPr lIns="91425" tIns="91425" rIns="91425" bIns="91425" anchor="t" anchorCtr="0">
            <a:noAutofit/>
          </a:bodyPr>
          <a:lstStyle/>
          <a:p>
            <a:pPr marL="457200" lvl="0" indent="-381000" rtl="0">
              <a:spcBef>
                <a:spcPts val="0"/>
              </a:spcBef>
              <a:buClr>
                <a:srgbClr val="000000"/>
              </a:buClr>
              <a:buSzPct val="100000"/>
              <a:buFont typeface="Arial"/>
              <a:buChar char="●"/>
            </a:pPr>
            <a:r>
              <a:rPr lang="en" sz="2400"/>
              <a:t>Max time spent in eclipse: ~1.867 hr</a:t>
            </a:r>
          </a:p>
          <a:p>
            <a:pPr marL="457200" lvl="0" indent="-381000" rtl="0">
              <a:spcBef>
                <a:spcPts val="0"/>
              </a:spcBef>
              <a:buClr>
                <a:srgbClr val="000000"/>
              </a:buClr>
              <a:buSzPct val="100000"/>
              <a:buFont typeface="Arial"/>
              <a:buChar char="●"/>
            </a:pPr>
            <a:r>
              <a:rPr lang="en" sz="2400"/>
              <a:t> </a:t>
            </a:r>
          </a:p>
          <a:p>
            <a:pPr rtl="0">
              <a:spcBef>
                <a:spcPts val="0"/>
              </a:spcBef>
              <a:buNone/>
            </a:pPr>
            <a:endParaRPr sz="2400"/>
          </a:p>
          <a:p>
            <a:pPr marL="457200" lvl="0" indent="-381000" rtl="0">
              <a:spcBef>
                <a:spcPts val="0"/>
              </a:spcBef>
              <a:buClr>
                <a:srgbClr val="000000"/>
              </a:buClr>
              <a:buSzPct val="100000"/>
              <a:buFont typeface="Arial"/>
              <a:buChar char="●"/>
            </a:pPr>
            <a:r>
              <a:rPr lang="en" sz="2400"/>
              <a:t>(E</a:t>
            </a:r>
            <a:r>
              <a:rPr lang="en" sz="2400" baseline="-25000"/>
              <a:t>B</a:t>
            </a:r>
            <a:r>
              <a:rPr lang="en" sz="2400"/>
              <a:t>)</a:t>
            </a:r>
            <a:r>
              <a:rPr lang="en" sz="1800" baseline="-25000"/>
              <a:t>max</a:t>
            </a:r>
            <a:r>
              <a:rPr lang="en" sz="2400"/>
              <a:t>= 85 Whr</a:t>
            </a:r>
          </a:p>
          <a:p>
            <a:pPr marL="914400" lvl="1" indent="-381000" rtl="0">
              <a:spcBef>
                <a:spcPts val="0"/>
              </a:spcBef>
              <a:buClr>
                <a:srgbClr val="000000"/>
              </a:buClr>
              <a:buSzPct val="80000"/>
              <a:buFont typeface="Courier New"/>
              <a:buChar char="o"/>
            </a:pPr>
            <a:r>
              <a:rPr lang="en"/>
              <a:t>η</a:t>
            </a:r>
            <a:r>
              <a:rPr lang="en" sz="1800" baseline="-25000"/>
              <a:t>charge</a:t>
            </a:r>
            <a:r>
              <a:rPr lang="en"/>
              <a:t> = 95%</a:t>
            </a:r>
          </a:p>
          <a:p>
            <a:pPr marL="914400" lvl="1" indent="-381000" rtl="0">
              <a:spcBef>
                <a:spcPts val="0"/>
              </a:spcBef>
              <a:buClr>
                <a:srgbClr val="000000"/>
              </a:buClr>
              <a:buSzPct val="80000"/>
              <a:buFont typeface="Courier New"/>
              <a:buChar char="o"/>
            </a:pPr>
            <a:r>
              <a:rPr lang="en"/>
              <a:t>DOD = 70%</a:t>
            </a:r>
          </a:p>
          <a:p>
            <a:pPr marL="457200" lvl="0" indent="-381000" rtl="0">
              <a:spcBef>
                <a:spcPts val="0"/>
              </a:spcBef>
              <a:buClr>
                <a:srgbClr val="000000"/>
              </a:buClr>
              <a:buSzPct val="100000"/>
              <a:buFont typeface="Arial"/>
              <a:buChar char="●"/>
            </a:pPr>
            <a:r>
              <a:rPr lang="en" sz="2400"/>
              <a:t>3 x 30Whr needed</a:t>
            </a:r>
          </a:p>
          <a:p>
            <a:pPr marL="914400" lvl="1" indent="-381000">
              <a:spcBef>
                <a:spcPts val="0"/>
              </a:spcBef>
              <a:buClr>
                <a:srgbClr val="000000"/>
              </a:buClr>
              <a:buSzPct val="80000"/>
              <a:buFont typeface="Courier New"/>
              <a:buChar char="o"/>
            </a:pPr>
            <a:r>
              <a:rPr lang="en"/>
              <a:t>Clyde Space</a:t>
            </a:r>
          </a:p>
        </p:txBody>
      </p:sp>
      <p:sp>
        <p:nvSpPr>
          <p:cNvPr id="869" name="Shape 869"/>
          <p:cNvSpPr txBox="1">
            <a:spLocks noGrp="1"/>
          </p:cNvSpPr>
          <p:nvPr>
            <p:ph type="body" idx="2"/>
          </p:nvPr>
        </p:nvSpPr>
        <p:spPr>
          <a:xfrm>
            <a:off x="4692273" y="1200150"/>
            <a:ext cx="3994500" cy="3725699"/>
          </a:xfrm>
          <a:prstGeom prst="rect">
            <a:avLst/>
          </a:prstGeom>
        </p:spPr>
        <p:txBody>
          <a:bodyPr lIns="91425" tIns="91425" rIns="91425" bIns="91425" anchor="t" anchorCtr="0">
            <a:noAutofit/>
          </a:bodyPr>
          <a:lstStyle/>
          <a:p>
            <a:pPr rtl="0">
              <a:spcBef>
                <a:spcPts val="0"/>
              </a:spcBef>
              <a:buNone/>
            </a:pPr>
            <a:endParaRPr/>
          </a:p>
          <a:p>
            <a:pPr rtl="0">
              <a:spcBef>
                <a:spcPts val="0"/>
              </a:spcBef>
              <a:buNone/>
            </a:pPr>
            <a:endParaRPr/>
          </a:p>
          <a:p>
            <a:pPr rtl="0">
              <a:spcBef>
                <a:spcPts val="0"/>
              </a:spcBef>
              <a:buNone/>
            </a:pPr>
            <a:endParaRPr/>
          </a:p>
          <a:p>
            <a:pPr rtl="0">
              <a:spcBef>
                <a:spcPts val="0"/>
              </a:spcBef>
              <a:buNone/>
            </a:pPr>
            <a:endParaRPr/>
          </a:p>
          <a:p>
            <a:pPr algn="ctr">
              <a:spcBef>
                <a:spcPts val="0"/>
              </a:spcBef>
              <a:buNone/>
            </a:pPr>
            <a:r>
              <a:rPr lang="en" sz="2400"/>
              <a:t>30 Whr standalone battery offered by Clyde Space</a:t>
            </a:r>
          </a:p>
        </p:txBody>
      </p:sp>
      <p:pic>
        <p:nvPicPr>
          <p:cNvPr id="870" name="Shape 870"/>
          <p:cNvPicPr preferRelativeResize="0"/>
          <p:nvPr/>
        </p:nvPicPr>
        <p:blipFill>
          <a:blip r:embed="rId3">
            <a:alphaModFix/>
          </a:blip>
          <a:stretch>
            <a:fillRect/>
          </a:stretch>
        </p:blipFill>
        <p:spPr>
          <a:xfrm>
            <a:off x="4830075" y="1366479"/>
            <a:ext cx="3574925" cy="2131700"/>
          </a:xfrm>
          <a:prstGeom prst="rect">
            <a:avLst/>
          </a:prstGeom>
          <a:noFill/>
          <a:ln>
            <a:noFill/>
          </a:ln>
        </p:spPr>
      </p:pic>
      <p:sp>
        <p:nvSpPr>
          <p:cNvPr id="871" name="Shape 871"/>
          <p:cNvSpPr txBox="1"/>
          <p:nvPr/>
        </p:nvSpPr>
        <p:spPr>
          <a:xfrm>
            <a:off x="7361100" y="205975"/>
            <a:ext cx="1325700" cy="409199"/>
          </a:xfrm>
          <a:prstGeom prst="rect">
            <a:avLst/>
          </a:prstGeom>
          <a:noFill/>
          <a:ln>
            <a:noFill/>
          </a:ln>
        </p:spPr>
        <p:txBody>
          <a:bodyPr lIns="91425" tIns="91425" rIns="91425" bIns="91425" anchor="t" anchorCtr="0">
            <a:noAutofit/>
          </a:bodyPr>
          <a:lstStyle/>
          <a:p>
            <a:pPr lvl="0" rtl="0">
              <a:spcBef>
                <a:spcPts val="0"/>
              </a:spcBef>
              <a:buNone/>
            </a:pPr>
            <a:r>
              <a:rPr lang="en"/>
              <a:t>Alec Forsman</a:t>
            </a:r>
          </a:p>
        </p:txBody>
      </p:sp>
      <p:pic>
        <p:nvPicPr>
          <p:cNvPr id="872" name="Shape 872"/>
          <p:cNvPicPr preferRelativeResize="0"/>
          <p:nvPr/>
        </p:nvPicPr>
        <p:blipFill>
          <a:blip r:embed="rId4">
            <a:alphaModFix/>
          </a:blip>
          <a:stretch>
            <a:fillRect/>
          </a:stretch>
        </p:blipFill>
        <p:spPr>
          <a:xfrm>
            <a:off x="1044750" y="2157250"/>
            <a:ext cx="2667000" cy="666750"/>
          </a:xfrm>
          <a:prstGeom prst="rect">
            <a:avLst/>
          </a:prstGeom>
          <a:noFill/>
          <a:ln>
            <a:noFill/>
          </a:ln>
        </p:spPr>
      </p:pic>
    </p:spTree>
  </p:cSld>
  <p:clrMapOvr>
    <a:masterClrMapping/>
  </p:clrMapOvr>
  <p:transition spd="slow">
    <p:cut/>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876"/>
        <p:cNvGrpSpPr/>
        <p:nvPr/>
      </p:nvGrpSpPr>
      <p:grpSpPr>
        <a:xfrm>
          <a:off x="0" y="0"/>
          <a:ext cx="0" cy="0"/>
          <a:chOff x="0" y="0"/>
          <a:chExt cx="0" cy="0"/>
        </a:xfrm>
      </p:grpSpPr>
      <p:sp>
        <p:nvSpPr>
          <p:cNvPr id="877" name="Shape 877"/>
          <p:cNvSpPr txBox="1">
            <a:spLocks noGrp="1"/>
          </p:cNvSpPr>
          <p:nvPr>
            <p:ph type="title"/>
          </p:nvPr>
        </p:nvSpPr>
        <p:spPr>
          <a:xfrm>
            <a:off x="457200" y="205978"/>
            <a:ext cx="8229600" cy="857400"/>
          </a:xfrm>
          <a:prstGeom prst="rect">
            <a:avLst/>
          </a:prstGeom>
        </p:spPr>
        <p:txBody>
          <a:bodyPr lIns="91425" tIns="91425" rIns="91425" bIns="91425" anchor="b" anchorCtr="0">
            <a:noAutofit/>
          </a:bodyPr>
          <a:lstStyle/>
          <a:p>
            <a:pPr>
              <a:spcBef>
                <a:spcPts val="0"/>
              </a:spcBef>
              <a:buNone/>
            </a:pPr>
            <a:r>
              <a:rPr lang="en"/>
              <a:t>Battery effects on Power</a:t>
            </a:r>
          </a:p>
        </p:txBody>
      </p:sp>
      <p:sp>
        <p:nvSpPr>
          <p:cNvPr id="878" name="Shape 878"/>
          <p:cNvSpPr txBox="1">
            <a:spLocks noGrp="1"/>
          </p:cNvSpPr>
          <p:nvPr>
            <p:ph type="body" idx="1"/>
          </p:nvPr>
        </p:nvSpPr>
        <p:spPr>
          <a:xfrm>
            <a:off x="457200" y="1200150"/>
            <a:ext cx="3994500" cy="3725699"/>
          </a:xfrm>
          <a:prstGeom prst="rect">
            <a:avLst/>
          </a:prstGeom>
        </p:spPr>
        <p:txBody>
          <a:bodyPr lIns="91425" tIns="91425" rIns="91425" bIns="91425" anchor="t" anchorCtr="0">
            <a:noAutofit/>
          </a:bodyPr>
          <a:lstStyle/>
          <a:p>
            <a:pPr marL="457200" lvl="0" indent="-419100" rtl="0">
              <a:spcBef>
                <a:spcPts val="0"/>
              </a:spcBef>
              <a:buClr>
                <a:srgbClr val="000000"/>
              </a:buClr>
              <a:buSzPct val="100000"/>
              <a:buFont typeface="Arial"/>
              <a:buChar char="●"/>
            </a:pPr>
            <a:r>
              <a:rPr lang="en"/>
              <a:t>Need to be able to recharge the batteries</a:t>
            </a:r>
          </a:p>
          <a:p>
            <a:pPr marL="457200" lvl="0" indent="-419100" rtl="0">
              <a:spcBef>
                <a:spcPts val="0"/>
              </a:spcBef>
              <a:buClr>
                <a:srgbClr val="000000"/>
              </a:buClr>
              <a:buSzPct val="100000"/>
              <a:buFont typeface="Arial"/>
              <a:buChar char="●"/>
            </a:pPr>
            <a:r>
              <a:rPr lang="en"/>
              <a:t>Max power needed</a:t>
            </a:r>
          </a:p>
          <a:p>
            <a:pPr marL="914400" lvl="1" indent="-381000" rtl="0">
              <a:spcBef>
                <a:spcPts val="0"/>
              </a:spcBef>
              <a:buClr>
                <a:srgbClr val="000000"/>
              </a:buClr>
              <a:buSzPct val="80000"/>
              <a:buFont typeface="Courier New"/>
              <a:buChar char="o"/>
            </a:pPr>
            <a:r>
              <a:rPr lang="en"/>
              <a:t>~23.65 W</a:t>
            </a:r>
          </a:p>
        </p:txBody>
      </p:sp>
      <p:sp>
        <p:nvSpPr>
          <p:cNvPr id="879" name="Shape 879"/>
          <p:cNvSpPr txBox="1">
            <a:spLocks noGrp="1"/>
          </p:cNvSpPr>
          <p:nvPr>
            <p:ph type="body" idx="2"/>
          </p:nvPr>
        </p:nvSpPr>
        <p:spPr>
          <a:xfrm>
            <a:off x="4692273" y="1200150"/>
            <a:ext cx="3994500" cy="3725699"/>
          </a:xfrm>
          <a:prstGeom prst="rect">
            <a:avLst/>
          </a:prstGeom>
        </p:spPr>
        <p:txBody>
          <a:bodyPr lIns="91425" tIns="91425" rIns="91425" bIns="91425" anchor="t" anchorCtr="0">
            <a:noAutofit/>
          </a:bodyPr>
          <a:lstStyle/>
          <a:p>
            <a:pPr>
              <a:spcBef>
                <a:spcPts val="0"/>
              </a:spcBef>
              <a:buNone/>
            </a:pPr>
            <a:endParaRPr/>
          </a:p>
        </p:txBody>
      </p:sp>
      <p:pic>
        <p:nvPicPr>
          <p:cNvPr id="880" name="Shape 880"/>
          <p:cNvPicPr preferRelativeResize="0"/>
          <p:nvPr/>
        </p:nvPicPr>
        <p:blipFill>
          <a:blip r:embed="rId3">
            <a:alphaModFix/>
          </a:blip>
          <a:stretch>
            <a:fillRect/>
          </a:stretch>
        </p:blipFill>
        <p:spPr>
          <a:xfrm>
            <a:off x="4384150" y="1101524"/>
            <a:ext cx="4434474" cy="3630599"/>
          </a:xfrm>
          <a:prstGeom prst="rect">
            <a:avLst/>
          </a:prstGeom>
          <a:noFill/>
          <a:ln>
            <a:noFill/>
          </a:ln>
        </p:spPr>
      </p:pic>
      <p:sp>
        <p:nvSpPr>
          <p:cNvPr id="881" name="Shape 881"/>
          <p:cNvSpPr txBox="1"/>
          <p:nvPr/>
        </p:nvSpPr>
        <p:spPr>
          <a:xfrm>
            <a:off x="7361100" y="205975"/>
            <a:ext cx="1325700" cy="409199"/>
          </a:xfrm>
          <a:prstGeom prst="rect">
            <a:avLst/>
          </a:prstGeom>
          <a:noFill/>
          <a:ln>
            <a:noFill/>
          </a:ln>
        </p:spPr>
        <p:txBody>
          <a:bodyPr lIns="91425" tIns="91425" rIns="91425" bIns="91425" anchor="t" anchorCtr="0">
            <a:noAutofit/>
          </a:bodyPr>
          <a:lstStyle/>
          <a:p>
            <a:pPr lvl="0" rtl="0">
              <a:spcBef>
                <a:spcPts val="0"/>
              </a:spcBef>
              <a:buNone/>
            </a:pPr>
            <a:r>
              <a:rPr lang="en"/>
              <a:t>Alec Forsman</a:t>
            </a:r>
          </a:p>
        </p:txBody>
      </p:sp>
    </p:spTree>
  </p:cSld>
  <p:clrMapOvr>
    <a:masterClrMapping/>
  </p:clrMapOvr>
  <p:transition spd="slow">
    <p:cut/>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885"/>
        <p:cNvGrpSpPr/>
        <p:nvPr/>
      </p:nvGrpSpPr>
      <p:grpSpPr>
        <a:xfrm>
          <a:off x="0" y="0"/>
          <a:ext cx="0" cy="0"/>
          <a:chOff x="0" y="0"/>
          <a:chExt cx="0" cy="0"/>
        </a:xfrm>
      </p:grpSpPr>
      <p:sp>
        <p:nvSpPr>
          <p:cNvPr id="886" name="Shape 886"/>
          <p:cNvSpPr txBox="1">
            <a:spLocks noGrp="1"/>
          </p:cNvSpPr>
          <p:nvPr>
            <p:ph type="title"/>
          </p:nvPr>
        </p:nvSpPr>
        <p:spPr>
          <a:xfrm>
            <a:off x="457200" y="205978"/>
            <a:ext cx="8229600" cy="857400"/>
          </a:xfrm>
          <a:prstGeom prst="rect">
            <a:avLst/>
          </a:prstGeom>
        </p:spPr>
        <p:txBody>
          <a:bodyPr lIns="91425" tIns="91425" rIns="91425" bIns="91425" anchor="b" anchorCtr="0">
            <a:noAutofit/>
          </a:bodyPr>
          <a:lstStyle/>
          <a:p>
            <a:pPr>
              <a:spcBef>
                <a:spcPts val="0"/>
              </a:spcBef>
              <a:buNone/>
            </a:pPr>
            <a:r>
              <a:rPr lang="en"/>
              <a:t>Radiation Background</a:t>
            </a:r>
          </a:p>
        </p:txBody>
      </p:sp>
      <p:sp>
        <p:nvSpPr>
          <p:cNvPr id="887" name="Shape 887"/>
          <p:cNvSpPr txBox="1">
            <a:spLocks noGrp="1"/>
          </p:cNvSpPr>
          <p:nvPr>
            <p:ph type="body" idx="1"/>
          </p:nvPr>
        </p:nvSpPr>
        <p:spPr>
          <a:xfrm>
            <a:off x="457200" y="1200150"/>
            <a:ext cx="8229600" cy="3725699"/>
          </a:xfrm>
          <a:prstGeom prst="rect">
            <a:avLst/>
          </a:prstGeom>
        </p:spPr>
        <p:txBody>
          <a:bodyPr lIns="91425" tIns="91425" rIns="91425" bIns="91425" anchor="t" anchorCtr="0">
            <a:noAutofit/>
          </a:bodyPr>
          <a:lstStyle/>
          <a:p>
            <a:pPr marL="457200" lvl="0" indent="-330200" rtl="0">
              <a:spcBef>
                <a:spcPts val="0"/>
              </a:spcBef>
              <a:buClr>
                <a:srgbClr val="000000"/>
              </a:buClr>
              <a:buSzPct val="100000"/>
              <a:buFont typeface="Arial"/>
              <a:buChar char="●"/>
            </a:pPr>
            <a:r>
              <a:rPr lang="en" sz="1600"/>
              <a:t>Earth Radiation Zone - Van Allen Radiation Belt</a:t>
            </a:r>
          </a:p>
          <a:p>
            <a:pPr marL="914400" lvl="1" indent="-330200" rtl="0">
              <a:spcBef>
                <a:spcPts val="0"/>
              </a:spcBef>
              <a:buClr>
                <a:srgbClr val="000000"/>
              </a:buClr>
              <a:buSzPct val="100000"/>
              <a:buFont typeface="Courier New"/>
              <a:buChar char="o"/>
            </a:pPr>
            <a:r>
              <a:rPr lang="en" sz="1600"/>
              <a:t>Inner Belt - proton dominated</a:t>
            </a:r>
          </a:p>
          <a:p>
            <a:pPr marL="914400" lvl="1" indent="-330200" rtl="0">
              <a:spcBef>
                <a:spcPts val="0"/>
              </a:spcBef>
              <a:buClr>
                <a:srgbClr val="000000"/>
              </a:buClr>
              <a:buSzPct val="100000"/>
              <a:buFont typeface="Courier New"/>
              <a:buChar char="o"/>
            </a:pPr>
            <a:r>
              <a:rPr lang="en" sz="1600"/>
              <a:t>Outer Belt - electron dominated</a:t>
            </a:r>
          </a:p>
          <a:p>
            <a:pPr marL="457200" lvl="0" indent="-330200" rtl="0">
              <a:spcBef>
                <a:spcPts val="0"/>
              </a:spcBef>
              <a:buClr>
                <a:srgbClr val="000000"/>
              </a:buClr>
              <a:buSzPct val="100000"/>
              <a:buFont typeface="Arial"/>
              <a:buChar char="●"/>
            </a:pPr>
            <a:r>
              <a:rPr lang="en" sz="1600"/>
              <a:t>Auroral Zone</a:t>
            </a:r>
          </a:p>
          <a:p>
            <a:pPr marL="914400" lvl="1" indent="-330200" rtl="0">
              <a:spcBef>
                <a:spcPts val="0"/>
              </a:spcBef>
              <a:buClr>
                <a:srgbClr val="000000"/>
              </a:buClr>
              <a:buSzPct val="100000"/>
              <a:buFont typeface="Courier New"/>
              <a:buChar char="o"/>
            </a:pPr>
            <a:r>
              <a:rPr lang="en" sz="1600"/>
              <a:t>Low energy electrons</a:t>
            </a:r>
          </a:p>
          <a:p>
            <a:pPr marL="914400" lvl="1" indent="-330200" rtl="0">
              <a:spcBef>
                <a:spcPts val="0"/>
              </a:spcBef>
              <a:buClr>
                <a:srgbClr val="000000"/>
              </a:buClr>
              <a:buSzPct val="100000"/>
              <a:buFont typeface="Courier New"/>
              <a:buChar char="o"/>
            </a:pPr>
            <a:r>
              <a:rPr lang="en" sz="1600"/>
              <a:t>Low percentage of protons</a:t>
            </a:r>
          </a:p>
          <a:p>
            <a:pPr marL="457200" lvl="0" indent="-330200" rtl="0">
              <a:spcBef>
                <a:spcPts val="0"/>
              </a:spcBef>
              <a:buClr>
                <a:srgbClr val="000000"/>
              </a:buClr>
              <a:buSzPct val="100000"/>
              <a:buFont typeface="Arial"/>
              <a:buChar char="●"/>
            </a:pPr>
            <a:r>
              <a:rPr lang="en" sz="1600"/>
              <a:t>Interplanetary Zone</a:t>
            </a:r>
          </a:p>
          <a:p>
            <a:pPr marL="914400" lvl="1" indent="-330200" rtl="0">
              <a:spcBef>
                <a:spcPts val="0"/>
              </a:spcBef>
              <a:buClr>
                <a:srgbClr val="000000"/>
              </a:buClr>
              <a:buSzPct val="100000"/>
              <a:buFont typeface="Courier New"/>
              <a:buChar char="o"/>
            </a:pPr>
            <a:r>
              <a:rPr lang="en" sz="1600"/>
              <a:t>Solar wind</a:t>
            </a:r>
          </a:p>
          <a:p>
            <a:pPr marL="1371600" lvl="2" indent="-330200" rtl="0">
              <a:spcBef>
                <a:spcPts val="0"/>
              </a:spcBef>
              <a:buClr>
                <a:srgbClr val="000000"/>
              </a:buClr>
              <a:buSzPct val="100000"/>
              <a:buFont typeface="Wingdings"/>
              <a:buChar char="§"/>
            </a:pPr>
            <a:r>
              <a:rPr lang="en" sz="1600"/>
              <a:t>Continuous ejection of protons and electrons</a:t>
            </a:r>
          </a:p>
          <a:p>
            <a:pPr marL="914400" lvl="1" indent="-330200" rtl="0">
              <a:spcBef>
                <a:spcPts val="0"/>
              </a:spcBef>
              <a:buClr>
                <a:srgbClr val="000000"/>
              </a:buClr>
              <a:buSzPct val="100000"/>
              <a:buFont typeface="Courier New"/>
              <a:buChar char="o"/>
            </a:pPr>
            <a:r>
              <a:rPr lang="en" sz="1600"/>
              <a:t>Solar flares</a:t>
            </a:r>
          </a:p>
          <a:p>
            <a:pPr marL="1371600" lvl="2" indent="-330200" rtl="0">
              <a:spcBef>
                <a:spcPts val="0"/>
              </a:spcBef>
              <a:buClr>
                <a:srgbClr val="000000"/>
              </a:buClr>
              <a:buSzPct val="100000"/>
              <a:buFont typeface="Wingdings"/>
              <a:buChar char="§"/>
            </a:pPr>
            <a:r>
              <a:rPr lang="en" sz="1600"/>
              <a:t>Large flares - extremely rare</a:t>
            </a:r>
          </a:p>
          <a:p>
            <a:pPr marL="1371600" lvl="2" indent="-330200" rtl="0">
              <a:spcBef>
                <a:spcPts val="0"/>
              </a:spcBef>
              <a:buClr>
                <a:srgbClr val="000000"/>
              </a:buClr>
              <a:buSzPct val="100000"/>
              <a:buFont typeface="Wingdings"/>
              <a:buChar char="§"/>
            </a:pPr>
            <a:r>
              <a:rPr lang="en" sz="1600"/>
              <a:t>Small flares - occur approximately 8 times a day</a:t>
            </a:r>
          </a:p>
          <a:p>
            <a:pPr marL="914400" lvl="1" indent="-330200" rtl="0">
              <a:spcBef>
                <a:spcPts val="0"/>
              </a:spcBef>
              <a:buClr>
                <a:srgbClr val="000000"/>
              </a:buClr>
              <a:buSzPct val="100000"/>
              <a:buFont typeface="Courier New"/>
              <a:buChar char="o"/>
            </a:pPr>
            <a:r>
              <a:rPr lang="en" sz="1600"/>
              <a:t>Cosmic flux</a:t>
            </a:r>
          </a:p>
          <a:p>
            <a:pPr marL="1371600" lvl="2" indent="-330200" rtl="0">
              <a:spcBef>
                <a:spcPts val="0"/>
              </a:spcBef>
              <a:buClr>
                <a:srgbClr val="000000"/>
              </a:buClr>
              <a:buSzPct val="100000"/>
              <a:buFont typeface="Wingdings"/>
              <a:buChar char="§"/>
            </a:pPr>
            <a:r>
              <a:rPr lang="en" sz="1600"/>
              <a:t>Originate from supernovae, active galactic nuclei and gamma ray bursts</a:t>
            </a:r>
          </a:p>
        </p:txBody>
      </p:sp>
      <p:sp>
        <p:nvSpPr>
          <p:cNvPr id="888" name="Shape 888"/>
          <p:cNvSpPr txBox="1"/>
          <p:nvPr/>
        </p:nvSpPr>
        <p:spPr>
          <a:xfrm>
            <a:off x="7361100" y="205975"/>
            <a:ext cx="1325700" cy="409199"/>
          </a:xfrm>
          <a:prstGeom prst="rect">
            <a:avLst/>
          </a:prstGeom>
          <a:noFill/>
          <a:ln>
            <a:noFill/>
          </a:ln>
        </p:spPr>
        <p:txBody>
          <a:bodyPr lIns="91425" tIns="91425" rIns="91425" bIns="91425" anchor="t" anchorCtr="0">
            <a:noAutofit/>
          </a:bodyPr>
          <a:lstStyle/>
          <a:p>
            <a:pPr lvl="0" rtl="0">
              <a:spcBef>
                <a:spcPts val="0"/>
              </a:spcBef>
              <a:buNone/>
            </a:pPr>
            <a:r>
              <a:rPr lang="en"/>
              <a:t>Alec Forsman</a:t>
            </a:r>
          </a:p>
        </p:txBody>
      </p:sp>
    </p:spTree>
  </p:cSld>
  <p:clrMapOvr>
    <a:masterClrMapping/>
  </p:clrMapOvr>
  <p:transition spd="slow">
    <p:cut/>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892"/>
        <p:cNvGrpSpPr/>
        <p:nvPr/>
      </p:nvGrpSpPr>
      <p:grpSpPr>
        <a:xfrm>
          <a:off x="0" y="0"/>
          <a:ext cx="0" cy="0"/>
          <a:chOff x="0" y="0"/>
          <a:chExt cx="0" cy="0"/>
        </a:xfrm>
      </p:grpSpPr>
      <p:sp>
        <p:nvSpPr>
          <p:cNvPr id="893" name="Shape 893"/>
          <p:cNvSpPr txBox="1">
            <a:spLocks noGrp="1"/>
          </p:cNvSpPr>
          <p:nvPr>
            <p:ph type="title"/>
          </p:nvPr>
        </p:nvSpPr>
        <p:spPr>
          <a:xfrm>
            <a:off x="457200" y="205978"/>
            <a:ext cx="8229600" cy="857400"/>
          </a:xfrm>
          <a:prstGeom prst="rect">
            <a:avLst/>
          </a:prstGeom>
        </p:spPr>
        <p:txBody>
          <a:bodyPr lIns="91425" tIns="91425" rIns="91425" bIns="91425" anchor="b" anchorCtr="0">
            <a:noAutofit/>
          </a:bodyPr>
          <a:lstStyle/>
          <a:p>
            <a:pPr>
              <a:spcBef>
                <a:spcPts val="0"/>
              </a:spcBef>
              <a:buNone/>
            </a:pPr>
            <a:r>
              <a:rPr lang="en"/>
              <a:t>Radiation Effects</a:t>
            </a:r>
          </a:p>
        </p:txBody>
      </p:sp>
      <p:sp>
        <p:nvSpPr>
          <p:cNvPr id="894" name="Shape 894"/>
          <p:cNvSpPr txBox="1">
            <a:spLocks noGrp="1"/>
          </p:cNvSpPr>
          <p:nvPr>
            <p:ph type="body" idx="1"/>
          </p:nvPr>
        </p:nvSpPr>
        <p:spPr>
          <a:xfrm>
            <a:off x="457175" y="1200150"/>
            <a:ext cx="8229600" cy="3528900"/>
          </a:xfrm>
          <a:prstGeom prst="rect">
            <a:avLst/>
          </a:prstGeom>
        </p:spPr>
        <p:txBody>
          <a:bodyPr lIns="91425" tIns="91425" rIns="91425" bIns="91425" anchor="t" anchorCtr="0">
            <a:noAutofit/>
          </a:bodyPr>
          <a:lstStyle/>
          <a:p>
            <a:pPr marL="457200" lvl="0" indent="-368300" rtl="0">
              <a:spcBef>
                <a:spcPts val="0"/>
              </a:spcBef>
              <a:buClr>
                <a:srgbClr val="000000"/>
              </a:buClr>
              <a:buSzPct val="100000"/>
              <a:buFont typeface="Arial"/>
              <a:buChar char="●"/>
            </a:pPr>
            <a:r>
              <a:rPr lang="en" sz="2200"/>
              <a:t>Degradation of internal components</a:t>
            </a:r>
          </a:p>
          <a:p>
            <a:pPr marL="457200" lvl="0" indent="-368300" rtl="0">
              <a:spcBef>
                <a:spcPts val="0"/>
              </a:spcBef>
              <a:buClr>
                <a:srgbClr val="000000"/>
              </a:buClr>
              <a:buSzPct val="100000"/>
              <a:buFont typeface="Arial"/>
              <a:buChar char="●"/>
            </a:pPr>
            <a:r>
              <a:rPr lang="en" sz="2200"/>
              <a:t>Degradation of solar array performance</a:t>
            </a:r>
          </a:p>
          <a:p>
            <a:pPr marL="914400" lvl="1" indent="-368300" rtl="0">
              <a:spcBef>
                <a:spcPts val="0"/>
              </a:spcBef>
              <a:buClr>
                <a:srgbClr val="000000"/>
              </a:buClr>
              <a:buSzPct val="100000"/>
              <a:buFont typeface="Arial"/>
              <a:buChar char="○"/>
            </a:pPr>
            <a:r>
              <a:rPr lang="en" sz="2200"/>
              <a:t>Displacement damage</a:t>
            </a:r>
          </a:p>
          <a:p>
            <a:pPr marL="914400" lvl="1" indent="-368300" rtl="0">
              <a:spcBef>
                <a:spcPts val="0"/>
              </a:spcBef>
              <a:buClr>
                <a:srgbClr val="000000"/>
              </a:buClr>
              <a:buSzPct val="100000"/>
              <a:buFont typeface="Arial"/>
              <a:buChar char="○"/>
            </a:pPr>
            <a:r>
              <a:rPr lang="en" sz="2200"/>
              <a:t>UV exposure darkens cover glass</a:t>
            </a:r>
          </a:p>
          <a:p>
            <a:pPr marL="1371600" lvl="2" indent="-368300" rtl="0">
              <a:spcBef>
                <a:spcPts val="0"/>
              </a:spcBef>
              <a:buClr>
                <a:srgbClr val="000000"/>
              </a:buClr>
              <a:buSzPct val="100000"/>
              <a:buFont typeface="Arial"/>
              <a:buChar char="■"/>
            </a:pPr>
            <a:r>
              <a:rPr lang="en" sz="2200"/>
              <a:t>Decreases Illumination &amp; increases operating temperature</a:t>
            </a:r>
          </a:p>
          <a:p>
            <a:pPr marL="457200" lvl="0" indent="-368300" rtl="0">
              <a:spcBef>
                <a:spcPts val="0"/>
              </a:spcBef>
              <a:buClr>
                <a:srgbClr val="000000"/>
              </a:buClr>
              <a:buSzPct val="100000"/>
              <a:buFont typeface="Arial"/>
              <a:buChar char="●"/>
            </a:pPr>
            <a:r>
              <a:rPr lang="en" sz="2200"/>
              <a:t>Single-event upsets</a:t>
            </a:r>
          </a:p>
          <a:p>
            <a:pPr marL="914400" lvl="1" indent="-368300" rtl="0">
              <a:spcBef>
                <a:spcPts val="0"/>
              </a:spcBef>
              <a:buClr>
                <a:srgbClr val="000000"/>
              </a:buClr>
              <a:buSzPct val="100000"/>
              <a:buFont typeface="Arial"/>
              <a:buChar char="○"/>
            </a:pPr>
            <a:r>
              <a:rPr lang="en" sz="2200"/>
              <a:t>Produces false commands</a:t>
            </a:r>
          </a:p>
          <a:p>
            <a:pPr marL="457200" lvl="0" indent="-368300" rtl="0">
              <a:spcBef>
                <a:spcPts val="0"/>
              </a:spcBef>
              <a:buClr>
                <a:srgbClr val="000000"/>
              </a:buClr>
              <a:buSzPct val="100000"/>
              <a:buFont typeface="Arial"/>
              <a:buChar char="●"/>
            </a:pPr>
            <a:r>
              <a:rPr lang="en" sz="2200"/>
              <a:t>Dielectric charging</a:t>
            </a:r>
          </a:p>
          <a:p>
            <a:pPr marL="457200" lvl="0" indent="-368300" rtl="0">
              <a:spcBef>
                <a:spcPts val="0"/>
              </a:spcBef>
              <a:buClr>
                <a:srgbClr val="000000"/>
              </a:buClr>
              <a:buSzPct val="100000"/>
              <a:buFont typeface="Arial"/>
              <a:buChar char="●"/>
            </a:pPr>
            <a:r>
              <a:rPr lang="en" sz="2200"/>
              <a:t>Embrittlement</a:t>
            </a:r>
          </a:p>
        </p:txBody>
      </p:sp>
      <p:sp>
        <p:nvSpPr>
          <p:cNvPr id="895" name="Shape 895"/>
          <p:cNvSpPr txBox="1"/>
          <p:nvPr/>
        </p:nvSpPr>
        <p:spPr>
          <a:xfrm>
            <a:off x="0" y="4729100"/>
            <a:ext cx="9144000" cy="409199"/>
          </a:xfrm>
          <a:prstGeom prst="rect">
            <a:avLst/>
          </a:prstGeom>
          <a:noFill/>
          <a:ln>
            <a:noFill/>
          </a:ln>
        </p:spPr>
        <p:txBody>
          <a:bodyPr lIns="91425" tIns="91425" rIns="91425" bIns="91425" anchor="t" anchorCtr="0">
            <a:noAutofit/>
          </a:bodyPr>
          <a:lstStyle/>
          <a:p>
            <a:pPr lvl="0" algn="ctr" rtl="0">
              <a:spcBef>
                <a:spcPts val="0"/>
              </a:spcBef>
              <a:buNone/>
            </a:pPr>
            <a:r>
              <a:rPr lang="en"/>
              <a:t>Overview | Approach | Project Plan | </a:t>
            </a:r>
            <a:r>
              <a:rPr lang="en">
                <a:solidFill>
                  <a:srgbClr val="9900FF"/>
                </a:solidFill>
              </a:rPr>
              <a:t>Design Walkthrough</a:t>
            </a:r>
            <a:r>
              <a:rPr lang="en"/>
              <a:t> | FMEA and Safety | Standards | Conclusions</a:t>
            </a:r>
          </a:p>
        </p:txBody>
      </p:sp>
      <p:sp>
        <p:nvSpPr>
          <p:cNvPr id="896" name="Shape 896"/>
          <p:cNvSpPr txBox="1"/>
          <p:nvPr/>
        </p:nvSpPr>
        <p:spPr>
          <a:xfrm>
            <a:off x="7361100" y="205975"/>
            <a:ext cx="1325700" cy="409199"/>
          </a:xfrm>
          <a:prstGeom prst="rect">
            <a:avLst/>
          </a:prstGeom>
          <a:noFill/>
          <a:ln>
            <a:noFill/>
          </a:ln>
        </p:spPr>
        <p:txBody>
          <a:bodyPr lIns="91425" tIns="91425" rIns="91425" bIns="91425" anchor="t" anchorCtr="0">
            <a:noAutofit/>
          </a:bodyPr>
          <a:lstStyle/>
          <a:p>
            <a:pPr lvl="0" rtl="0">
              <a:spcBef>
                <a:spcPts val="0"/>
              </a:spcBef>
              <a:buNone/>
            </a:pPr>
            <a:r>
              <a:rPr lang="en"/>
              <a:t>Alec Forsman</a:t>
            </a:r>
          </a:p>
        </p:txBody>
      </p:sp>
    </p:spTree>
  </p:cSld>
  <p:clrMapOvr>
    <a:masterClrMapping/>
  </p:clrMapOvr>
  <p:transition spd="slow">
    <p:cut/>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900"/>
        <p:cNvGrpSpPr/>
        <p:nvPr/>
      </p:nvGrpSpPr>
      <p:grpSpPr>
        <a:xfrm>
          <a:off x="0" y="0"/>
          <a:ext cx="0" cy="0"/>
          <a:chOff x="0" y="0"/>
          <a:chExt cx="0" cy="0"/>
        </a:xfrm>
      </p:grpSpPr>
      <p:sp>
        <p:nvSpPr>
          <p:cNvPr id="901" name="Shape 901"/>
          <p:cNvSpPr txBox="1">
            <a:spLocks noGrp="1"/>
          </p:cNvSpPr>
          <p:nvPr>
            <p:ph type="title"/>
          </p:nvPr>
        </p:nvSpPr>
        <p:spPr>
          <a:xfrm>
            <a:off x="457200" y="205978"/>
            <a:ext cx="8229600" cy="857400"/>
          </a:xfrm>
          <a:prstGeom prst="rect">
            <a:avLst/>
          </a:prstGeom>
        </p:spPr>
        <p:txBody>
          <a:bodyPr lIns="91425" tIns="91425" rIns="91425" bIns="91425" anchor="b" anchorCtr="0">
            <a:noAutofit/>
          </a:bodyPr>
          <a:lstStyle/>
          <a:p>
            <a:pPr>
              <a:spcBef>
                <a:spcPts val="0"/>
              </a:spcBef>
              <a:buNone/>
            </a:pPr>
            <a:r>
              <a:rPr lang="en"/>
              <a:t>Radiation Protection</a:t>
            </a:r>
          </a:p>
        </p:txBody>
      </p:sp>
      <p:sp>
        <p:nvSpPr>
          <p:cNvPr id="902" name="Shape 902"/>
          <p:cNvSpPr txBox="1">
            <a:spLocks noGrp="1"/>
          </p:cNvSpPr>
          <p:nvPr>
            <p:ph type="body" idx="1"/>
          </p:nvPr>
        </p:nvSpPr>
        <p:spPr>
          <a:xfrm>
            <a:off x="457200" y="1200150"/>
            <a:ext cx="8229600" cy="3725699"/>
          </a:xfrm>
          <a:prstGeom prst="rect">
            <a:avLst/>
          </a:prstGeom>
        </p:spPr>
        <p:txBody>
          <a:bodyPr lIns="91425" tIns="91425" rIns="91425" bIns="91425" anchor="t" anchorCtr="0">
            <a:noAutofit/>
          </a:bodyPr>
          <a:lstStyle/>
          <a:p>
            <a:pPr marL="457200" lvl="0" indent="-419100" rtl="0">
              <a:spcBef>
                <a:spcPts val="0"/>
              </a:spcBef>
              <a:buClr>
                <a:srgbClr val="000000"/>
              </a:buClr>
              <a:buSzPct val="100000"/>
              <a:buFont typeface="Arial"/>
              <a:buChar char="●"/>
            </a:pPr>
            <a:r>
              <a:rPr lang="en"/>
              <a:t>Internal Components</a:t>
            </a:r>
          </a:p>
          <a:p>
            <a:pPr marL="914400" lvl="1" indent="-381000" rtl="0">
              <a:spcBef>
                <a:spcPts val="0"/>
              </a:spcBef>
              <a:buClr>
                <a:srgbClr val="000000"/>
              </a:buClr>
              <a:buSzPct val="80000"/>
              <a:buFont typeface="Courier New"/>
              <a:buChar char="o"/>
            </a:pPr>
            <a:r>
              <a:rPr lang="en"/>
              <a:t>Radiation Hardening</a:t>
            </a:r>
          </a:p>
          <a:p>
            <a:pPr marL="914400" lvl="1" indent="-381000" rtl="0">
              <a:spcBef>
                <a:spcPts val="0"/>
              </a:spcBef>
              <a:buClr>
                <a:srgbClr val="000000"/>
              </a:buClr>
              <a:buSzPct val="80000"/>
              <a:buFont typeface="Courier New"/>
              <a:buChar char="o"/>
            </a:pPr>
            <a:r>
              <a:rPr lang="en"/>
              <a:t>Shielding from aluminum structure and solar panels</a:t>
            </a:r>
          </a:p>
          <a:p>
            <a:pPr marL="457200" lvl="0" indent="-419100" rtl="0">
              <a:spcBef>
                <a:spcPts val="0"/>
              </a:spcBef>
              <a:buClr>
                <a:srgbClr val="000000"/>
              </a:buClr>
              <a:buSzPct val="100000"/>
              <a:buFont typeface="Arial"/>
              <a:buChar char="●"/>
            </a:pPr>
            <a:r>
              <a:rPr lang="en"/>
              <a:t>Solar Array</a:t>
            </a:r>
          </a:p>
          <a:p>
            <a:pPr marL="914400" lvl="1" indent="-381000" rtl="0">
              <a:spcBef>
                <a:spcPts val="0"/>
              </a:spcBef>
              <a:buClr>
                <a:srgbClr val="000000"/>
              </a:buClr>
              <a:buSzPct val="80000"/>
              <a:buFont typeface="Courier New"/>
              <a:buChar char="o"/>
            </a:pPr>
            <a:r>
              <a:rPr lang="en"/>
              <a:t>Increase cover glass thickness</a:t>
            </a:r>
          </a:p>
          <a:p>
            <a:pPr marL="914400" lvl="1" indent="-381000" rtl="0">
              <a:spcBef>
                <a:spcPts val="0"/>
              </a:spcBef>
              <a:buClr>
                <a:srgbClr val="000000"/>
              </a:buClr>
              <a:buSzPct val="80000"/>
              <a:buFont typeface="Courier New"/>
              <a:buChar char="o"/>
            </a:pPr>
            <a:r>
              <a:rPr lang="en"/>
              <a:t>Reduction in energy conversion efficiency is inevitable</a:t>
            </a:r>
          </a:p>
          <a:p>
            <a:pPr marL="1371600" lvl="2" indent="-381000" rtl="0">
              <a:spcBef>
                <a:spcPts val="0"/>
              </a:spcBef>
              <a:buClr>
                <a:srgbClr val="000000"/>
              </a:buClr>
              <a:buSzPct val="80000"/>
              <a:buFont typeface="Wingdings"/>
              <a:buChar char="§"/>
            </a:pPr>
            <a:r>
              <a:rPr lang="en"/>
              <a:t>Design for this (EOL)</a:t>
            </a:r>
          </a:p>
          <a:p>
            <a:pPr marL="1828800" lvl="3" indent="-342900" rtl="0">
              <a:spcBef>
                <a:spcPts val="0"/>
              </a:spcBef>
              <a:buClr>
                <a:srgbClr val="000000"/>
              </a:buClr>
              <a:buSzPct val="60000"/>
              <a:buFont typeface="Arial"/>
              <a:buChar char="●"/>
            </a:pPr>
            <a:r>
              <a:rPr lang="en"/>
              <a:t> Array degradation factor (D)</a:t>
            </a:r>
          </a:p>
        </p:txBody>
      </p:sp>
      <p:sp>
        <p:nvSpPr>
          <p:cNvPr id="903" name="Shape 903"/>
          <p:cNvSpPr txBox="1"/>
          <p:nvPr/>
        </p:nvSpPr>
        <p:spPr>
          <a:xfrm>
            <a:off x="7361100" y="205975"/>
            <a:ext cx="1325700" cy="409199"/>
          </a:xfrm>
          <a:prstGeom prst="rect">
            <a:avLst/>
          </a:prstGeom>
          <a:noFill/>
          <a:ln>
            <a:noFill/>
          </a:ln>
        </p:spPr>
        <p:txBody>
          <a:bodyPr lIns="91425" tIns="91425" rIns="91425" bIns="91425" anchor="t" anchorCtr="0">
            <a:noAutofit/>
          </a:bodyPr>
          <a:lstStyle/>
          <a:p>
            <a:pPr lvl="0" rtl="0">
              <a:spcBef>
                <a:spcPts val="0"/>
              </a:spcBef>
              <a:buNone/>
            </a:pPr>
            <a:r>
              <a:rPr lang="en"/>
              <a:t>Alec Forsman</a:t>
            </a:r>
          </a:p>
        </p:txBody>
      </p:sp>
    </p:spTree>
  </p:cSld>
  <p:clrMapOvr>
    <a:masterClrMapping/>
  </p:clrMapOvr>
  <p:transition spd="slow">
    <p:cut/>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907"/>
        <p:cNvGrpSpPr/>
        <p:nvPr/>
      </p:nvGrpSpPr>
      <p:grpSpPr>
        <a:xfrm>
          <a:off x="0" y="0"/>
          <a:ext cx="0" cy="0"/>
          <a:chOff x="0" y="0"/>
          <a:chExt cx="0" cy="0"/>
        </a:xfrm>
      </p:grpSpPr>
      <p:sp>
        <p:nvSpPr>
          <p:cNvPr id="908" name="Shape 908"/>
          <p:cNvSpPr txBox="1">
            <a:spLocks noGrp="1"/>
          </p:cNvSpPr>
          <p:nvPr>
            <p:ph type="title"/>
          </p:nvPr>
        </p:nvSpPr>
        <p:spPr>
          <a:xfrm>
            <a:off x="457200" y="1577578"/>
            <a:ext cx="8229600" cy="857400"/>
          </a:xfrm>
          <a:prstGeom prst="rect">
            <a:avLst/>
          </a:prstGeom>
        </p:spPr>
        <p:txBody>
          <a:bodyPr lIns="91425" tIns="91425" rIns="91425" bIns="91425" anchor="b" anchorCtr="0">
            <a:noAutofit/>
          </a:bodyPr>
          <a:lstStyle/>
          <a:p>
            <a:pPr lvl="0" algn="ctr" rtl="0">
              <a:spcBef>
                <a:spcPts val="0"/>
              </a:spcBef>
              <a:buNone/>
            </a:pPr>
            <a:r>
              <a:rPr lang="en"/>
              <a:t>FMEA and Safety</a:t>
            </a:r>
          </a:p>
        </p:txBody>
      </p:sp>
      <p:sp>
        <p:nvSpPr>
          <p:cNvPr id="909" name="Shape 909"/>
          <p:cNvSpPr txBox="1"/>
          <p:nvPr/>
        </p:nvSpPr>
        <p:spPr>
          <a:xfrm>
            <a:off x="0" y="4729100"/>
            <a:ext cx="9144000" cy="409199"/>
          </a:xfrm>
          <a:prstGeom prst="rect">
            <a:avLst/>
          </a:prstGeom>
          <a:noFill/>
          <a:ln>
            <a:noFill/>
          </a:ln>
        </p:spPr>
        <p:txBody>
          <a:bodyPr lIns="91425" tIns="91425" rIns="91425" bIns="91425" anchor="t" anchorCtr="0">
            <a:noAutofit/>
          </a:bodyPr>
          <a:lstStyle/>
          <a:p>
            <a:pPr lvl="0" algn="ctr" rtl="0">
              <a:spcBef>
                <a:spcPts val="0"/>
              </a:spcBef>
              <a:buNone/>
            </a:pPr>
            <a:r>
              <a:rPr lang="en"/>
              <a:t>Overview | Approach | Project Plan | Design Walkthrough | </a:t>
            </a:r>
            <a:r>
              <a:rPr lang="en">
                <a:solidFill>
                  <a:srgbClr val="9900FF"/>
                </a:solidFill>
              </a:rPr>
              <a:t>FMEA and Safety</a:t>
            </a:r>
            <a:r>
              <a:rPr lang="en"/>
              <a:t> | Standards | Conclusions</a:t>
            </a:r>
          </a:p>
        </p:txBody>
      </p:sp>
    </p:spTree>
  </p:cSld>
  <p:clrMapOvr>
    <a:masterClrMapping/>
  </p:clrMapOvr>
  <p:transition spd="slow">
    <p:cut/>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Shape 93"/>
          <p:cNvSpPr txBox="1">
            <a:spLocks noGrp="1"/>
          </p:cNvSpPr>
          <p:nvPr>
            <p:ph type="body" idx="1"/>
          </p:nvPr>
        </p:nvSpPr>
        <p:spPr>
          <a:xfrm>
            <a:off x="457200" y="1005625"/>
            <a:ext cx="8229600" cy="3725699"/>
          </a:xfrm>
          <a:prstGeom prst="rect">
            <a:avLst/>
          </a:prstGeom>
        </p:spPr>
        <p:txBody>
          <a:bodyPr lIns="91425" tIns="91425" rIns="91425" bIns="91425" anchor="t" anchorCtr="0">
            <a:noAutofit/>
          </a:bodyPr>
          <a:lstStyle/>
          <a:p>
            <a:pPr marL="457200" lvl="0" indent="-330200" rtl="0">
              <a:spcBef>
                <a:spcPts val="0"/>
              </a:spcBef>
              <a:buClr>
                <a:srgbClr val="000000"/>
              </a:buClr>
              <a:buSzPct val="100000"/>
              <a:buFont typeface="Arial"/>
              <a:buChar char="●"/>
            </a:pPr>
            <a:r>
              <a:rPr lang="en" sz="1600"/>
              <a:t>Protection from solar radiation</a:t>
            </a:r>
          </a:p>
          <a:p>
            <a:pPr marL="457200" lvl="0" indent="-330200" rtl="0">
              <a:spcBef>
                <a:spcPts val="0"/>
              </a:spcBef>
              <a:buClr>
                <a:srgbClr val="000000"/>
              </a:buClr>
              <a:buSzPct val="100000"/>
              <a:buFont typeface="Arial"/>
              <a:buChar char="●"/>
            </a:pPr>
            <a:r>
              <a:rPr lang="en" sz="1600"/>
              <a:t>Sustain life systems</a:t>
            </a:r>
          </a:p>
          <a:p>
            <a:pPr marL="914400" lvl="1" indent="-330200" rtl="0">
              <a:spcBef>
                <a:spcPts val="0"/>
              </a:spcBef>
              <a:buClr>
                <a:srgbClr val="000000"/>
              </a:buClr>
              <a:buSzPct val="100000"/>
              <a:buFont typeface="Courier New"/>
              <a:buChar char="o"/>
            </a:pPr>
            <a:r>
              <a:rPr lang="en" sz="1600"/>
              <a:t>Breathable air</a:t>
            </a:r>
          </a:p>
          <a:p>
            <a:pPr marL="914400" lvl="1" indent="-330200" rtl="0">
              <a:spcBef>
                <a:spcPts val="0"/>
              </a:spcBef>
              <a:buClr>
                <a:srgbClr val="000000"/>
              </a:buClr>
              <a:buSzPct val="100000"/>
              <a:buFont typeface="Courier New"/>
              <a:buChar char="o"/>
            </a:pPr>
            <a:r>
              <a:rPr lang="en" sz="1600"/>
              <a:t>Hydration</a:t>
            </a:r>
          </a:p>
          <a:p>
            <a:pPr marL="457200" lvl="0" indent="-330200" rtl="0">
              <a:spcBef>
                <a:spcPts val="0"/>
              </a:spcBef>
              <a:buClr>
                <a:srgbClr val="000000"/>
              </a:buClr>
              <a:buSzPct val="100000"/>
              <a:buFont typeface="Arial"/>
              <a:buChar char="●"/>
            </a:pPr>
            <a:r>
              <a:rPr lang="en" sz="1600"/>
              <a:t>Facilitates the mining of other materials</a:t>
            </a:r>
          </a:p>
          <a:p>
            <a:pPr marL="914400" lvl="1" indent="-330200" rtl="0">
              <a:spcBef>
                <a:spcPts val="0"/>
              </a:spcBef>
              <a:buClr>
                <a:srgbClr val="000000"/>
              </a:buClr>
              <a:buSzPct val="100000"/>
              <a:buFont typeface="Courier New"/>
              <a:buChar char="o"/>
            </a:pPr>
            <a:r>
              <a:rPr lang="en" sz="1600"/>
              <a:t>High mass ratio payback</a:t>
            </a:r>
          </a:p>
          <a:p>
            <a:pPr marL="457200" lvl="0" indent="-330200" rtl="0">
              <a:spcBef>
                <a:spcPts val="0"/>
              </a:spcBef>
              <a:buClr>
                <a:srgbClr val="000000"/>
              </a:buClr>
              <a:buSzPct val="100000"/>
              <a:buFont typeface="Arial"/>
              <a:buChar char="●"/>
            </a:pPr>
            <a:r>
              <a:rPr lang="en" sz="1600"/>
              <a:t>Can be converted into fuel propellant </a:t>
            </a:r>
          </a:p>
          <a:p>
            <a:pPr marL="914400" lvl="1" indent="-330200" rtl="0">
              <a:spcBef>
                <a:spcPts val="0"/>
              </a:spcBef>
              <a:buClr>
                <a:srgbClr val="000000"/>
              </a:buClr>
              <a:buSzPct val="100000"/>
              <a:buFont typeface="Courier New"/>
              <a:buChar char="o"/>
            </a:pPr>
            <a:r>
              <a:rPr lang="en" sz="1600"/>
              <a:t>Cost to bring water from surface of Earth to space = $23,000/lb</a:t>
            </a:r>
          </a:p>
          <a:p>
            <a:pPr marL="914400" lvl="1" indent="-330200" rtl="0">
              <a:spcBef>
                <a:spcPts val="0"/>
              </a:spcBef>
              <a:buClr>
                <a:srgbClr val="000000"/>
              </a:buClr>
              <a:buSzPct val="100000"/>
              <a:buFont typeface="Courier New"/>
              <a:buChar char="o"/>
            </a:pPr>
            <a:r>
              <a:rPr lang="en" sz="1600"/>
              <a:t>Estimates for water-rich(~8%), 500m wide asteroid</a:t>
            </a:r>
          </a:p>
          <a:p>
            <a:pPr marL="1371600" lvl="2" indent="-330200" rtl="0">
              <a:spcBef>
                <a:spcPts val="0"/>
              </a:spcBef>
              <a:buClr>
                <a:srgbClr val="000000"/>
              </a:buClr>
              <a:buSzPct val="100000"/>
              <a:buFont typeface="Wingdings"/>
              <a:buChar char="§"/>
            </a:pPr>
            <a:r>
              <a:rPr lang="en" sz="1600"/>
              <a:t>80 times more water than the worlds largest supertanker</a:t>
            </a:r>
          </a:p>
          <a:p>
            <a:pPr marL="1371600" lvl="2" indent="-330200" rtl="0">
              <a:spcBef>
                <a:spcPts val="0"/>
              </a:spcBef>
              <a:buClr>
                <a:srgbClr val="000000"/>
              </a:buClr>
              <a:buSzPct val="100000"/>
              <a:buFont typeface="Wingdings"/>
              <a:buChar char="§"/>
            </a:pPr>
            <a:r>
              <a:rPr lang="en" sz="1600"/>
              <a:t>200 times the rocket fuel required to launch all rockets in history</a:t>
            </a:r>
          </a:p>
          <a:p>
            <a:pPr marL="1371600" lvl="2" indent="-330200" rtl="0">
              <a:spcBef>
                <a:spcPts val="0"/>
              </a:spcBef>
              <a:buClr>
                <a:srgbClr val="000000"/>
              </a:buClr>
              <a:buSzPct val="100000"/>
              <a:buFont typeface="Wingdings"/>
              <a:buChar char="§"/>
            </a:pPr>
            <a:r>
              <a:rPr lang="en" sz="1600"/>
              <a:t>Net worth of $50 Billion - conservative estimate</a:t>
            </a:r>
          </a:p>
        </p:txBody>
      </p:sp>
      <p:pic>
        <p:nvPicPr>
          <p:cNvPr id="94" name="Shape 94"/>
          <p:cNvPicPr preferRelativeResize="0"/>
          <p:nvPr/>
        </p:nvPicPr>
        <p:blipFill>
          <a:blip r:embed="rId3">
            <a:alphaModFix/>
          </a:blip>
          <a:stretch>
            <a:fillRect/>
          </a:stretch>
        </p:blipFill>
        <p:spPr>
          <a:xfrm>
            <a:off x="5162350" y="929421"/>
            <a:ext cx="3398550" cy="1913375"/>
          </a:xfrm>
          <a:prstGeom prst="rect">
            <a:avLst/>
          </a:prstGeom>
          <a:noFill/>
          <a:ln>
            <a:noFill/>
          </a:ln>
        </p:spPr>
      </p:pic>
      <p:sp>
        <p:nvSpPr>
          <p:cNvPr id="95" name="Shape 95"/>
          <p:cNvSpPr txBox="1"/>
          <p:nvPr/>
        </p:nvSpPr>
        <p:spPr>
          <a:xfrm>
            <a:off x="0" y="4729100"/>
            <a:ext cx="9144000" cy="409199"/>
          </a:xfrm>
          <a:prstGeom prst="rect">
            <a:avLst/>
          </a:prstGeom>
          <a:noFill/>
          <a:ln>
            <a:noFill/>
          </a:ln>
        </p:spPr>
        <p:txBody>
          <a:bodyPr lIns="91425" tIns="91425" rIns="91425" bIns="91425" anchor="t" anchorCtr="0">
            <a:noAutofit/>
          </a:bodyPr>
          <a:lstStyle/>
          <a:p>
            <a:pPr lvl="0" algn="ctr" rtl="0">
              <a:spcBef>
                <a:spcPts val="0"/>
              </a:spcBef>
              <a:buNone/>
            </a:pPr>
            <a:r>
              <a:rPr lang="en">
                <a:solidFill>
                  <a:srgbClr val="9900FF"/>
                </a:solidFill>
              </a:rPr>
              <a:t>Overview</a:t>
            </a:r>
            <a:r>
              <a:rPr lang="en"/>
              <a:t> | Approach | Project Plan | Design Walkthrough | FMEA and Safety | Standards | Conclusions</a:t>
            </a:r>
          </a:p>
        </p:txBody>
      </p:sp>
      <p:sp>
        <p:nvSpPr>
          <p:cNvPr id="96" name="Shape 96"/>
          <p:cNvSpPr txBox="1">
            <a:spLocks noGrp="1"/>
          </p:cNvSpPr>
          <p:nvPr>
            <p:ph type="title"/>
          </p:nvPr>
        </p:nvSpPr>
        <p:spPr>
          <a:xfrm>
            <a:off x="457200" y="276000"/>
            <a:ext cx="8229600" cy="517499"/>
          </a:xfrm>
          <a:prstGeom prst="rect">
            <a:avLst/>
          </a:prstGeom>
        </p:spPr>
        <p:txBody>
          <a:bodyPr lIns="91425" tIns="91425" rIns="91425" bIns="91425" anchor="t" anchorCtr="0">
            <a:noAutofit/>
          </a:bodyPr>
          <a:lstStyle/>
          <a:p>
            <a:pPr lvl="0" rtl="0">
              <a:spcBef>
                <a:spcPts val="0"/>
              </a:spcBef>
              <a:buNone/>
            </a:pPr>
            <a:r>
              <a:rPr lang="en" sz="3000"/>
              <a:t>Motivation</a:t>
            </a:r>
          </a:p>
        </p:txBody>
      </p:sp>
    </p:spTree>
  </p:cSld>
  <p:clrMapOvr>
    <a:masterClrMapping/>
  </p:clrMapOvr>
  <p:transition spd="slow">
    <p:cut/>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913"/>
        <p:cNvGrpSpPr/>
        <p:nvPr/>
      </p:nvGrpSpPr>
      <p:grpSpPr>
        <a:xfrm>
          <a:off x="0" y="0"/>
          <a:ext cx="0" cy="0"/>
          <a:chOff x="0" y="0"/>
          <a:chExt cx="0" cy="0"/>
        </a:xfrm>
      </p:grpSpPr>
      <p:sp>
        <p:nvSpPr>
          <p:cNvPr id="914" name="Shape 914"/>
          <p:cNvSpPr txBox="1">
            <a:spLocks noGrp="1"/>
          </p:cNvSpPr>
          <p:nvPr>
            <p:ph type="body" idx="1"/>
          </p:nvPr>
        </p:nvSpPr>
        <p:spPr>
          <a:xfrm>
            <a:off x="457200" y="1200150"/>
            <a:ext cx="8229600" cy="3375300"/>
          </a:xfrm>
          <a:prstGeom prst="rect">
            <a:avLst/>
          </a:prstGeom>
        </p:spPr>
        <p:txBody>
          <a:bodyPr lIns="91425" tIns="91425" rIns="91425" bIns="91425" anchor="t" anchorCtr="0">
            <a:noAutofit/>
          </a:bodyPr>
          <a:lstStyle/>
          <a:p>
            <a:pPr rtl="0">
              <a:spcBef>
                <a:spcPts val="0"/>
              </a:spcBef>
              <a:buNone/>
            </a:pPr>
            <a:r>
              <a:rPr lang="en"/>
              <a:t>Total FMEA elements : 132</a:t>
            </a:r>
          </a:p>
          <a:p>
            <a:pPr rtl="0">
              <a:spcBef>
                <a:spcPts val="0"/>
              </a:spcBef>
              <a:buNone/>
            </a:pPr>
            <a:r>
              <a:rPr lang="en"/>
              <a:t>Critical subsystem FMEA elements:</a:t>
            </a:r>
          </a:p>
          <a:p>
            <a:pPr marL="457200" lvl="0" indent="-419100" rtl="0">
              <a:spcBef>
                <a:spcPts val="0"/>
              </a:spcBef>
              <a:buClr>
                <a:srgbClr val="000000"/>
              </a:buClr>
              <a:buSzPct val="100000"/>
              <a:buFont typeface="Arial"/>
              <a:buChar char="●"/>
            </a:pPr>
            <a:r>
              <a:rPr lang="en"/>
              <a:t>Propulsion</a:t>
            </a:r>
          </a:p>
          <a:p>
            <a:pPr marL="457200" lvl="0" indent="-419100" rtl="0">
              <a:spcBef>
                <a:spcPts val="0"/>
              </a:spcBef>
              <a:buClr>
                <a:srgbClr val="000000"/>
              </a:buClr>
              <a:buSzPct val="100000"/>
              <a:buFont typeface="Arial"/>
              <a:buChar char="●"/>
            </a:pPr>
            <a:r>
              <a:rPr lang="en"/>
              <a:t>Power</a:t>
            </a:r>
          </a:p>
          <a:p>
            <a:pPr marL="457200" lvl="0" indent="-419100" rtl="0">
              <a:spcBef>
                <a:spcPts val="0"/>
              </a:spcBef>
              <a:buClr>
                <a:srgbClr val="000000"/>
              </a:buClr>
              <a:buSzPct val="100000"/>
              <a:buFont typeface="Arial"/>
              <a:buChar char="●"/>
            </a:pPr>
            <a:r>
              <a:rPr lang="en"/>
              <a:t>Mission Orbit</a:t>
            </a:r>
          </a:p>
          <a:p>
            <a:pPr lvl="0" rtl="0">
              <a:spcBef>
                <a:spcPts val="0"/>
              </a:spcBef>
              <a:buNone/>
            </a:pPr>
            <a:endParaRPr/>
          </a:p>
        </p:txBody>
      </p:sp>
      <p:sp>
        <p:nvSpPr>
          <p:cNvPr id="915" name="Shape 915"/>
          <p:cNvSpPr txBox="1"/>
          <p:nvPr/>
        </p:nvSpPr>
        <p:spPr>
          <a:xfrm>
            <a:off x="0" y="4729100"/>
            <a:ext cx="9144000" cy="409199"/>
          </a:xfrm>
          <a:prstGeom prst="rect">
            <a:avLst/>
          </a:prstGeom>
          <a:noFill/>
          <a:ln>
            <a:noFill/>
          </a:ln>
        </p:spPr>
        <p:txBody>
          <a:bodyPr lIns="91425" tIns="91425" rIns="91425" bIns="91425" anchor="t" anchorCtr="0">
            <a:noAutofit/>
          </a:bodyPr>
          <a:lstStyle/>
          <a:p>
            <a:pPr lvl="0" algn="ctr" rtl="0">
              <a:spcBef>
                <a:spcPts val="0"/>
              </a:spcBef>
              <a:buNone/>
            </a:pPr>
            <a:r>
              <a:rPr lang="en"/>
              <a:t>Overview | Approach | Project Plan | Design Walkthrough | </a:t>
            </a:r>
            <a:r>
              <a:rPr lang="en">
                <a:solidFill>
                  <a:srgbClr val="9900FF"/>
                </a:solidFill>
              </a:rPr>
              <a:t>FMEA and Safety</a:t>
            </a:r>
            <a:r>
              <a:rPr lang="en"/>
              <a:t> | Standards | Conclusions</a:t>
            </a:r>
          </a:p>
        </p:txBody>
      </p:sp>
      <p:sp>
        <p:nvSpPr>
          <p:cNvPr id="916" name="Shape 916"/>
          <p:cNvSpPr txBox="1">
            <a:spLocks noGrp="1"/>
          </p:cNvSpPr>
          <p:nvPr>
            <p:ph type="title"/>
          </p:nvPr>
        </p:nvSpPr>
        <p:spPr>
          <a:xfrm>
            <a:off x="457200" y="205978"/>
            <a:ext cx="8229600" cy="857400"/>
          </a:xfrm>
          <a:prstGeom prst="rect">
            <a:avLst/>
          </a:prstGeom>
        </p:spPr>
        <p:txBody>
          <a:bodyPr lIns="91425" tIns="91425" rIns="91425" bIns="91425" anchor="ctr" anchorCtr="0">
            <a:noAutofit/>
          </a:bodyPr>
          <a:lstStyle/>
          <a:p>
            <a:pPr lvl="0" rtl="0">
              <a:spcBef>
                <a:spcPts val="0"/>
              </a:spcBef>
              <a:buNone/>
            </a:pPr>
            <a:r>
              <a:rPr lang="en" sz="2400"/>
              <a:t>FMEA and Safety | FMEA Overview</a:t>
            </a:r>
          </a:p>
        </p:txBody>
      </p:sp>
      <p:sp>
        <p:nvSpPr>
          <p:cNvPr id="917" name="Shape 917"/>
          <p:cNvSpPr txBox="1"/>
          <p:nvPr/>
        </p:nvSpPr>
        <p:spPr>
          <a:xfrm>
            <a:off x="7595925" y="187150"/>
            <a:ext cx="1547999" cy="409199"/>
          </a:xfrm>
          <a:prstGeom prst="rect">
            <a:avLst/>
          </a:prstGeom>
          <a:noFill/>
          <a:ln>
            <a:noFill/>
          </a:ln>
        </p:spPr>
        <p:txBody>
          <a:bodyPr lIns="91425" tIns="91425" rIns="91425" bIns="91425" anchor="t" anchorCtr="0">
            <a:noAutofit/>
          </a:bodyPr>
          <a:lstStyle/>
          <a:p>
            <a:pPr lvl="0" rtl="0">
              <a:spcBef>
                <a:spcPts val="0"/>
              </a:spcBef>
              <a:buNone/>
            </a:pPr>
            <a:r>
              <a:rPr lang="en"/>
              <a:t>John Jackson</a:t>
            </a:r>
          </a:p>
        </p:txBody>
      </p:sp>
    </p:spTree>
  </p:cSld>
  <p:clrMapOvr>
    <a:masterClrMapping/>
  </p:clrMapOvr>
  <p:transition spd="slow">
    <p:cut/>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921"/>
        <p:cNvGrpSpPr/>
        <p:nvPr/>
      </p:nvGrpSpPr>
      <p:grpSpPr>
        <a:xfrm>
          <a:off x="0" y="0"/>
          <a:ext cx="0" cy="0"/>
          <a:chOff x="0" y="0"/>
          <a:chExt cx="0" cy="0"/>
        </a:xfrm>
      </p:grpSpPr>
      <p:sp>
        <p:nvSpPr>
          <p:cNvPr id="922" name="Shape 922"/>
          <p:cNvSpPr txBox="1"/>
          <p:nvPr/>
        </p:nvSpPr>
        <p:spPr>
          <a:xfrm>
            <a:off x="0" y="4729100"/>
            <a:ext cx="9144000" cy="409199"/>
          </a:xfrm>
          <a:prstGeom prst="rect">
            <a:avLst/>
          </a:prstGeom>
          <a:noFill/>
          <a:ln>
            <a:noFill/>
          </a:ln>
        </p:spPr>
        <p:txBody>
          <a:bodyPr lIns="91425" tIns="91425" rIns="91425" bIns="91425" anchor="t" anchorCtr="0">
            <a:noAutofit/>
          </a:bodyPr>
          <a:lstStyle/>
          <a:p>
            <a:pPr lvl="0" algn="ctr" rtl="0">
              <a:spcBef>
                <a:spcPts val="0"/>
              </a:spcBef>
              <a:buNone/>
            </a:pPr>
            <a:r>
              <a:rPr lang="en"/>
              <a:t>Overview | Approach | Project Plan | Design Walkthrough | </a:t>
            </a:r>
            <a:r>
              <a:rPr lang="en">
                <a:solidFill>
                  <a:srgbClr val="9900FF"/>
                </a:solidFill>
              </a:rPr>
              <a:t>FMEA and Safety</a:t>
            </a:r>
            <a:r>
              <a:rPr lang="en"/>
              <a:t> | Standards | Conclusions</a:t>
            </a:r>
          </a:p>
        </p:txBody>
      </p:sp>
      <p:sp>
        <p:nvSpPr>
          <p:cNvPr id="923" name="Shape 923"/>
          <p:cNvSpPr txBox="1">
            <a:spLocks noGrp="1"/>
          </p:cNvSpPr>
          <p:nvPr>
            <p:ph type="title"/>
          </p:nvPr>
        </p:nvSpPr>
        <p:spPr>
          <a:xfrm>
            <a:off x="457200" y="205978"/>
            <a:ext cx="8229600" cy="857400"/>
          </a:xfrm>
          <a:prstGeom prst="rect">
            <a:avLst/>
          </a:prstGeom>
        </p:spPr>
        <p:txBody>
          <a:bodyPr lIns="91425" tIns="91425" rIns="91425" bIns="91425" anchor="ctr" anchorCtr="0">
            <a:noAutofit/>
          </a:bodyPr>
          <a:lstStyle/>
          <a:p>
            <a:pPr lvl="0" rtl="0">
              <a:spcBef>
                <a:spcPts val="0"/>
              </a:spcBef>
              <a:buNone/>
            </a:pPr>
            <a:r>
              <a:rPr lang="en" sz="2400"/>
              <a:t>FMEA and Safety | Top FMEA Elements</a:t>
            </a:r>
          </a:p>
        </p:txBody>
      </p:sp>
      <p:graphicFrame>
        <p:nvGraphicFramePr>
          <p:cNvPr id="924" name="Shape 924"/>
          <p:cNvGraphicFramePr/>
          <p:nvPr/>
        </p:nvGraphicFramePr>
        <p:xfrm>
          <a:off x="324600" y="952500"/>
          <a:ext cx="3000000" cy="3000000"/>
        </p:xfrm>
        <a:graphic>
          <a:graphicData uri="http://schemas.openxmlformats.org/drawingml/2006/table">
            <a:tbl>
              <a:tblPr>
                <a:noFill/>
                <a:tableStyleId>{434F1F47-DEA7-4983-8C8C-192BB9D2FBC7}</a:tableStyleId>
              </a:tblPr>
              <a:tblGrid>
                <a:gridCol w="1426575"/>
                <a:gridCol w="2753525"/>
                <a:gridCol w="1502025"/>
                <a:gridCol w="1635725"/>
                <a:gridCol w="1221325"/>
              </a:tblGrid>
              <a:tr h="381000">
                <a:tc>
                  <a:txBody>
                    <a:bodyPr/>
                    <a:lstStyle/>
                    <a:p>
                      <a:pPr lvl="0" algn="ctr" rtl="0">
                        <a:spcBef>
                          <a:spcPts val="0"/>
                        </a:spcBef>
                        <a:buNone/>
                      </a:pPr>
                      <a:r>
                        <a:rPr lang="en" b="1"/>
                        <a:t>Subsystem</a:t>
                      </a:r>
                    </a:p>
                  </a:txBody>
                  <a:tcPr marL="91425" marR="91425" marT="91425" marB="91425"/>
                </a:tc>
                <a:tc>
                  <a:txBody>
                    <a:bodyPr/>
                    <a:lstStyle/>
                    <a:p>
                      <a:pPr lvl="0" algn="ctr" rtl="0">
                        <a:spcBef>
                          <a:spcPts val="0"/>
                        </a:spcBef>
                        <a:buNone/>
                      </a:pPr>
                      <a:r>
                        <a:rPr lang="en" b="1"/>
                        <a:t>Failure mode</a:t>
                      </a:r>
                    </a:p>
                  </a:txBody>
                  <a:tcPr marL="91425" marR="91425" marT="91425" marB="91425"/>
                </a:tc>
                <a:tc>
                  <a:txBody>
                    <a:bodyPr/>
                    <a:lstStyle/>
                    <a:p>
                      <a:pPr lvl="0" algn="ctr" rtl="0">
                        <a:spcBef>
                          <a:spcPts val="0"/>
                        </a:spcBef>
                        <a:buNone/>
                      </a:pPr>
                      <a:r>
                        <a:rPr lang="en" b="1"/>
                        <a:t>Probability</a:t>
                      </a:r>
                    </a:p>
                  </a:txBody>
                  <a:tcPr marL="91425" marR="91425" marT="91425" marB="91425"/>
                </a:tc>
                <a:tc>
                  <a:txBody>
                    <a:bodyPr/>
                    <a:lstStyle/>
                    <a:p>
                      <a:pPr lvl="0" algn="ctr" rtl="0">
                        <a:spcBef>
                          <a:spcPts val="0"/>
                        </a:spcBef>
                        <a:buNone/>
                      </a:pPr>
                      <a:r>
                        <a:rPr lang="en" b="1"/>
                        <a:t>Severity</a:t>
                      </a:r>
                    </a:p>
                  </a:txBody>
                  <a:tcPr marL="91425" marR="91425" marT="91425" marB="91425"/>
                </a:tc>
                <a:tc>
                  <a:txBody>
                    <a:bodyPr/>
                    <a:lstStyle/>
                    <a:p>
                      <a:pPr lvl="0" algn="ctr" rtl="0">
                        <a:spcBef>
                          <a:spcPts val="0"/>
                        </a:spcBef>
                        <a:buNone/>
                      </a:pPr>
                      <a:r>
                        <a:rPr lang="en" b="1"/>
                        <a:t>CON</a:t>
                      </a:r>
                    </a:p>
                  </a:txBody>
                  <a:tcPr marL="91425" marR="91425" marT="91425" marB="91425"/>
                </a:tc>
              </a:tr>
              <a:tr h="381000">
                <a:tc>
                  <a:txBody>
                    <a:bodyPr/>
                    <a:lstStyle/>
                    <a:p>
                      <a:pPr lvl="0" rtl="0">
                        <a:spcBef>
                          <a:spcPts val="0"/>
                        </a:spcBef>
                        <a:buNone/>
                      </a:pPr>
                      <a:r>
                        <a:rPr lang="en" sz="1200"/>
                        <a:t>Orbital</a:t>
                      </a:r>
                    </a:p>
                  </a:txBody>
                  <a:tcPr marL="91425" marR="91425" marT="91425" marB="91425">
                    <a:solidFill>
                      <a:srgbClr val="D9D9D9"/>
                    </a:solidFill>
                  </a:tcPr>
                </a:tc>
                <a:tc>
                  <a:txBody>
                    <a:bodyPr/>
                    <a:lstStyle/>
                    <a:p>
                      <a:pPr lvl="0" rtl="0">
                        <a:spcBef>
                          <a:spcPts val="0"/>
                        </a:spcBef>
                        <a:buNone/>
                      </a:pPr>
                      <a:r>
                        <a:rPr lang="en" sz="1300"/>
                        <a:t>orbital transfer miscalculated</a:t>
                      </a:r>
                    </a:p>
                  </a:txBody>
                  <a:tcPr marL="91425" marR="91425" marT="91425" marB="91425">
                    <a:solidFill>
                      <a:srgbClr val="D9D9D9"/>
                    </a:solidFill>
                  </a:tcPr>
                </a:tc>
                <a:tc>
                  <a:txBody>
                    <a:bodyPr/>
                    <a:lstStyle/>
                    <a:p>
                      <a:pPr lvl="0" algn="ctr" rtl="0">
                        <a:spcBef>
                          <a:spcPts val="0"/>
                        </a:spcBef>
                        <a:buNone/>
                      </a:pPr>
                      <a:r>
                        <a:rPr lang="en" sz="1300"/>
                        <a:t>4</a:t>
                      </a:r>
                    </a:p>
                  </a:txBody>
                  <a:tcPr marL="91425" marR="91425" marT="91425" marB="91425">
                    <a:solidFill>
                      <a:srgbClr val="D9D9D9"/>
                    </a:solidFill>
                  </a:tcPr>
                </a:tc>
                <a:tc>
                  <a:txBody>
                    <a:bodyPr/>
                    <a:lstStyle/>
                    <a:p>
                      <a:pPr lvl="0" algn="ctr" rtl="0">
                        <a:spcBef>
                          <a:spcPts val="0"/>
                        </a:spcBef>
                        <a:buNone/>
                      </a:pPr>
                      <a:r>
                        <a:rPr lang="en" sz="1300"/>
                        <a:t>10</a:t>
                      </a:r>
                    </a:p>
                  </a:txBody>
                  <a:tcPr marL="91425" marR="91425" marT="91425" marB="91425">
                    <a:solidFill>
                      <a:srgbClr val="D9D9D9"/>
                    </a:solidFill>
                  </a:tcPr>
                </a:tc>
                <a:tc>
                  <a:txBody>
                    <a:bodyPr/>
                    <a:lstStyle/>
                    <a:p>
                      <a:pPr lvl="0" algn="ctr" rtl="0">
                        <a:spcBef>
                          <a:spcPts val="0"/>
                        </a:spcBef>
                        <a:buNone/>
                      </a:pPr>
                      <a:r>
                        <a:rPr lang="en" sz="1300"/>
                        <a:t>40</a:t>
                      </a:r>
                    </a:p>
                  </a:txBody>
                  <a:tcPr marL="91425" marR="91425" marT="91425" marB="91425">
                    <a:solidFill>
                      <a:srgbClr val="D9D9D9"/>
                    </a:solidFill>
                  </a:tcPr>
                </a:tc>
              </a:tr>
              <a:tr h="381000">
                <a:tc>
                  <a:txBody>
                    <a:bodyPr/>
                    <a:lstStyle/>
                    <a:p>
                      <a:pPr lvl="0" rtl="0">
                        <a:spcBef>
                          <a:spcPts val="0"/>
                        </a:spcBef>
                        <a:buNone/>
                      </a:pPr>
                      <a:r>
                        <a:rPr lang="en" sz="1200"/>
                        <a:t>Power</a:t>
                      </a:r>
                    </a:p>
                  </a:txBody>
                  <a:tcPr marL="91425" marR="91425" marT="91425" marB="91425"/>
                </a:tc>
                <a:tc>
                  <a:txBody>
                    <a:bodyPr/>
                    <a:lstStyle/>
                    <a:p>
                      <a:pPr lvl="0" rtl="0">
                        <a:spcBef>
                          <a:spcPts val="0"/>
                        </a:spcBef>
                        <a:buNone/>
                      </a:pPr>
                      <a:r>
                        <a:rPr lang="en" sz="1200"/>
                        <a:t>End of Life (EOL) not designed high enough</a:t>
                      </a:r>
                    </a:p>
                  </a:txBody>
                  <a:tcPr marL="91425" marR="91425" marT="91425" marB="91425"/>
                </a:tc>
                <a:tc>
                  <a:txBody>
                    <a:bodyPr/>
                    <a:lstStyle/>
                    <a:p>
                      <a:pPr lvl="0" algn="ctr" rtl="0">
                        <a:spcBef>
                          <a:spcPts val="0"/>
                        </a:spcBef>
                        <a:buNone/>
                      </a:pPr>
                      <a:r>
                        <a:rPr lang="en" sz="1200"/>
                        <a:t>5</a:t>
                      </a:r>
                    </a:p>
                  </a:txBody>
                  <a:tcPr marL="91425" marR="91425" marT="91425" marB="91425"/>
                </a:tc>
                <a:tc>
                  <a:txBody>
                    <a:bodyPr/>
                    <a:lstStyle/>
                    <a:p>
                      <a:pPr lvl="0" algn="ctr" rtl="0">
                        <a:spcBef>
                          <a:spcPts val="0"/>
                        </a:spcBef>
                        <a:buNone/>
                      </a:pPr>
                      <a:r>
                        <a:rPr lang="en" sz="1200"/>
                        <a:t>8</a:t>
                      </a:r>
                    </a:p>
                  </a:txBody>
                  <a:tcPr marL="91425" marR="91425" marT="91425" marB="91425"/>
                </a:tc>
                <a:tc>
                  <a:txBody>
                    <a:bodyPr/>
                    <a:lstStyle/>
                    <a:p>
                      <a:pPr lvl="0" algn="ctr" rtl="0">
                        <a:spcBef>
                          <a:spcPts val="0"/>
                        </a:spcBef>
                        <a:buNone/>
                      </a:pPr>
                      <a:r>
                        <a:rPr lang="en" sz="1300"/>
                        <a:t>40</a:t>
                      </a:r>
                    </a:p>
                  </a:txBody>
                  <a:tcPr marL="91425" marR="91425" marT="91425" marB="91425"/>
                </a:tc>
              </a:tr>
              <a:tr h="381000">
                <a:tc>
                  <a:txBody>
                    <a:bodyPr/>
                    <a:lstStyle/>
                    <a:p>
                      <a:pPr lvl="0" rtl="0">
                        <a:spcBef>
                          <a:spcPts val="0"/>
                        </a:spcBef>
                        <a:buNone/>
                      </a:pPr>
                      <a:r>
                        <a:rPr lang="en" sz="1200"/>
                        <a:t>ADCS</a:t>
                      </a:r>
                    </a:p>
                  </a:txBody>
                  <a:tcPr marL="91425" marR="91425" marT="91425" marB="91425">
                    <a:solidFill>
                      <a:srgbClr val="D9D9D9"/>
                    </a:solidFill>
                  </a:tcPr>
                </a:tc>
                <a:tc>
                  <a:txBody>
                    <a:bodyPr/>
                    <a:lstStyle/>
                    <a:p>
                      <a:pPr lvl="0" rtl="0">
                        <a:spcBef>
                          <a:spcPts val="0"/>
                        </a:spcBef>
                        <a:buNone/>
                      </a:pPr>
                      <a:r>
                        <a:rPr lang="en" sz="1300"/>
                        <a:t>Reaction Wheel Fails</a:t>
                      </a:r>
                    </a:p>
                  </a:txBody>
                  <a:tcPr marL="91425" marR="91425" marT="91425" marB="91425">
                    <a:solidFill>
                      <a:srgbClr val="D9D9D9"/>
                    </a:solidFill>
                  </a:tcPr>
                </a:tc>
                <a:tc>
                  <a:txBody>
                    <a:bodyPr/>
                    <a:lstStyle/>
                    <a:p>
                      <a:pPr lvl="0" algn="ctr" rtl="0">
                        <a:spcBef>
                          <a:spcPts val="0"/>
                        </a:spcBef>
                        <a:buNone/>
                      </a:pPr>
                      <a:r>
                        <a:rPr lang="en" sz="1300"/>
                        <a:t>4</a:t>
                      </a:r>
                    </a:p>
                  </a:txBody>
                  <a:tcPr marL="91425" marR="91425" marT="91425" marB="91425">
                    <a:solidFill>
                      <a:srgbClr val="D9D9D9"/>
                    </a:solidFill>
                  </a:tcPr>
                </a:tc>
                <a:tc>
                  <a:txBody>
                    <a:bodyPr/>
                    <a:lstStyle/>
                    <a:p>
                      <a:pPr lvl="0" algn="ctr" rtl="0">
                        <a:spcBef>
                          <a:spcPts val="0"/>
                        </a:spcBef>
                        <a:buNone/>
                      </a:pPr>
                      <a:r>
                        <a:rPr lang="en" sz="1200"/>
                        <a:t>10</a:t>
                      </a:r>
                    </a:p>
                  </a:txBody>
                  <a:tcPr marL="91425" marR="91425" marT="91425" marB="91425">
                    <a:solidFill>
                      <a:srgbClr val="D9D9D9"/>
                    </a:solidFill>
                  </a:tcPr>
                </a:tc>
                <a:tc>
                  <a:txBody>
                    <a:bodyPr/>
                    <a:lstStyle/>
                    <a:p>
                      <a:pPr lvl="0" algn="ctr" rtl="0">
                        <a:spcBef>
                          <a:spcPts val="0"/>
                        </a:spcBef>
                        <a:buNone/>
                      </a:pPr>
                      <a:r>
                        <a:rPr lang="en" sz="1300"/>
                        <a:t>40</a:t>
                      </a:r>
                    </a:p>
                  </a:txBody>
                  <a:tcPr marL="91425" marR="91425" marT="91425" marB="91425">
                    <a:solidFill>
                      <a:srgbClr val="D9D9D9"/>
                    </a:solidFill>
                  </a:tcPr>
                </a:tc>
              </a:tr>
              <a:tr h="381000">
                <a:tc>
                  <a:txBody>
                    <a:bodyPr/>
                    <a:lstStyle/>
                    <a:p>
                      <a:pPr lvl="0" rtl="0">
                        <a:spcBef>
                          <a:spcPts val="0"/>
                        </a:spcBef>
                        <a:buNone/>
                      </a:pPr>
                      <a:r>
                        <a:rPr lang="en" sz="1200"/>
                        <a:t>Power</a:t>
                      </a:r>
                    </a:p>
                  </a:txBody>
                  <a:tcPr marL="91425" marR="91425" marT="91425" marB="91425"/>
                </a:tc>
                <a:tc>
                  <a:txBody>
                    <a:bodyPr/>
                    <a:lstStyle/>
                    <a:p>
                      <a:pPr lvl="0" rtl="0">
                        <a:spcBef>
                          <a:spcPts val="0"/>
                        </a:spcBef>
                        <a:buNone/>
                      </a:pPr>
                      <a:r>
                        <a:rPr lang="en" sz="1200"/>
                        <a:t>Cell failures occur</a:t>
                      </a:r>
                    </a:p>
                  </a:txBody>
                  <a:tcPr marL="91425" marR="91425" marT="91425" marB="91425"/>
                </a:tc>
                <a:tc>
                  <a:txBody>
                    <a:bodyPr/>
                    <a:lstStyle/>
                    <a:p>
                      <a:pPr lvl="0" algn="ctr" rtl="0">
                        <a:spcBef>
                          <a:spcPts val="0"/>
                        </a:spcBef>
                        <a:buNone/>
                      </a:pPr>
                      <a:r>
                        <a:rPr lang="en" sz="1200"/>
                        <a:t>6</a:t>
                      </a:r>
                    </a:p>
                  </a:txBody>
                  <a:tcPr marL="91425" marR="91425" marT="91425" marB="91425"/>
                </a:tc>
                <a:tc>
                  <a:txBody>
                    <a:bodyPr/>
                    <a:lstStyle/>
                    <a:p>
                      <a:pPr lvl="0" algn="ctr" rtl="0">
                        <a:spcBef>
                          <a:spcPts val="0"/>
                        </a:spcBef>
                        <a:buNone/>
                      </a:pPr>
                      <a:r>
                        <a:rPr lang="en" sz="1200"/>
                        <a:t>6</a:t>
                      </a:r>
                    </a:p>
                  </a:txBody>
                  <a:tcPr marL="91425" marR="91425" marT="91425" marB="91425"/>
                </a:tc>
                <a:tc>
                  <a:txBody>
                    <a:bodyPr/>
                    <a:lstStyle/>
                    <a:p>
                      <a:pPr lvl="0" algn="ctr" rtl="0">
                        <a:spcBef>
                          <a:spcPts val="0"/>
                        </a:spcBef>
                        <a:buNone/>
                      </a:pPr>
                      <a:r>
                        <a:rPr lang="en" sz="1300"/>
                        <a:t>36</a:t>
                      </a:r>
                    </a:p>
                  </a:txBody>
                  <a:tcPr marL="91425" marR="91425" marT="91425" marB="91425"/>
                </a:tc>
              </a:tr>
              <a:tr h="381000">
                <a:tc>
                  <a:txBody>
                    <a:bodyPr/>
                    <a:lstStyle/>
                    <a:p>
                      <a:pPr lvl="0" rtl="0">
                        <a:spcBef>
                          <a:spcPts val="0"/>
                        </a:spcBef>
                        <a:buNone/>
                      </a:pPr>
                      <a:r>
                        <a:rPr lang="en" sz="1200"/>
                        <a:t>Orbital</a:t>
                      </a:r>
                    </a:p>
                  </a:txBody>
                  <a:tcPr marL="91425" marR="91425" marT="91425" marB="91425">
                    <a:solidFill>
                      <a:srgbClr val="D9D9D9"/>
                    </a:solidFill>
                  </a:tcPr>
                </a:tc>
                <a:tc>
                  <a:txBody>
                    <a:bodyPr/>
                    <a:lstStyle/>
                    <a:p>
                      <a:pPr lvl="0" rtl="0">
                        <a:spcBef>
                          <a:spcPts val="0"/>
                        </a:spcBef>
                        <a:buNone/>
                      </a:pPr>
                      <a:r>
                        <a:rPr lang="en" sz="1300"/>
                        <a:t>engine does not perform at expected level</a:t>
                      </a:r>
                    </a:p>
                  </a:txBody>
                  <a:tcPr marL="91425" marR="91425" marT="91425" marB="91425">
                    <a:solidFill>
                      <a:srgbClr val="D9D9D9"/>
                    </a:solidFill>
                  </a:tcPr>
                </a:tc>
                <a:tc>
                  <a:txBody>
                    <a:bodyPr/>
                    <a:lstStyle/>
                    <a:p>
                      <a:pPr lvl="0" algn="ctr" rtl="0">
                        <a:spcBef>
                          <a:spcPts val="0"/>
                        </a:spcBef>
                        <a:buNone/>
                      </a:pPr>
                      <a:r>
                        <a:rPr lang="en" sz="1300"/>
                        <a:t>5</a:t>
                      </a:r>
                    </a:p>
                  </a:txBody>
                  <a:tcPr marL="91425" marR="91425" marT="91425" marB="91425">
                    <a:solidFill>
                      <a:srgbClr val="D9D9D9"/>
                    </a:solidFill>
                  </a:tcPr>
                </a:tc>
                <a:tc>
                  <a:txBody>
                    <a:bodyPr/>
                    <a:lstStyle/>
                    <a:p>
                      <a:pPr lvl="0" algn="ctr" rtl="0">
                        <a:spcBef>
                          <a:spcPts val="0"/>
                        </a:spcBef>
                        <a:buNone/>
                      </a:pPr>
                      <a:r>
                        <a:rPr lang="en" sz="1300"/>
                        <a:t>7</a:t>
                      </a:r>
                    </a:p>
                  </a:txBody>
                  <a:tcPr marL="91425" marR="91425" marT="91425" marB="91425">
                    <a:solidFill>
                      <a:srgbClr val="D9D9D9"/>
                    </a:solidFill>
                  </a:tcPr>
                </a:tc>
                <a:tc>
                  <a:txBody>
                    <a:bodyPr/>
                    <a:lstStyle/>
                    <a:p>
                      <a:pPr lvl="0" algn="ctr" rtl="0">
                        <a:spcBef>
                          <a:spcPts val="0"/>
                        </a:spcBef>
                        <a:buNone/>
                      </a:pPr>
                      <a:r>
                        <a:rPr lang="en" sz="1300"/>
                        <a:t>35</a:t>
                      </a:r>
                    </a:p>
                  </a:txBody>
                  <a:tcPr marL="91425" marR="91425" marT="91425" marB="91425">
                    <a:solidFill>
                      <a:srgbClr val="D9D9D9"/>
                    </a:solidFill>
                  </a:tcPr>
                </a:tc>
              </a:tr>
              <a:tr h="381000">
                <a:tc>
                  <a:txBody>
                    <a:bodyPr/>
                    <a:lstStyle/>
                    <a:p>
                      <a:pPr lvl="0" rtl="0">
                        <a:spcBef>
                          <a:spcPts val="0"/>
                        </a:spcBef>
                        <a:buNone/>
                      </a:pPr>
                      <a:r>
                        <a:rPr lang="en" sz="1200"/>
                        <a:t>Power</a:t>
                      </a:r>
                    </a:p>
                  </a:txBody>
                  <a:tcPr marL="91425" marR="91425" marT="91425" marB="91425"/>
                </a:tc>
                <a:tc>
                  <a:txBody>
                    <a:bodyPr/>
                    <a:lstStyle/>
                    <a:p>
                      <a:pPr lvl="0" rtl="0">
                        <a:spcBef>
                          <a:spcPts val="0"/>
                        </a:spcBef>
                        <a:buNone/>
                      </a:pPr>
                      <a:r>
                        <a:rPr lang="en" sz="1200"/>
                        <a:t>Mission takes longer than expected and solar panels degrade</a:t>
                      </a:r>
                    </a:p>
                  </a:txBody>
                  <a:tcPr marL="91425" marR="91425" marT="91425" marB="91425"/>
                </a:tc>
                <a:tc>
                  <a:txBody>
                    <a:bodyPr/>
                    <a:lstStyle/>
                    <a:p>
                      <a:pPr lvl="0" algn="ctr" rtl="0">
                        <a:spcBef>
                          <a:spcPts val="0"/>
                        </a:spcBef>
                        <a:buNone/>
                      </a:pPr>
                      <a:r>
                        <a:rPr lang="en" sz="1200"/>
                        <a:t>5</a:t>
                      </a:r>
                    </a:p>
                  </a:txBody>
                  <a:tcPr marL="91425" marR="91425" marT="91425" marB="91425"/>
                </a:tc>
                <a:tc>
                  <a:txBody>
                    <a:bodyPr/>
                    <a:lstStyle/>
                    <a:p>
                      <a:pPr lvl="0" algn="ctr" rtl="0">
                        <a:spcBef>
                          <a:spcPts val="0"/>
                        </a:spcBef>
                        <a:buNone/>
                      </a:pPr>
                      <a:r>
                        <a:rPr lang="en" sz="1200"/>
                        <a:t>7</a:t>
                      </a:r>
                    </a:p>
                  </a:txBody>
                  <a:tcPr marL="91425" marR="91425" marT="91425" marB="91425"/>
                </a:tc>
                <a:tc>
                  <a:txBody>
                    <a:bodyPr/>
                    <a:lstStyle/>
                    <a:p>
                      <a:pPr lvl="0" algn="ctr" rtl="0">
                        <a:spcBef>
                          <a:spcPts val="0"/>
                        </a:spcBef>
                        <a:buNone/>
                      </a:pPr>
                      <a:r>
                        <a:rPr lang="en" sz="1300"/>
                        <a:t>35</a:t>
                      </a:r>
                    </a:p>
                  </a:txBody>
                  <a:tcPr marL="91425" marR="91425" marT="91425" marB="91425"/>
                </a:tc>
              </a:tr>
              <a:tr h="381000">
                <a:tc>
                  <a:txBody>
                    <a:bodyPr/>
                    <a:lstStyle/>
                    <a:p>
                      <a:pPr lvl="0" rtl="0">
                        <a:spcBef>
                          <a:spcPts val="0"/>
                        </a:spcBef>
                        <a:buNone/>
                      </a:pPr>
                      <a:r>
                        <a:rPr lang="en" sz="1200"/>
                        <a:t>Power</a:t>
                      </a:r>
                    </a:p>
                  </a:txBody>
                  <a:tcPr marL="91425" marR="91425" marT="91425" marB="91425">
                    <a:solidFill>
                      <a:srgbClr val="D9D9D9"/>
                    </a:solidFill>
                  </a:tcPr>
                </a:tc>
                <a:tc>
                  <a:txBody>
                    <a:bodyPr/>
                    <a:lstStyle/>
                    <a:p>
                      <a:pPr lvl="0" rtl="0">
                        <a:spcBef>
                          <a:spcPts val="0"/>
                        </a:spcBef>
                        <a:buNone/>
                      </a:pPr>
                      <a:r>
                        <a:rPr lang="en" sz="1200"/>
                        <a:t>Solar panels cant produce enough power for mission duration</a:t>
                      </a:r>
                    </a:p>
                  </a:txBody>
                  <a:tcPr marL="91425" marR="91425" marT="91425" marB="91425">
                    <a:solidFill>
                      <a:srgbClr val="D9D9D9"/>
                    </a:solidFill>
                  </a:tcPr>
                </a:tc>
                <a:tc>
                  <a:txBody>
                    <a:bodyPr/>
                    <a:lstStyle/>
                    <a:p>
                      <a:pPr lvl="0" algn="ctr" rtl="0">
                        <a:spcBef>
                          <a:spcPts val="0"/>
                        </a:spcBef>
                        <a:buNone/>
                      </a:pPr>
                      <a:r>
                        <a:rPr lang="en" sz="1200"/>
                        <a:t>4</a:t>
                      </a:r>
                    </a:p>
                  </a:txBody>
                  <a:tcPr marL="91425" marR="91425" marT="91425" marB="91425">
                    <a:solidFill>
                      <a:srgbClr val="D9D9D9"/>
                    </a:solidFill>
                  </a:tcPr>
                </a:tc>
                <a:tc>
                  <a:txBody>
                    <a:bodyPr/>
                    <a:lstStyle/>
                    <a:p>
                      <a:pPr lvl="0" algn="ctr" rtl="0">
                        <a:spcBef>
                          <a:spcPts val="0"/>
                        </a:spcBef>
                        <a:buNone/>
                      </a:pPr>
                      <a:r>
                        <a:rPr lang="en" sz="1200"/>
                        <a:t>8</a:t>
                      </a:r>
                    </a:p>
                  </a:txBody>
                  <a:tcPr marL="91425" marR="91425" marT="91425" marB="91425">
                    <a:solidFill>
                      <a:srgbClr val="D9D9D9"/>
                    </a:solidFill>
                  </a:tcPr>
                </a:tc>
                <a:tc>
                  <a:txBody>
                    <a:bodyPr/>
                    <a:lstStyle/>
                    <a:p>
                      <a:pPr lvl="0" algn="ctr" rtl="0">
                        <a:spcBef>
                          <a:spcPts val="0"/>
                        </a:spcBef>
                        <a:buNone/>
                      </a:pPr>
                      <a:r>
                        <a:rPr lang="en" sz="1300"/>
                        <a:t>32</a:t>
                      </a:r>
                    </a:p>
                  </a:txBody>
                  <a:tcPr marL="91425" marR="91425" marT="91425" marB="91425">
                    <a:solidFill>
                      <a:srgbClr val="D9D9D9"/>
                    </a:solidFill>
                  </a:tcPr>
                </a:tc>
              </a:tr>
            </a:tbl>
          </a:graphicData>
        </a:graphic>
      </p:graphicFrame>
      <p:sp>
        <p:nvSpPr>
          <p:cNvPr id="925" name="Shape 925"/>
          <p:cNvSpPr txBox="1"/>
          <p:nvPr/>
        </p:nvSpPr>
        <p:spPr>
          <a:xfrm>
            <a:off x="7595925" y="187150"/>
            <a:ext cx="1547999" cy="409199"/>
          </a:xfrm>
          <a:prstGeom prst="rect">
            <a:avLst/>
          </a:prstGeom>
          <a:noFill/>
          <a:ln>
            <a:noFill/>
          </a:ln>
        </p:spPr>
        <p:txBody>
          <a:bodyPr lIns="91425" tIns="91425" rIns="91425" bIns="91425" anchor="t" anchorCtr="0">
            <a:noAutofit/>
          </a:bodyPr>
          <a:lstStyle/>
          <a:p>
            <a:pPr lvl="0" rtl="0">
              <a:spcBef>
                <a:spcPts val="0"/>
              </a:spcBef>
              <a:buNone/>
            </a:pPr>
            <a:r>
              <a:rPr lang="en"/>
              <a:t>John Jackson</a:t>
            </a:r>
          </a:p>
        </p:txBody>
      </p:sp>
    </p:spTree>
  </p:cSld>
  <p:clrMapOvr>
    <a:masterClrMapping/>
  </p:clrMapOvr>
  <p:transition spd="slow">
    <p:cut/>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929"/>
        <p:cNvGrpSpPr/>
        <p:nvPr/>
      </p:nvGrpSpPr>
      <p:grpSpPr>
        <a:xfrm>
          <a:off x="0" y="0"/>
          <a:ext cx="0" cy="0"/>
          <a:chOff x="0" y="0"/>
          <a:chExt cx="0" cy="0"/>
        </a:xfrm>
      </p:grpSpPr>
      <p:sp>
        <p:nvSpPr>
          <p:cNvPr id="930" name="Shape 930"/>
          <p:cNvSpPr txBox="1">
            <a:spLocks noGrp="1"/>
          </p:cNvSpPr>
          <p:nvPr>
            <p:ph type="title"/>
          </p:nvPr>
        </p:nvSpPr>
        <p:spPr>
          <a:xfrm>
            <a:off x="457200" y="205978"/>
            <a:ext cx="8229600" cy="857400"/>
          </a:xfrm>
          <a:prstGeom prst="rect">
            <a:avLst/>
          </a:prstGeom>
        </p:spPr>
        <p:txBody>
          <a:bodyPr lIns="91425" tIns="91425" rIns="91425" bIns="91425" anchor="ctr" anchorCtr="0">
            <a:noAutofit/>
          </a:bodyPr>
          <a:lstStyle/>
          <a:p>
            <a:pPr lvl="0" rtl="0">
              <a:spcBef>
                <a:spcPts val="0"/>
              </a:spcBef>
              <a:buNone/>
            </a:pPr>
            <a:r>
              <a:rPr lang="en" sz="2400"/>
              <a:t>FMEA and Safety | Safety Concerns</a:t>
            </a:r>
          </a:p>
        </p:txBody>
      </p:sp>
      <p:sp>
        <p:nvSpPr>
          <p:cNvPr id="931" name="Shape 931"/>
          <p:cNvSpPr txBox="1"/>
          <p:nvPr/>
        </p:nvSpPr>
        <p:spPr>
          <a:xfrm>
            <a:off x="0" y="4729100"/>
            <a:ext cx="9144000" cy="409199"/>
          </a:xfrm>
          <a:prstGeom prst="rect">
            <a:avLst/>
          </a:prstGeom>
          <a:noFill/>
          <a:ln>
            <a:noFill/>
          </a:ln>
        </p:spPr>
        <p:txBody>
          <a:bodyPr lIns="91425" tIns="91425" rIns="91425" bIns="91425" anchor="t" anchorCtr="0">
            <a:noAutofit/>
          </a:bodyPr>
          <a:lstStyle/>
          <a:p>
            <a:pPr lvl="0" algn="ctr" rtl="0">
              <a:spcBef>
                <a:spcPts val="0"/>
              </a:spcBef>
              <a:buNone/>
            </a:pPr>
            <a:r>
              <a:rPr lang="en"/>
              <a:t>Overview | Approach | Project Plan | Design Walkthrough | </a:t>
            </a:r>
            <a:r>
              <a:rPr lang="en">
                <a:solidFill>
                  <a:srgbClr val="9900FF"/>
                </a:solidFill>
              </a:rPr>
              <a:t>FMEA and Safety</a:t>
            </a:r>
            <a:r>
              <a:rPr lang="en"/>
              <a:t> | Standards | Conclusions</a:t>
            </a:r>
          </a:p>
        </p:txBody>
      </p:sp>
      <p:sp>
        <p:nvSpPr>
          <p:cNvPr id="932" name="Shape 932"/>
          <p:cNvSpPr txBox="1"/>
          <p:nvPr/>
        </p:nvSpPr>
        <p:spPr>
          <a:xfrm>
            <a:off x="765275" y="1177350"/>
            <a:ext cx="7329000" cy="3178799"/>
          </a:xfrm>
          <a:prstGeom prst="rect">
            <a:avLst/>
          </a:prstGeom>
          <a:noFill/>
          <a:ln>
            <a:noFill/>
          </a:ln>
        </p:spPr>
        <p:txBody>
          <a:bodyPr lIns="91425" tIns="91425" rIns="91425" bIns="91425" anchor="t" anchorCtr="0">
            <a:noAutofit/>
          </a:bodyPr>
          <a:lstStyle/>
          <a:p>
            <a:pPr rtl="0">
              <a:spcBef>
                <a:spcPts val="0"/>
              </a:spcBef>
              <a:buNone/>
            </a:pPr>
            <a:r>
              <a:rPr lang="en" sz="1800"/>
              <a:t>Care needs to be taken with propulsion</a:t>
            </a:r>
          </a:p>
          <a:p>
            <a:pPr rtl="0">
              <a:spcBef>
                <a:spcPts val="0"/>
              </a:spcBef>
              <a:buNone/>
            </a:pPr>
            <a:endParaRPr sz="1800"/>
          </a:p>
          <a:p>
            <a:pPr marL="914400" lvl="0" indent="-342900" rtl="0">
              <a:spcBef>
                <a:spcPts val="0"/>
              </a:spcBef>
              <a:buClr>
                <a:srgbClr val="000000"/>
              </a:buClr>
              <a:buSzPct val="100000"/>
              <a:buFont typeface="Arial"/>
              <a:buChar char="-"/>
            </a:pPr>
            <a:r>
              <a:rPr lang="en" sz="1800"/>
              <a:t>Propulsion unit, solar panels</a:t>
            </a:r>
          </a:p>
          <a:p>
            <a:pPr rtl="0">
              <a:spcBef>
                <a:spcPts val="0"/>
              </a:spcBef>
              <a:buNone/>
            </a:pPr>
            <a:endParaRPr sz="1800"/>
          </a:p>
          <a:p>
            <a:pPr rtl="0">
              <a:spcBef>
                <a:spcPts val="0"/>
              </a:spcBef>
              <a:buNone/>
            </a:pPr>
            <a:r>
              <a:rPr lang="en" sz="1800"/>
              <a:t>Possibility of collision with other spacecraft</a:t>
            </a:r>
          </a:p>
          <a:p>
            <a:pPr lvl="0" rtl="0">
              <a:spcBef>
                <a:spcPts val="0"/>
              </a:spcBef>
              <a:buNone/>
            </a:pPr>
            <a:endParaRPr sz="1800"/>
          </a:p>
          <a:p>
            <a:pPr marL="914400" lvl="1" indent="-342900" rtl="0">
              <a:spcBef>
                <a:spcPts val="0"/>
              </a:spcBef>
              <a:buClr>
                <a:srgbClr val="000000"/>
              </a:buClr>
              <a:buSzPct val="100000"/>
              <a:buFont typeface="Arial"/>
              <a:buChar char="-"/>
            </a:pPr>
            <a:r>
              <a:rPr lang="en" sz="1800"/>
              <a:t>nature of orbit leaving Earth</a:t>
            </a:r>
          </a:p>
          <a:p>
            <a:pPr rtl="0">
              <a:spcBef>
                <a:spcPts val="0"/>
              </a:spcBef>
              <a:buNone/>
            </a:pPr>
            <a:endParaRPr sz="1800"/>
          </a:p>
          <a:p>
            <a:pPr rtl="0">
              <a:spcBef>
                <a:spcPts val="0"/>
              </a:spcBef>
              <a:buNone/>
            </a:pPr>
            <a:r>
              <a:rPr lang="en" sz="1800"/>
              <a:t>Need to coordinate with appropriate agencies to minimize risk</a:t>
            </a:r>
          </a:p>
          <a:p>
            <a:pPr lvl="0" rtl="0">
              <a:spcBef>
                <a:spcPts val="0"/>
              </a:spcBef>
              <a:buNone/>
            </a:pPr>
            <a:endParaRPr sz="1800"/>
          </a:p>
          <a:p>
            <a:pPr marL="914400" lvl="1" indent="-342900">
              <a:spcBef>
                <a:spcPts val="0"/>
              </a:spcBef>
              <a:buClr>
                <a:srgbClr val="000000"/>
              </a:buClr>
              <a:buSzPct val="100000"/>
              <a:buFont typeface="Arial"/>
              <a:buChar char="-"/>
            </a:pPr>
            <a:r>
              <a:rPr lang="en" sz="1800"/>
              <a:t>NASA, ESA, etc.</a:t>
            </a:r>
          </a:p>
        </p:txBody>
      </p:sp>
      <p:sp>
        <p:nvSpPr>
          <p:cNvPr id="933" name="Shape 933"/>
          <p:cNvSpPr txBox="1"/>
          <p:nvPr/>
        </p:nvSpPr>
        <p:spPr>
          <a:xfrm>
            <a:off x="7595925" y="187150"/>
            <a:ext cx="1547999" cy="409199"/>
          </a:xfrm>
          <a:prstGeom prst="rect">
            <a:avLst/>
          </a:prstGeom>
          <a:noFill/>
          <a:ln>
            <a:noFill/>
          </a:ln>
        </p:spPr>
        <p:txBody>
          <a:bodyPr lIns="91425" tIns="91425" rIns="91425" bIns="91425" anchor="t" anchorCtr="0">
            <a:noAutofit/>
          </a:bodyPr>
          <a:lstStyle/>
          <a:p>
            <a:pPr lvl="0" rtl="0">
              <a:spcBef>
                <a:spcPts val="0"/>
              </a:spcBef>
              <a:buNone/>
            </a:pPr>
            <a:r>
              <a:rPr lang="en"/>
              <a:t>John Jackson</a:t>
            </a:r>
          </a:p>
        </p:txBody>
      </p:sp>
    </p:spTree>
  </p:cSld>
  <p:clrMapOvr>
    <a:masterClrMapping/>
  </p:clrMapOvr>
  <p:transition spd="slow">
    <p:cut/>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937"/>
        <p:cNvGrpSpPr/>
        <p:nvPr/>
      </p:nvGrpSpPr>
      <p:grpSpPr>
        <a:xfrm>
          <a:off x="0" y="0"/>
          <a:ext cx="0" cy="0"/>
          <a:chOff x="0" y="0"/>
          <a:chExt cx="0" cy="0"/>
        </a:xfrm>
      </p:grpSpPr>
      <p:sp>
        <p:nvSpPr>
          <p:cNvPr id="938" name="Shape 938"/>
          <p:cNvSpPr txBox="1">
            <a:spLocks noGrp="1"/>
          </p:cNvSpPr>
          <p:nvPr>
            <p:ph type="title"/>
          </p:nvPr>
        </p:nvSpPr>
        <p:spPr>
          <a:xfrm>
            <a:off x="457200" y="1577578"/>
            <a:ext cx="8229600" cy="857400"/>
          </a:xfrm>
          <a:prstGeom prst="rect">
            <a:avLst/>
          </a:prstGeom>
        </p:spPr>
        <p:txBody>
          <a:bodyPr lIns="91425" tIns="91425" rIns="91425" bIns="91425" anchor="b" anchorCtr="0">
            <a:noAutofit/>
          </a:bodyPr>
          <a:lstStyle/>
          <a:p>
            <a:pPr lvl="0" algn="ctr" rtl="0">
              <a:spcBef>
                <a:spcPts val="0"/>
              </a:spcBef>
              <a:buNone/>
            </a:pPr>
            <a:r>
              <a:rPr lang="en"/>
              <a:t>Appropriate Standards</a:t>
            </a:r>
          </a:p>
        </p:txBody>
      </p:sp>
      <p:sp>
        <p:nvSpPr>
          <p:cNvPr id="939" name="Shape 939"/>
          <p:cNvSpPr txBox="1"/>
          <p:nvPr/>
        </p:nvSpPr>
        <p:spPr>
          <a:xfrm>
            <a:off x="0" y="4729100"/>
            <a:ext cx="9144000" cy="409199"/>
          </a:xfrm>
          <a:prstGeom prst="rect">
            <a:avLst/>
          </a:prstGeom>
          <a:noFill/>
          <a:ln>
            <a:noFill/>
          </a:ln>
        </p:spPr>
        <p:txBody>
          <a:bodyPr lIns="91425" tIns="91425" rIns="91425" bIns="91425" anchor="t" anchorCtr="0">
            <a:noAutofit/>
          </a:bodyPr>
          <a:lstStyle/>
          <a:p>
            <a:pPr lvl="0" algn="ctr" rtl="0">
              <a:spcBef>
                <a:spcPts val="0"/>
              </a:spcBef>
              <a:buNone/>
            </a:pPr>
            <a:r>
              <a:rPr lang="en"/>
              <a:t>Overview | Approach | Project Plan | Design Walkthrough | FMEA and Safety | </a:t>
            </a:r>
            <a:r>
              <a:rPr lang="en">
                <a:solidFill>
                  <a:srgbClr val="9900FF"/>
                </a:solidFill>
              </a:rPr>
              <a:t>Standards</a:t>
            </a:r>
            <a:r>
              <a:rPr lang="en"/>
              <a:t> | Conclusions</a:t>
            </a:r>
          </a:p>
        </p:txBody>
      </p:sp>
    </p:spTree>
  </p:cSld>
  <p:clrMapOvr>
    <a:masterClrMapping/>
  </p:clrMapOvr>
  <p:transition spd="slow">
    <p:cut/>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943"/>
        <p:cNvGrpSpPr/>
        <p:nvPr/>
      </p:nvGrpSpPr>
      <p:grpSpPr>
        <a:xfrm>
          <a:off x="0" y="0"/>
          <a:ext cx="0" cy="0"/>
          <a:chOff x="0" y="0"/>
          <a:chExt cx="0" cy="0"/>
        </a:xfrm>
      </p:grpSpPr>
      <p:sp>
        <p:nvSpPr>
          <p:cNvPr id="944" name="Shape 944"/>
          <p:cNvSpPr txBox="1">
            <a:spLocks noGrp="1"/>
          </p:cNvSpPr>
          <p:nvPr>
            <p:ph type="title"/>
          </p:nvPr>
        </p:nvSpPr>
        <p:spPr>
          <a:xfrm>
            <a:off x="457200" y="205978"/>
            <a:ext cx="8229600" cy="857400"/>
          </a:xfrm>
          <a:prstGeom prst="rect">
            <a:avLst/>
          </a:prstGeom>
        </p:spPr>
        <p:txBody>
          <a:bodyPr lIns="91425" tIns="91425" rIns="91425" bIns="91425" anchor="ctr" anchorCtr="0">
            <a:noAutofit/>
          </a:bodyPr>
          <a:lstStyle/>
          <a:p>
            <a:pPr>
              <a:spcBef>
                <a:spcPts val="0"/>
              </a:spcBef>
              <a:buNone/>
            </a:pPr>
            <a:r>
              <a:rPr lang="en" sz="2400"/>
              <a:t>Appropriate Standards | CubeSat Design</a:t>
            </a:r>
          </a:p>
        </p:txBody>
      </p:sp>
      <p:sp>
        <p:nvSpPr>
          <p:cNvPr id="945" name="Shape 945"/>
          <p:cNvSpPr txBox="1">
            <a:spLocks noGrp="1"/>
          </p:cNvSpPr>
          <p:nvPr>
            <p:ph type="body" idx="1"/>
          </p:nvPr>
        </p:nvSpPr>
        <p:spPr>
          <a:xfrm>
            <a:off x="457200" y="1186775"/>
            <a:ext cx="8229600" cy="3725699"/>
          </a:xfrm>
          <a:prstGeom prst="rect">
            <a:avLst/>
          </a:prstGeom>
          <a:noFill/>
        </p:spPr>
        <p:txBody>
          <a:bodyPr lIns="91425" tIns="91425" rIns="91425" bIns="91425" anchor="t" anchorCtr="0">
            <a:noAutofit/>
          </a:bodyPr>
          <a:lstStyle/>
          <a:p>
            <a:pPr rtl="0">
              <a:spcBef>
                <a:spcPts val="0"/>
              </a:spcBef>
              <a:buNone/>
            </a:pPr>
            <a:r>
              <a:rPr lang="en" sz="2400"/>
              <a:t>CubeSat Design Standard - Cal Poly</a:t>
            </a:r>
          </a:p>
          <a:p>
            <a:pPr marL="457200" lvl="0" indent="-381000" rtl="0">
              <a:spcBef>
                <a:spcPts val="0"/>
              </a:spcBef>
              <a:buClr>
                <a:srgbClr val="000000"/>
              </a:buClr>
              <a:buSzPct val="100000"/>
              <a:buFont typeface="Arial"/>
              <a:buChar char="●"/>
            </a:pPr>
            <a:r>
              <a:rPr lang="en" sz="2400"/>
              <a:t>Regulates design of 1-U to 3-U CubeSats</a:t>
            </a:r>
          </a:p>
          <a:p>
            <a:pPr marL="457200" lvl="0" indent="-381000" rtl="0">
              <a:spcBef>
                <a:spcPts val="0"/>
              </a:spcBef>
              <a:buClr>
                <a:srgbClr val="000000"/>
              </a:buClr>
              <a:buSzPct val="100000"/>
              <a:buFont typeface="Arial"/>
              <a:buChar char="●"/>
            </a:pPr>
            <a:r>
              <a:rPr lang="en" sz="2400"/>
              <a:t>Larger CubeSats being explored for the future</a:t>
            </a:r>
          </a:p>
          <a:p>
            <a:pPr rtl="0">
              <a:spcBef>
                <a:spcPts val="0"/>
              </a:spcBef>
              <a:buNone/>
            </a:pPr>
            <a:r>
              <a:rPr lang="en" sz="2400">
                <a:solidFill>
                  <a:schemeClr val="dk1"/>
                </a:solidFill>
              </a:rPr>
              <a:t>Deviation Waiver Approval Request</a:t>
            </a:r>
          </a:p>
          <a:p>
            <a:pPr marL="457200" lvl="0" indent="-381000" rtl="0">
              <a:spcBef>
                <a:spcPts val="0"/>
              </a:spcBef>
              <a:buClr>
                <a:schemeClr val="dk1"/>
              </a:buClr>
              <a:buSzPct val="100000"/>
              <a:buFont typeface="Arial"/>
              <a:buChar char="●"/>
            </a:pPr>
            <a:r>
              <a:rPr lang="en" sz="2400">
                <a:solidFill>
                  <a:schemeClr val="dk1"/>
                </a:solidFill>
              </a:rPr>
              <a:t>Required if some design specs are different</a:t>
            </a:r>
          </a:p>
          <a:p>
            <a:pPr lvl="0">
              <a:spcBef>
                <a:spcPts val="0"/>
              </a:spcBef>
              <a:buNone/>
            </a:pPr>
            <a:endParaRPr sz="2400">
              <a:solidFill>
                <a:schemeClr val="dk1"/>
              </a:solidFill>
            </a:endParaRPr>
          </a:p>
        </p:txBody>
      </p:sp>
      <p:sp>
        <p:nvSpPr>
          <p:cNvPr id="946" name="Shape 946"/>
          <p:cNvSpPr txBox="1"/>
          <p:nvPr/>
        </p:nvSpPr>
        <p:spPr>
          <a:xfrm>
            <a:off x="0" y="4729100"/>
            <a:ext cx="9144000" cy="409199"/>
          </a:xfrm>
          <a:prstGeom prst="rect">
            <a:avLst/>
          </a:prstGeom>
          <a:noFill/>
          <a:ln>
            <a:noFill/>
          </a:ln>
        </p:spPr>
        <p:txBody>
          <a:bodyPr lIns="91425" tIns="91425" rIns="91425" bIns="91425" anchor="t" anchorCtr="0">
            <a:noAutofit/>
          </a:bodyPr>
          <a:lstStyle/>
          <a:p>
            <a:pPr lvl="0" algn="ctr" rtl="0">
              <a:spcBef>
                <a:spcPts val="0"/>
              </a:spcBef>
              <a:buNone/>
            </a:pPr>
            <a:r>
              <a:rPr lang="en"/>
              <a:t>Overview | Approach | Project Plan | Design Walkthrough | FMEA and Safety | </a:t>
            </a:r>
            <a:r>
              <a:rPr lang="en">
                <a:solidFill>
                  <a:srgbClr val="9900FF"/>
                </a:solidFill>
              </a:rPr>
              <a:t>Standards</a:t>
            </a:r>
            <a:r>
              <a:rPr lang="en"/>
              <a:t> | Conclusions</a:t>
            </a:r>
          </a:p>
        </p:txBody>
      </p:sp>
      <p:sp>
        <p:nvSpPr>
          <p:cNvPr id="947" name="Shape 947"/>
          <p:cNvSpPr txBox="1"/>
          <p:nvPr/>
        </p:nvSpPr>
        <p:spPr>
          <a:xfrm>
            <a:off x="7595925" y="187150"/>
            <a:ext cx="1547999" cy="409199"/>
          </a:xfrm>
          <a:prstGeom prst="rect">
            <a:avLst/>
          </a:prstGeom>
          <a:noFill/>
          <a:ln>
            <a:noFill/>
          </a:ln>
        </p:spPr>
        <p:txBody>
          <a:bodyPr lIns="91425" tIns="91425" rIns="91425" bIns="91425" anchor="t" anchorCtr="0">
            <a:noAutofit/>
          </a:bodyPr>
          <a:lstStyle/>
          <a:p>
            <a:pPr lvl="0" rtl="0">
              <a:spcBef>
                <a:spcPts val="0"/>
              </a:spcBef>
              <a:buNone/>
            </a:pPr>
            <a:r>
              <a:rPr lang="en"/>
              <a:t>John Jackson</a:t>
            </a:r>
          </a:p>
        </p:txBody>
      </p:sp>
      <p:pic>
        <p:nvPicPr>
          <p:cNvPr id="948" name="Shape 948"/>
          <p:cNvPicPr preferRelativeResize="0"/>
          <p:nvPr/>
        </p:nvPicPr>
        <p:blipFill>
          <a:blip r:embed="rId3">
            <a:alphaModFix/>
          </a:blip>
          <a:stretch>
            <a:fillRect/>
          </a:stretch>
        </p:blipFill>
        <p:spPr>
          <a:xfrm>
            <a:off x="3684887" y="3586850"/>
            <a:ext cx="1731373" cy="1069625"/>
          </a:xfrm>
          <a:prstGeom prst="rect">
            <a:avLst/>
          </a:prstGeom>
          <a:noFill/>
          <a:ln>
            <a:noFill/>
          </a:ln>
        </p:spPr>
      </p:pic>
    </p:spTree>
  </p:cSld>
  <p:clrMapOvr>
    <a:masterClrMapping/>
  </p:clrMapOvr>
  <p:transition spd="slow">
    <p:cut/>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952"/>
        <p:cNvGrpSpPr/>
        <p:nvPr/>
      </p:nvGrpSpPr>
      <p:grpSpPr>
        <a:xfrm>
          <a:off x="0" y="0"/>
          <a:ext cx="0" cy="0"/>
          <a:chOff x="0" y="0"/>
          <a:chExt cx="0" cy="0"/>
        </a:xfrm>
      </p:grpSpPr>
      <p:sp>
        <p:nvSpPr>
          <p:cNvPr id="953" name="Shape 953"/>
          <p:cNvSpPr txBox="1">
            <a:spLocks noGrp="1"/>
          </p:cNvSpPr>
          <p:nvPr>
            <p:ph type="title"/>
          </p:nvPr>
        </p:nvSpPr>
        <p:spPr>
          <a:xfrm>
            <a:off x="457200" y="205978"/>
            <a:ext cx="8229600" cy="857400"/>
          </a:xfrm>
          <a:prstGeom prst="rect">
            <a:avLst/>
          </a:prstGeom>
        </p:spPr>
        <p:txBody>
          <a:bodyPr lIns="91425" tIns="91425" rIns="91425" bIns="91425" anchor="ctr" anchorCtr="0">
            <a:noAutofit/>
          </a:bodyPr>
          <a:lstStyle/>
          <a:p>
            <a:pPr>
              <a:spcBef>
                <a:spcPts val="0"/>
              </a:spcBef>
              <a:buNone/>
            </a:pPr>
            <a:r>
              <a:rPr lang="en" sz="2400"/>
              <a:t>Appropriate Standards | Procedure Standards</a:t>
            </a:r>
          </a:p>
        </p:txBody>
      </p:sp>
      <p:sp>
        <p:nvSpPr>
          <p:cNvPr id="954" name="Shape 954"/>
          <p:cNvSpPr txBox="1">
            <a:spLocks noGrp="1"/>
          </p:cNvSpPr>
          <p:nvPr>
            <p:ph type="body" idx="1"/>
          </p:nvPr>
        </p:nvSpPr>
        <p:spPr>
          <a:xfrm>
            <a:off x="457200" y="1047750"/>
            <a:ext cx="8229600" cy="3528900"/>
          </a:xfrm>
          <a:prstGeom prst="rect">
            <a:avLst/>
          </a:prstGeom>
        </p:spPr>
        <p:txBody>
          <a:bodyPr lIns="91425" tIns="91425" rIns="91425" bIns="91425" anchor="t" anchorCtr="0">
            <a:noAutofit/>
          </a:bodyPr>
          <a:lstStyle/>
          <a:p>
            <a:pPr rtl="0">
              <a:spcBef>
                <a:spcPts val="0"/>
              </a:spcBef>
              <a:buNone/>
            </a:pPr>
            <a:r>
              <a:rPr lang="en" sz="1800"/>
              <a:t>NOAA Remote Sensing License</a:t>
            </a:r>
          </a:p>
          <a:p>
            <a:pPr marL="457200" lvl="0" indent="-342900" rtl="0">
              <a:spcBef>
                <a:spcPts val="0"/>
              </a:spcBef>
              <a:buClr>
                <a:srgbClr val="000000"/>
              </a:buClr>
              <a:buSzPct val="100000"/>
              <a:buFont typeface="Arial"/>
              <a:buChar char="●"/>
            </a:pPr>
            <a:r>
              <a:rPr lang="en" sz="1800"/>
              <a:t>Required for non-government remote sensing spacecraft</a:t>
            </a:r>
          </a:p>
          <a:p>
            <a:pPr rtl="0">
              <a:spcBef>
                <a:spcPts val="0"/>
              </a:spcBef>
              <a:buNone/>
            </a:pPr>
            <a:endParaRPr sz="1800"/>
          </a:p>
          <a:p>
            <a:pPr rtl="0">
              <a:spcBef>
                <a:spcPts val="0"/>
              </a:spcBef>
              <a:buNone/>
            </a:pPr>
            <a:r>
              <a:rPr lang="en" sz="1800">
                <a:solidFill>
                  <a:schemeClr val="dk1"/>
                </a:solidFill>
              </a:rPr>
              <a:t>LSP Program Level P-POD and CubeSat Requirements Document (LSP-REQ-317.01)</a:t>
            </a:r>
          </a:p>
          <a:p>
            <a:pPr marL="457200" lvl="0" indent="-342900" rtl="0">
              <a:spcBef>
                <a:spcPts val="0"/>
              </a:spcBef>
              <a:buClr>
                <a:schemeClr val="dk1"/>
              </a:buClr>
              <a:buSzPct val="100000"/>
              <a:buFont typeface="Arial"/>
              <a:buChar char="●"/>
            </a:pPr>
            <a:r>
              <a:rPr lang="en" sz="1800">
                <a:solidFill>
                  <a:schemeClr val="dk1"/>
                </a:solidFill>
              </a:rPr>
              <a:t>NASA’s requirements for P-POD launcher</a:t>
            </a:r>
          </a:p>
          <a:p>
            <a:pPr rtl="0">
              <a:spcBef>
                <a:spcPts val="0"/>
              </a:spcBef>
              <a:buNone/>
            </a:pPr>
            <a:endParaRPr sz="1800">
              <a:solidFill>
                <a:schemeClr val="dk1"/>
              </a:solidFill>
            </a:endParaRPr>
          </a:p>
          <a:p>
            <a:pPr lvl="0" rtl="0">
              <a:spcBef>
                <a:spcPts val="0"/>
              </a:spcBef>
              <a:buNone/>
            </a:pPr>
            <a:r>
              <a:rPr lang="en" sz="1800">
                <a:solidFill>
                  <a:schemeClr val="dk1"/>
                </a:solidFill>
              </a:rPr>
              <a:t>General Environmental Verification Standard for GSFC Flight Programs and Projects (GSFC-STD-7000)</a:t>
            </a:r>
          </a:p>
          <a:p>
            <a:pPr marL="457200" lvl="0" indent="-342900" rtl="0">
              <a:spcBef>
                <a:spcPts val="0"/>
              </a:spcBef>
              <a:buClr>
                <a:schemeClr val="dk1"/>
              </a:buClr>
              <a:buSzPct val="100000"/>
              <a:buFont typeface="Arial"/>
              <a:buChar char="●"/>
            </a:pPr>
            <a:r>
              <a:rPr lang="en" sz="1800">
                <a:solidFill>
                  <a:schemeClr val="dk1"/>
                </a:solidFill>
              </a:rPr>
              <a:t>System and environment testing for space systems</a:t>
            </a:r>
          </a:p>
        </p:txBody>
      </p:sp>
      <p:sp>
        <p:nvSpPr>
          <p:cNvPr id="955" name="Shape 955"/>
          <p:cNvSpPr txBox="1"/>
          <p:nvPr/>
        </p:nvSpPr>
        <p:spPr>
          <a:xfrm>
            <a:off x="0" y="4729100"/>
            <a:ext cx="9144000" cy="409199"/>
          </a:xfrm>
          <a:prstGeom prst="rect">
            <a:avLst/>
          </a:prstGeom>
          <a:noFill/>
          <a:ln>
            <a:noFill/>
          </a:ln>
        </p:spPr>
        <p:txBody>
          <a:bodyPr lIns="91425" tIns="91425" rIns="91425" bIns="91425" anchor="t" anchorCtr="0">
            <a:noAutofit/>
          </a:bodyPr>
          <a:lstStyle/>
          <a:p>
            <a:pPr lvl="0" algn="ctr" rtl="0">
              <a:spcBef>
                <a:spcPts val="0"/>
              </a:spcBef>
              <a:buNone/>
            </a:pPr>
            <a:r>
              <a:rPr lang="en"/>
              <a:t>Overview | Approach | Project Plan | Design Walkthrough | FMEA and Safety | </a:t>
            </a:r>
            <a:r>
              <a:rPr lang="en">
                <a:solidFill>
                  <a:srgbClr val="9900FF"/>
                </a:solidFill>
              </a:rPr>
              <a:t>Standards</a:t>
            </a:r>
            <a:r>
              <a:rPr lang="en"/>
              <a:t> | Conclusions</a:t>
            </a:r>
          </a:p>
        </p:txBody>
      </p:sp>
      <p:sp>
        <p:nvSpPr>
          <p:cNvPr id="956" name="Shape 956"/>
          <p:cNvSpPr txBox="1"/>
          <p:nvPr/>
        </p:nvSpPr>
        <p:spPr>
          <a:xfrm>
            <a:off x="7595925" y="187150"/>
            <a:ext cx="1547999" cy="409199"/>
          </a:xfrm>
          <a:prstGeom prst="rect">
            <a:avLst/>
          </a:prstGeom>
          <a:noFill/>
          <a:ln>
            <a:noFill/>
          </a:ln>
        </p:spPr>
        <p:txBody>
          <a:bodyPr lIns="91425" tIns="91425" rIns="91425" bIns="91425" anchor="t" anchorCtr="0">
            <a:noAutofit/>
          </a:bodyPr>
          <a:lstStyle/>
          <a:p>
            <a:pPr lvl="0" rtl="0">
              <a:spcBef>
                <a:spcPts val="0"/>
              </a:spcBef>
              <a:buNone/>
            </a:pPr>
            <a:r>
              <a:rPr lang="en"/>
              <a:t>John Jackson</a:t>
            </a:r>
          </a:p>
        </p:txBody>
      </p:sp>
    </p:spTree>
  </p:cSld>
  <p:clrMapOvr>
    <a:masterClrMapping/>
  </p:clrMapOvr>
  <p:transition spd="slow">
    <p:cut/>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960"/>
        <p:cNvGrpSpPr/>
        <p:nvPr/>
      </p:nvGrpSpPr>
      <p:grpSpPr>
        <a:xfrm>
          <a:off x="0" y="0"/>
          <a:ext cx="0" cy="0"/>
          <a:chOff x="0" y="0"/>
          <a:chExt cx="0" cy="0"/>
        </a:xfrm>
      </p:grpSpPr>
      <p:sp>
        <p:nvSpPr>
          <p:cNvPr id="961" name="Shape 961"/>
          <p:cNvSpPr txBox="1">
            <a:spLocks noGrp="1"/>
          </p:cNvSpPr>
          <p:nvPr>
            <p:ph type="title"/>
          </p:nvPr>
        </p:nvSpPr>
        <p:spPr>
          <a:xfrm>
            <a:off x="457200" y="205978"/>
            <a:ext cx="8229600" cy="857400"/>
          </a:xfrm>
          <a:prstGeom prst="rect">
            <a:avLst/>
          </a:prstGeom>
        </p:spPr>
        <p:txBody>
          <a:bodyPr lIns="91425" tIns="91425" rIns="91425" bIns="91425" anchor="ctr" anchorCtr="0">
            <a:noAutofit/>
          </a:bodyPr>
          <a:lstStyle/>
          <a:p>
            <a:pPr lvl="0" rtl="0">
              <a:spcBef>
                <a:spcPts val="0"/>
              </a:spcBef>
              <a:buNone/>
            </a:pPr>
            <a:r>
              <a:rPr lang="en" sz="2400"/>
              <a:t>Appropriate Standards | Procedure Standards </a:t>
            </a:r>
          </a:p>
        </p:txBody>
      </p:sp>
      <p:sp>
        <p:nvSpPr>
          <p:cNvPr id="962" name="Shape 962"/>
          <p:cNvSpPr txBox="1">
            <a:spLocks noGrp="1"/>
          </p:cNvSpPr>
          <p:nvPr>
            <p:ph type="body" idx="1"/>
          </p:nvPr>
        </p:nvSpPr>
        <p:spPr>
          <a:xfrm>
            <a:off x="457200" y="1047750"/>
            <a:ext cx="8229600" cy="3725699"/>
          </a:xfrm>
          <a:prstGeom prst="rect">
            <a:avLst/>
          </a:prstGeom>
        </p:spPr>
        <p:txBody>
          <a:bodyPr lIns="91425" tIns="91425" rIns="91425" bIns="91425" anchor="t" anchorCtr="0">
            <a:noAutofit/>
          </a:bodyPr>
          <a:lstStyle/>
          <a:p>
            <a:pPr lvl="0" rtl="0">
              <a:spcBef>
                <a:spcPts val="0"/>
              </a:spcBef>
              <a:buNone/>
            </a:pPr>
            <a:r>
              <a:rPr lang="en" sz="1800"/>
              <a:t>Military Standard Test Requirements for Launch, Upper-stage, and Space Vehicles (MILSTD-1540)</a:t>
            </a:r>
          </a:p>
          <a:p>
            <a:pPr marL="457200" lvl="0" indent="-342900" rtl="0">
              <a:spcBef>
                <a:spcPts val="0"/>
              </a:spcBef>
              <a:buClr>
                <a:srgbClr val="000000"/>
              </a:buClr>
              <a:buSzPct val="100000"/>
              <a:buFont typeface="Arial"/>
              <a:buChar char="●"/>
            </a:pPr>
            <a:r>
              <a:rPr lang="en" sz="1800"/>
              <a:t>In-depth procedure on environment and system verification</a:t>
            </a:r>
          </a:p>
          <a:p>
            <a:pPr lvl="0" rtl="0">
              <a:spcBef>
                <a:spcPts val="0"/>
              </a:spcBef>
              <a:buClr>
                <a:schemeClr val="dk1"/>
              </a:buClr>
              <a:buSzPct val="61111"/>
              <a:buFont typeface="Arial"/>
              <a:buNone/>
            </a:pPr>
            <a:r>
              <a:rPr lang="en" sz="1800"/>
              <a:t>Air Force Space Command Manual 91-710, Range Safety User Requirements Manual (AFSPCMAN 91-710)</a:t>
            </a:r>
          </a:p>
          <a:p>
            <a:pPr marL="457200" lvl="0" indent="-342900" rtl="0">
              <a:spcBef>
                <a:spcPts val="0"/>
              </a:spcBef>
              <a:buClr>
                <a:srgbClr val="000000"/>
              </a:buClr>
              <a:buSzPct val="100000"/>
              <a:buFont typeface="Arial"/>
              <a:buChar char="●"/>
            </a:pPr>
            <a:r>
              <a:rPr lang="en" sz="1800"/>
              <a:t>Guidelines for safety and minimum design requirements for safety-critical missions</a:t>
            </a:r>
          </a:p>
          <a:p>
            <a:pPr lvl="0" rtl="0">
              <a:spcBef>
                <a:spcPts val="0"/>
              </a:spcBef>
              <a:buNone/>
            </a:pPr>
            <a:r>
              <a:rPr lang="en" sz="1800"/>
              <a:t>Standard Materials and Processes Requirements for Spacecraft (NASA-STD-6016)</a:t>
            </a:r>
          </a:p>
          <a:p>
            <a:pPr marL="457200" lvl="0" indent="-342900" rtl="0">
              <a:spcBef>
                <a:spcPts val="0"/>
              </a:spcBef>
              <a:buClr>
                <a:srgbClr val="000000"/>
              </a:buClr>
              <a:buSzPct val="100000"/>
              <a:buFont typeface="Arial"/>
              <a:buChar char="●"/>
            </a:pPr>
            <a:r>
              <a:rPr lang="en" sz="1800"/>
              <a:t>Minimum requirements for NASA spacecraft materials and processing</a:t>
            </a:r>
          </a:p>
          <a:p>
            <a:pPr lvl="0" rtl="0">
              <a:spcBef>
                <a:spcPts val="0"/>
              </a:spcBef>
              <a:buClr>
                <a:schemeClr val="dk1"/>
              </a:buClr>
              <a:buFont typeface="Arial"/>
              <a:buNone/>
            </a:pPr>
            <a:endParaRPr sz="2400"/>
          </a:p>
          <a:p>
            <a:pPr rtl="0">
              <a:spcBef>
                <a:spcPts val="0"/>
              </a:spcBef>
              <a:buNone/>
            </a:pPr>
            <a:endParaRPr sz="2400"/>
          </a:p>
          <a:p>
            <a:pPr lvl="0" rtl="0">
              <a:spcBef>
                <a:spcPts val="0"/>
              </a:spcBef>
              <a:buNone/>
            </a:pPr>
            <a:endParaRPr sz="2400"/>
          </a:p>
        </p:txBody>
      </p:sp>
      <p:sp>
        <p:nvSpPr>
          <p:cNvPr id="963" name="Shape 963"/>
          <p:cNvSpPr txBox="1"/>
          <p:nvPr/>
        </p:nvSpPr>
        <p:spPr>
          <a:xfrm>
            <a:off x="0" y="4729100"/>
            <a:ext cx="9144000" cy="409199"/>
          </a:xfrm>
          <a:prstGeom prst="rect">
            <a:avLst/>
          </a:prstGeom>
          <a:noFill/>
          <a:ln>
            <a:noFill/>
          </a:ln>
        </p:spPr>
        <p:txBody>
          <a:bodyPr lIns="91425" tIns="91425" rIns="91425" bIns="91425" anchor="t" anchorCtr="0">
            <a:noAutofit/>
          </a:bodyPr>
          <a:lstStyle/>
          <a:p>
            <a:pPr lvl="0" algn="ctr" rtl="0">
              <a:spcBef>
                <a:spcPts val="0"/>
              </a:spcBef>
              <a:buNone/>
            </a:pPr>
            <a:r>
              <a:rPr lang="en"/>
              <a:t>Overview | Approach | Project Plan | Design Walkthrough | FMEA and Safety | </a:t>
            </a:r>
            <a:r>
              <a:rPr lang="en">
                <a:solidFill>
                  <a:srgbClr val="9900FF"/>
                </a:solidFill>
              </a:rPr>
              <a:t>Standards</a:t>
            </a:r>
            <a:r>
              <a:rPr lang="en"/>
              <a:t> | Conclusions</a:t>
            </a:r>
          </a:p>
        </p:txBody>
      </p:sp>
      <p:sp>
        <p:nvSpPr>
          <p:cNvPr id="964" name="Shape 964"/>
          <p:cNvSpPr txBox="1"/>
          <p:nvPr/>
        </p:nvSpPr>
        <p:spPr>
          <a:xfrm>
            <a:off x="7595925" y="187150"/>
            <a:ext cx="1547999" cy="409199"/>
          </a:xfrm>
          <a:prstGeom prst="rect">
            <a:avLst/>
          </a:prstGeom>
          <a:noFill/>
          <a:ln>
            <a:noFill/>
          </a:ln>
        </p:spPr>
        <p:txBody>
          <a:bodyPr lIns="91425" tIns="91425" rIns="91425" bIns="91425" anchor="t" anchorCtr="0">
            <a:noAutofit/>
          </a:bodyPr>
          <a:lstStyle/>
          <a:p>
            <a:pPr lvl="0" rtl="0">
              <a:spcBef>
                <a:spcPts val="0"/>
              </a:spcBef>
              <a:buNone/>
            </a:pPr>
            <a:r>
              <a:rPr lang="en"/>
              <a:t>John Jackson</a:t>
            </a:r>
          </a:p>
        </p:txBody>
      </p:sp>
    </p:spTree>
  </p:cSld>
  <p:clrMapOvr>
    <a:masterClrMapping/>
  </p:clrMapOvr>
  <p:transition spd="slow">
    <p:cut/>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968"/>
        <p:cNvGrpSpPr/>
        <p:nvPr/>
      </p:nvGrpSpPr>
      <p:grpSpPr>
        <a:xfrm>
          <a:off x="0" y="0"/>
          <a:ext cx="0" cy="0"/>
          <a:chOff x="0" y="0"/>
          <a:chExt cx="0" cy="0"/>
        </a:xfrm>
      </p:grpSpPr>
      <p:sp>
        <p:nvSpPr>
          <p:cNvPr id="969" name="Shape 969"/>
          <p:cNvSpPr txBox="1">
            <a:spLocks noGrp="1"/>
          </p:cNvSpPr>
          <p:nvPr>
            <p:ph type="title"/>
          </p:nvPr>
        </p:nvSpPr>
        <p:spPr>
          <a:xfrm>
            <a:off x="457200" y="205978"/>
            <a:ext cx="8229600" cy="857400"/>
          </a:xfrm>
          <a:prstGeom prst="rect">
            <a:avLst/>
          </a:prstGeom>
        </p:spPr>
        <p:txBody>
          <a:bodyPr lIns="91425" tIns="91425" rIns="91425" bIns="91425" anchor="ctr" anchorCtr="0">
            <a:noAutofit/>
          </a:bodyPr>
          <a:lstStyle/>
          <a:p>
            <a:pPr lvl="0" rtl="0">
              <a:spcBef>
                <a:spcPts val="0"/>
              </a:spcBef>
              <a:buNone/>
            </a:pPr>
            <a:r>
              <a:rPr lang="en" sz="2400"/>
              <a:t>Appropriate Standards | Procedure Standards </a:t>
            </a:r>
          </a:p>
        </p:txBody>
      </p:sp>
      <p:sp>
        <p:nvSpPr>
          <p:cNvPr id="970" name="Shape 970"/>
          <p:cNvSpPr txBox="1">
            <a:spLocks noGrp="1"/>
          </p:cNvSpPr>
          <p:nvPr>
            <p:ph type="body" idx="1"/>
          </p:nvPr>
        </p:nvSpPr>
        <p:spPr>
          <a:xfrm>
            <a:off x="457200" y="1047750"/>
            <a:ext cx="8229600" cy="3725699"/>
          </a:xfrm>
          <a:prstGeom prst="rect">
            <a:avLst/>
          </a:prstGeom>
        </p:spPr>
        <p:txBody>
          <a:bodyPr lIns="91425" tIns="91425" rIns="91425" bIns="91425" anchor="t" anchorCtr="0">
            <a:noAutofit/>
          </a:bodyPr>
          <a:lstStyle/>
          <a:p>
            <a:pPr rtl="0">
              <a:spcBef>
                <a:spcPts val="0"/>
              </a:spcBef>
              <a:buNone/>
            </a:pPr>
            <a:r>
              <a:rPr lang="en" sz="1800"/>
              <a:t>NASA Procedural Requirements for Limiting Orbital Debris (NPR 8715.6)</a:t>
            </a:r>
          </a:p>
          <a:p>
            <a:pPr marL="457200" lvl="0" indent="-342900" rtl="0">
              <a:spcBef>
                <a:spcPts val="0"/>
              </a:spcBef>
              <a:buClr>
                <a:srgbClr val="000000"/>
              </a:buClr>
              <a:buSzPct val="100000"/>
              <a:buFont typeface="Arial"/>
              <a:buChar char="●"/>
            </a:pPr>
            <a:r>
              <a:rPr lang="en" sz="1800"/>
              <a:t>Guidelines on minimizing space debris production</a:t>
            </a:r>
          </a:p>
          <a:p>
            <a:pPr rtl="0">
              <a:spcBef>
                <a:spcPts val="0"/>
              </a:spcBef>
              <a:buNone/>
            </a:pPr>
            <a:endParaRPr sz="1800"/>
          </a:p>
          <a:p>
            <a:pPr rtl="0">
              <a:spcBef>
                <a:spcPts val="0"/>
              </a:spcBef>
              <a:buNone/>
            </a:pPr>
            <a:r>
              <a:rPr lang="en" sz="1800"/>
              <a:t>NASA Procedure for using DSN, SN</a:t>
            </a:r>
          </a:p>
          <a:p>
            <a:pPr marL="457200" lvl="0" indent="-342900" rtl="0">
              <a:spcBef>
                <a:spcPts val="0"/>
              </a:spcBef>
              <a:buClr>
                <a:srgbClr val="000000"/>
              </a:buClr>
              <a:buSzPct val="100000"/>
              <a:buFont typeface="Arial"/>
              <a:buChar char="●"/>
            </a:pPr>
            <a:r>
              <a:rPr lang="en" sz="1800"/>
              <a:t>To communicate with spacecraft</a:t>
            </a:r>
          </a:p>
          <a:p>
            <a:pPr rtl="0">
              <a:spcBef>
                <a:spcPts val="0"/>
              </a:spcBef>
              <a:buNone/>
            </a:pPr>
            <a:endParaRPr sz="1800"/>
          </a:p>
          <a:p>
            <a:pPr rtl="0">
              <a:spcBef>
                <a:spcPts val="0"/>
              </a:spcBef>
              <a:buNone/>
            </a:pPr>
            <a:r>
              <a:rPr lang="en" sz="1800"/>
              <a:t>Many, many others</a:t>
            </a:r>
          </a:p>
          <a:p>
            <a:pPr marL="457200" lvl="0" indent="-342900" rtl="0">
              <a:spcBef>
                <a:spcPts val="0"/>
              </a:spcBef>
              <a:buClr>
                <a:srgbClr val="000000"/>
              </a:buClr>
              <a:buSzPct val="100000"/>
              <a:buFont typeface="Arial"/>
              <a:buChar char="●"/>
            </a:pPr>
            <a:r>
              <a:rPr lang="en" sz="1800"/>
              <a:t>Standard modelling practices, environmental standards</a:t>
            </a:r>
          </a:p>
          <a:p>
            <a:pPr marL="457200" lvl="0" indent="-342900" rtl="0">
              <a:spcBef>
                <a:spcPts val="0"/>
              </a:spcBef>
              <a:buClr>
                <a:srgbClr val="000000"/>
              </a:buClr>
              <a:buSzPct val="100000"/>
              <a:buFont typeface="Arial"/>
              <a:buChar char="●"/>
            </a:pPr>
            <a:r>
              <a:rPr lang="en" sz="1800"/>
              <a:t>Navigation radio standards</a:t>
            </a:r>
          </a:p>
          <a:p>
            <a:pPr lvl="0" rtl="0">
              <a:spcBef>
                <a:spcPts val="0"/>
              </a:spcBef>
              <a:buNone/>
            </a:pPr>
            <a:endParaRPr sz="2400"/>
          </a:p>
          <a:p>
            <a:pPr lvl="0" rtl="0">
              <a:spcBef>
                <a:spcPts val="0"/>
              </a:spcBef>
              <a:buNone/>
            </a:pPr>
            <a:endParaRPr sz="2400"/>
          </a:p>
          <a:p>
            <a:pPr lvl="0" rtl="0">
              <a:spcBef>
                <a:spcPts val="0"/>
              </a:spcBef>
              <a:buNone/>
            </a:pPr>
            <a:endParaRPr sz="2400"/>
          </a:p>
        </p:txBody>
      </p:sp>
      <p:sp>
        <p:nvSpPr>
          <p:cNvPr id="971" name="Shape 971"/>
          <p:cNvSpPr txBox="1"/>
          <p:nvPr/>
        </p:nvSpPr>
        <p:spPr>
          <a:xfrm>
            <a:off x="0" y="4729100"/>
            <a:ext cx="9144000" cy="409199"/>
          </a:xfrm>
          <a:prstGeom prst="rect">
            <a:avLst/>
          </a:prstGeom>
          <a:noFill/>
          <a:ln>
            <a:noFill/>
          </a:ln>
        </p:spPr>
        <p:txBody>
          <a:bodyPr lIns="91425" tIns="91425" rIns="91425" bIns="91425" anchor="t" anchorCtr="0">
            <a:noAutofit/>
          </a:bodyPr>
          <a:lstStyle/>
          <a:p>
            <a:pPr lvl="0" algn="ctr" rtl="0">
              <a:spcBef>
                <a:spcPts val="0"/>
              </a:spcBef>
              <a:buNone/>
            </a:pPr>
            <a:r>
              <a:rPr lang="en"/>
              <a:t>Overview | Approach | Project Plan | Design Walkthrough | FMEA and Safety | </a:t>
            </a:r>
            <a:r>
              <a:rPr lang="en">
                <a:solidFill>
                  <a:srgbClr val="9900FF"/>
                </a:solidFill>
              </a:rPr>
              <a:t>Standards</a:t>
            </a:r>
            <a:r>
              <a:rPr lang="en"/>
              <a:t> | Conclusions</a:t>
            </a:r>
          </a:p>
        </p:txBody>
      </p:sp>
      <p:sp>
        <p:nvSpPr>
          <p:cNvPr id="972" name="Shape 972"/>
          <p:cNvSpPr txBox="1"/>
          <p:nvPr/>
        </p:nvSpPr>
        <p:spPr>
          <a:xfrm>
            <a:off x="7595925" y="187150"/>
            <a:ext cx="1547999" cy="409199"/>
          </a:xfrm>
          <a:prstGeom prst="rect">
            <a:avLst/>
          </a:prstGeom>
          <a:noFill/>
          <a:ln>
            <a:noFill/>
          </a:ln>
        </p:spPr>
        <p:txBody>
          <a:bodyPr lIns="91425" tIns="91425" rIns="91425" bIns="91425" anchor="t" anchorCtr="0">
            <a:noAutofit/>
          </a:bodyPr>
          <a:lstStyle/>
          <a:p>
            <a:pPr lvl="0" rtl="0">
              <a:spcBef>
                <a:spcPts val="0"/>
              </a:spcBef>
              <a:buNone/>
            </a:pPr>
            <a:r>
              <a:rPr lang="en"/>
              <a:t>John Jackson</a:t>
            </a:r>
          </a:p>
        </p:txBody>
      </p:sp>
      <p:pic>
        <p:nvPicPr>
          <p:cNvPr id="973" name="Shape 973"/>
          <p:cNvPicPr preferRelativeResize="0"/>
          <p:nvPr/>
        </p:nvPicPr>
        <p:blipFill>
          <a:blip r:embed="rId3">
            <a:alphaModFix/>
          </a:blip>
          <a:stretch>
            <a:fillRect/>
          </a:stretch>
        </p:blipFill>
        <p:spPr>
          <a:xfrm>
            <a:off x="7255174" y="3477124"/>
            <a:ext cx="1203024" cy="1000324"/>
          </a:xfrm>
          <a:prstGeom prst="rect">
            <a:avLst/>
          </a:prstGeom>
          <a:noFill/>
          <a:ln>
            <a:noFill/>
          </a:ln>
        </p:spPr>
      </p:pic>
    </p:spTree>
  </p:cSld>
  <p:clrMapOvr>
    <a:masterClrMapping/>
  </p:clrMapOvr>
  <p:transition spd="slow">
    <p:cut/>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977"/>
        <p:cNvGrpSpPr/>
        <p:nvPr/>
      </p:nvGrpSpPr>
      <p:grpSpPr>
        <a:xfrm>
          <a:off x="0" y="0"/>
          <a:ext cx="0" cy="0"/>
          <a:chOff x="0" y="0"/>
          <a:chExt cx="0" cy="0"/>
        </a:xfrm>
      </p:grpSpPr>
      <p:sp>
        <p:nvSpPr>
          <p:cNvPr id="978" name="Shape 978"/>
          <p:cNvSpPr txBox="1">
            <a:spLocks noGrp="1"/>
          </p:cNvSpPr>
          <p:nvPr>
            <p:ph type="title"/>
          </p:nvPr>
        </p:nvSpPr>
        <p:spPr>
          <a:xfrm>
            <a:off x="457200" y="1577578"/>
            <a:ext cx="8229600" cy="857400"/>
          </a:xfrm>
          <a:prstGeom prst="rect">
            <a:avLst/>
          </a:prstGeom>
        </p:spPr>
        <p:txBody>
          <a:bodyPr lIns="91425" tIns="91425" rIns="91425" bIns="91425" anchor="b" anchorCtr="0">
            <a:noAutofit/>
          </a:bodyPr>
          <a:lstStyle/>
          <a:p>
            <a:pPr lvl="0" algn="ctr" rtl="0">
              <a:spcBef>
                <a:spcPts val="0"/>
              </a:spcBef>
              <a:buNone/>
            </a:pPr>
            <a:r>
              <a:rPr lang="en"/>
              <a:t>Conclusions</a:t>
            </a:r>
          </a:p>
        </p:txBody>
      </p:sp>
      <p:sp>
        <p:nvSpPr>
          <p:cNvPr id="979" name="Shape 979"/>
          <p:cNvSpPr txBox="1"/>
          <p:nvPr/>
        </p:nvSpPr>
        <p:spPr>
          <a:xfrm>
            <a:off x="0" y="4729100"/>
            <a:ext cx="9144000" cy="409199"/>
          </a:xfrm>
          <a:prstGeom prst="rect">
            <a:avLst/>
          </a:prstGeom>
          <a:noFill/>
          <a:ln>
            <a:noFill/>
          </a:ln>
        </p:spPr>
        <p:txBody>
          <a:bodyPr lIns="91425" tIns="91425" rIns="91425" bIns="91425" anchor="t" anchorCtr="0">
            <a:noAutofit/>
          </a:bodyPr>
          <a:lstStyle/>
          <a:p>
            <a:pPr lvl="0" algn="ctr" rtl="0">
              <a:spcBef>
                <a:spcPts val="0"/>
              </a:spcBef>
              <a:buNone/>
            </a:pPr>
            <a:r>
              <a:rPr lang="en"/>
              <a:t>Overview | Approach | Project Plan | Design Walkthrough | FMEA and Safety | Standards | </a:t>
            </a:r>
            <a:r>
              <a:rPr lang="en">
                <a:solidFill>
                  <a:srgbClr val="9900FF"/>
                </a:solidFill>
              </a:rPr>
              <a:t>Conclusions</a:t>
            </a:r>
          </a:p>
        </p:txBody>
      </p:sp>
    </p:spTree>
  </p:cSld>
  <p:clrMapOvr>
    <a:masterClrMapping/>
  </p:clrMapOvr>
  <p:transition spd="slow">
    <p:cut/>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983"/>
        <p:cNvGrpSpPr/>
        <p:nvPr/>
      </p:nvGrpSpPr>
      <p:grpSpPr>
        <a:xfrm>
          <a:off x="0" y="0"/>
          <a:ext cx="0" cy="0"/>
          <a:chOff x="0" y="0"/>
          <a:chExt cx="0" cy="0"/>
        </a:xfrm>
      </p:grpSpPr>
      <p:sp>
        <p:nvSpPr>
          <p:cNvPr id="984" name="Shape 984"/>
          <p:cNvSpPr txBox="1">
            <a:spLocks noGrp="1"/>
          </p:cNvSpPr>
          <p:nvPr>
            <p:ph type="title"/>
          </p:nvPr>
        </p:nvSpPr>
        <p:spPr>
          <a:xfrm>
            <a:off x="457200" y="205975"/>
            <a:ext cx="8229600" cy="609599"/>
          </a:xfrm>
          <a:prstGeom prst="rect">
            <a:avLst/>
          </a:prstGeom>
        </p:spPr>
        <p:txBody>
          <a:bodyPr lIns="91425" tIns="91425" rIns="91425" bIns="91425" anchor="ctr" anchorCtr="0">
            <a:noAutofit/>
          </a:bodyPr>
          <a:lstStyle/>
          <a:p>
            <a:pPr lvl="0" rtl="0">
              <a:spcBef>
                <a:spcPts val="0"/>
              </a:spcBef>
              <a:buNone/>
            </a:pPr>
            <a:r>
              <a:rPr lang="en" sz="3000"/>
              <a:t>Conclusions	</a:t>
            </a:r>
          </a:p>
        </p:txBody>
      </p:sp>
      <p:sp>
        <p:nvSpPr>
          <p:cNvPr id="985" name="Shape 985"/>
          <p:cNvSpPr txBox="1">
            <a:spLocks noGrp="1"/>
          </p:cNvSpPr>
          <p:nvPr>
            <p:ph type="body" idx="1"/>
          </p:nvPr>
        </p:nvSpPr>
        <p:spPr>
          <a:xfrm>
            <a:off x="352200" y="722275"/>
            <a:ext cx="4510199" cy="3302700"/>
          </a:xfrm>
          <a:prstGeom prst="rect">
            <a:avLst/>
          </a:prstGeom>
        </p:spPr>
        <p:txBody>
          <a:bodyPr lIns="91425" tIns="91425" rIns="91425" bIns="91425" anchor="t" anchorCtr="0">
            <a:noAutofit/>
          </a:bodyPr>
          <a:lstStyle/>
          <a:p>
            <a:pPr rtl="0">
              <a:spcBef>
                <a:spcPts val="0"/>
              </a:spcBef>
              <a:buNone/>
            </a:pPr>
            <a:r>
              <a:rPr lang="en" sz="1800" b="1"/>
              <a:t>Subsystem Technical Readiness Level:</a:t>
            </a:r>
          </a:p>
          <a:p>
            <a:pPr marL="457200" lvl="0" indent="-342900" rtl="0">
              <a:spcBef>
                <a:spcPts val="0"/>
              </a:spcBef>
              <a:buClr>
                <a:srgbClr val="000000"/>
              </a:buClr>
              <a:buSzPct val="100000"/>
              <a:buFont typeface="Arial"/>
              <a:buChar char="●"/>
            </a:pPr>
            <a:r>
              <a:rPr lang="en" sz="1800"/>
              <a:t>Detection: 4</a:t>
            </a:r>
          </a:p>
          <a:p>
            <a:pPr marL="457200" lvl="0" indent="-342900" rtl="0">
              <a:spcBef>
                <a:spcPts val="0"/>
              </a:spcBef>
              <a:buClr>
                <a:srgbClr val="000000"/>
              </a:buClr>
              <a:buSzPct val="100000"/>
              <a:buFont typeface="Arial"/>
              <a:buChar char="●"/>
            </a:pPr>
            <a:r>
              <a:rPr lang="en" sz="1800"/>
              <a:t>Processing: 2</a:t>
            </a:r>
          </a:p>
          <a:p>
            <a:pPr marL="457200" lvl="0" indent="-342900" rtl="0">
              <a:spcBef>
                <a:spcPts val="0"/>
              </a:spcBef>
              <a:buClr>
                <a:srgbClr val="000000"/>
              </a:buClr>
              <a:buSzPct val="100000"/>
              <a:buFont typeface="Arial"/>
              <a:buChar char="●"/>
            </a:pPr>
            <a:r>
              <a:rPr lang="en" sz="1800"/>
              <a:t>Propulsion: 2</a:t>
            </a:r>
          </a:p>
          <a:p>
            <a:pPr marL="457200" lvl="0" indent="-342900" rtl="0">
              <a:spcBef>
                <a:spcPts val="0"/>
              </a:spcBef>
              <a:buClr>
                <a:srgbClr val="000000"/>
              </a:buClr>
              <a:buSzPct val="100000"/>
              <a:buFont typeface="Arial"/>
              <a:buChar char="●"/>
            </a:pPr>
            <a:r>
              <a:rPr lang="en" sz="1800"/>
              <a:t>Communication: 2</a:t>
            </a:r>
          </a:p>
          <a:p>
            <a:pPr marL="457200" lvl="0" indent="-342900" rtl="0">
              <a:spcBef>
                <a:spcPts val="0"/>
              </a:spcBef>
              <a:buClr>
                <a:srgbClr val="000000"/>
              </a:buClr>
              <a:buSzPct val="100000"/>
              <a:buFont typeface="Arial"/>
              <a:buChar char="●"/>
            </a:pPr>
            <a:r>
              <a:rPr lang="en" sz="1800"/>
              <a:t>Power Control: 2</a:t>
            </a:r>
          </a:p>
          <a:p>
            <a:pPr rtl="0">
              <a:spcBef>
                <a:spcPts val="0"/>
              </a:spcBef>
              <a:buNone/>
            </a:pPr>
            <a:endParaRPr sz="1800"/>
          </a:p>
          <a:p>
            <a:pPr rtl="0">
              <a:spcBef>
                <a:spcPts val="0"/>
              </a:spcBef>
              <a:buNone/>
            </a:pPr>
            <a:r>
              <a:rPr lang="en" sz="1800" b="1"/>
              <a:t>Mission Technical Readiness Level:</a:t>
            </a:r>
          </a:p>
          <a:p>
            <a:pPr marL="457200" lvl="0" indent="-342900" rtl="0">
              <a:spcBef>
                <a:spcPts val="0"/>
              </a:spcBef>
              <a:buClr>
                <a:schemeClr val="dk1"/>
              </a:buClr>
              <a:buSzPct val="100000"/>
              <a:buFont typeface="Arial"/>
              <a:buChar char="●"/>
            </a:pPr>
            <a:r>
              <a:rPr lang="en" sz="1800" b="1">
                <a:solidFill>
                  <a:schemeClr val="dk1"/>
                </a:solidFill>
              </a:rPr>
              <a:t>2</a:t>
            </a:r>
          </a:p>
          <a:p>
            <a:pPr lvl="0" rtl="0">
              <a:spcBef>
                <a:spcPts val="0"/>
              </a:spcBef>
              <a:buNone/>
            </a:pPr>
            <a:endParaRPr sz="1800"/>
          </a:p>
        </p:txBody>
      </p:sp>
      <p:sp>
        <p:nvSpPr>
          <p:cNvPr id="986" name="Shape 986"/>
          <p:cNvSpPr txBox="1"/>
          <p:nvPr/>
        </p:nvSpPr>
        <p:spPr>
          <a:xfrm>
            <a:off x="0" y="4729100"/>
            <a:ext cx="9144000" cy="409199"/>
          </a:xfrm>
          <a:prstGeom prst="rect">
            <a:avLst/>
          </a:prstGeom>
          <a:noFill/>
          <a:ln>
            <a:noFill/>
          </a:ln>
        </p:spPr>
        <p:txBody>
          <a:bodyPr lIns="91425" tIns="91425" rIns="91425" bIns="91425" anchor="t" anchorCtr="0">
            <a:noAutofit/>
          </a:bodyPr>
          <a:lstStyle/>
          <a:p>
            <a:pPr lvl="0" algn="ctr" rtl="0">
              <a:spcBef>
                <a:spcPts val="0"/>
              </a:spcBef>
              <a:buNone/>
            </a:pPr>
            <a:r>
              <a:rPr lang="en"/>
              <a:t>Overview | Approach | Project Plan | Design Walkthrough | FMEA and Safety | Standards | </a:t>
            </a:r>
            <a:r>
              <a:rPr lang="en">
                <a:solidFill>
                  <a:srgbClr val="9900FF"/>
                </a:solidFill>
              </a:rPr>
              <a:t>Conclusions</a:t>
            </a:r>
          </a:p>
        </p:txBody>
      </p:sp>
      <p:sp>
        <p:nvSpPr>
          <p:cNvPr id="987" name="Shape 987"/>
          <p:cNvSpPr txBox="1">
            <a:spLocks noGrp="1"/>
          </p:cNvSpPr>
          <p:nvPr>
            <p:ph type="body" idx="2"/>
          </p:nvPr>
        </p:nvSpPr>
        <p:spPr>
          <a:xfrm>
            <a:off x="5092000" y="815575"/>
            <a:ext cx="4052100" cy="3209400"/>
          </a:xfrm>
          <a:prstGeom prst="rect">
            <a:avLst/>
          </a:prstGeom>
        </p:spPr>
        <p:txBody>
          <a:bodyPr lIns="91425" tIns="91425" rIns="91425" bIns="91425" anchor="t" anchorCtr="0">
            <a:noAutofit/>
          </a:bodyPr>
          <a:lstStyle/>
          <a:p>
            <a:pPr lvl="0" rtl="0">
              <a:spcBef>
                <a:spcPts val="0"/>
              </a:spcBef>
              <a:buNone/>
            </a:pPr>
            <a:r>
              <a:rPr lang="en" sz="1800" b="1"/>
              <a:t>Alternative hardware to consider:</a:t>
            </a:r>
          </a:p>
          <a:p>
            <a:pPr marL="457200" lvl="0" indent="-342900" rtl="0">
              <a:spcBef>
                <a:spcPts val="0"/>
              </a:spcBef>
              <a:buClr>
                <a:srgbClr val="000000"/>
              </a:buClr>
              <a:buSzPct val="100000"/>
              <a:buFont typeface="Arial"/>
              <a:buChar char="●"/>
            </a:pPr>
            <a:r>
              <a:rPr lang="en" sz="1800"/>
              <a:t>External optical sensors</a:t>
            </a:r>
          </a:p>
          <a:p>
            <a:pPr marL="457200" lvl="0" indent="-342900" rtl="0">
              <a:spcBef>
                <a:spcPts val="0"/>
              </a:spcBef>
              <a:buClr>
                <a:srgbClr val="000000"/>
              </a:buClr>
              <a:buSzPct val="100000"/>
              <a:buFont typeface="Arial"/>
              <a:buChar char="●"/>
            </a:pPr>
            <a:r>
              <a:rPr lang="en" sz="1800"/>
              <a:t>Ranging device</a:t>
            </a:r>
          </a:p>
          <a:p>
            <a:pPr lvl="0" indent="457200" rtl="0">
              <a:spcBef>
                <a:spcPts val="0"/>
              </a:spcBef>
              <a:buNone/>
            </a:pPr>
            <a:r>
              <a:rPr lang="en" sz="1800"/>
              <a:t> </a:t>
            </a:r>
            <a:r>
              <a:rPr lang="en" sz="1400"/>
              <a:t>[laser rangefinder]</a:t>
            </a:r>
          </a:p>
          <a:p>
            <a:pPr marL="457200" lvl="0" indent="-342900" rtl="0">
              <a:spcBef>
                <a:spcPts val="0"/>
              </a:spcBef>
              <a:buClr>
                <a:srgbClr val="000000"/>
              </a:buClr>
              <a:buSzPct val="100000"/>
              <a:buFont typeface="Arial"/>
              <a:buChar char="●"/>
            </a:pPr>
            <a:r>
              <a:rPr lang="en" sz="1800"/>
              <a:t>Solid-state radiation detectors</a:t>
            </a:r>
          </a:p>
          <a:p>
            <a:pPr marL="457200" lvl="0" indent="-342900" rtl="0">
              <a:spcBef>
                <a:spcPts val="0"/>
              </a:spcBef>
              <a:buClr>
                <a:srgbClr val="000000"/>
              </a:buClr>
              <a:buSzPct val="100000"/>
              <a:buFont typeface="Arial"/>
              <a:buChar char="●"/>
            </a:pPr>
            <a:r>
              <a:rPr lang="en" sz="1800"/>
              <a:t>Different detector geometries</a:t>
            </a:r>
          </a:p>
        </p:txBody>
      </p:sp>
      <p:pic>
        <p:nvPicPr>
          <p:cNvPr id="988" name="Shape 988"/>
          <p:cNvPicPr preferRelativeResize="0"/>
          <p:nvPr/>
        </p:nvPicPr>
        <p:blipFill>
          <a:blip r:embed="rId3">
            <a:alphaModFix/>
          </a:blip>
          <a:stretch>
            <a:fillRect/>
          </a:stretch>
        </p:blipFill>
        <p:spPr>
          <a:xfrm>
            <a:off x="5092000" y="3250464"/>
            <a:ext cx="3146025" cy="1019399"/>
          </a:xfrm>
          <a:prstGeom prst="rect">
            <a:avLst/>
          </a:prstGeom>
          <a:noFill/>
          <a:ln>
            <a:noFill/>
          </a:ln>
        </p:spPr>
      </p:pic>
    </p:spTree>
  </p:cSld>
  <p:clrMapOvr>
    <a:masterClrMapping/>
  </p:clrMapOvr>
  <p:transition spd="slow">
    <p:cut/>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Shape 101"/>
          <p:cNvSpPr txBox="1">
            <a:spLocks noGrp="1"/>
          </p:cNvSpPr>
          <p:nvPr>
            <p:ph type="title"/>
          </p:nvPr>
        </p:nvSpPr>
        <p:spPr>
          <a:xfrm>
            <a:off x="457200" y="286325"/>
            <a:ext cx="6944400" cy="517499"/>
          </a:xfrm>
          <a:prstGeom prst="rect">
            <a:avLst/>
          </a:prstGeom>
        </p:spPr>
        <p:txBody>
          <a:bodyPr lIns="91425" tIns="91425" rIns="91425" bIns="91425" anchor="ctr" anchorCtr="0">
            <a:noAutofit/>
          </a:bodyPr>
          <a:lstStyle/>
          <a:p>
            <a:pPr lvl="0" rtl="0">
              <a:spcBef>
                <a:spcPts val="0"/>
              </a:spcBef>
              <a:buNone/>
            </a:pPr>
            <a:r>
              <a:rPr lang="en" sz="3000"/>
              <a:t>Requirements</a:t>
            </a:r>
          </a:p>
        </p:txBody>
      </p:sp>
      <p:sp>
        <p:nvSpPr>
          <p:cNvPr id="102" name="Shape 102"/>
          <p:cNvSpPr txBox="1"/>
          <p:nvPr/>
        </p:nvSpPr>
        <p:spPr>
          <a:xfrm>
            <a:off x="0" y="4729100"/>
            <a:ext cx="9144000" cy="409199"/>
          </a:xfrm>
          <a:prstGeom prst="rect">
            <a:avLst/>
          </a:prstGeom>
          <a:noFill/>
          <a:ln>
            <a:noFill/>
          </a:ln>
        </p:spPr>
        <p:txBody>
          <a:bodyPr lIns="91425" tIns="91425" rIns="91425" bIns="91425" anchor="t" anchorCtr="0">
            <a:noAutofit/>
          </a:bodyPr>
          <a:lstStyle/>
          <a:p>
            <a:pPr lvl="0" algn="ctr" rtl="0">
              <a:spcBef>
                <a:spcPts val="0"/>
              </a:spcBef>
              <a:buNone/>
            </a:pPr>
            <a:r>
              <a:rPr lang="en">
                <a:solidFill>
                  <a:srgbClr val="9900FF"/>
                </a:solidFill>
              </a:rPr>
              <a:t>Overview</a:t>
            </a:r>
            <a:r>
              <a:rPr lang="en"/>
              <a:t> | Approach | Project Plan | Design Walkthrough | FMEA and Safety | Standards | Conclusions</a:t>
            </a:r>
          </a:p>
        </p:txBody>
      </p:sp>
      <p:sp>
        <p:nvSpPr>
          <p:cNvPr id="103" name="Shape 103"/>
          <p:cNvSpPr txBox="1">
            <a:spLocks noGrp="1"/>
          </p:cNvSpPr>
          <p:nvPr>
            <p:ph type="body" idx="1"/>
          </p:nvPr>
        </p:nvSpPr>
        <p:spPr>
          <a:xfrm>
            <a:off x="457200" y="970212"/>
            <a:ext cx="8229600" cy="3592499"/>
          </a:xfrm>
          <a:prstGeom prst="rect">
            <a:avLst/>
          </a:prstGeom>
        </p:spPr>
        <p:txBody>
          <a:bodyPr lIns="91425" tIns="91425" rIns="91425" bIns="91425" anchor="t" anchorCtr="0">
            <a:noAutofit/>
          </a:bodyPr>
          <a:lstStyle/>
          <a:p>
            <a:pPr marL="457200" lvl="0" indent="-342900" rtl="0">
              <a:spcBef>
                <a:spcPts val="0"/>
              </a:spcBef>
              <a:buClr>
                <a:srgbClr val="000000"/>
              </a:buClr>
              <a:buSzPct val="100000"/>
              <a:buFont typeface="Arial"/>
              <a:buChar char="●"/>
            </a:pPr>
            <a:r>
              <a:rPr lang="en" sz="1800"/>
              <a:t>Navigation accuracy of one kilometer</a:t>
            </a:r>
          </a:p>
          <a:p>
            <a:pPr marL="914400" lvl="1" indent="-342900" rtl="0">
              <a:spcBef>
                <a:spcPts val="0"/>
              </a:spcBef>
              <a:buClr>
                <a:srgbClr val="000000"/>
              </a:buClr>
              <a:buSzPct val="100000"/>
              <a:buFont typeface="Courier New"/>
              <a:buChar char="o"/>
            </a:pPr>
            <a:r>
              <a:rPr lang="en" sz="1800"/>
              <a:t>DSN’s accuracy is one kilometer</a:t>
            </a:r>
          </a:p>
          <a:p>
            <a:pPr marL="914400" lvl="1" indent="-342900" rtl="0">
              <a:spcBef>
                <a:spcPts val="0"/>
              </a:spcBef>
              <a:buClr>
                <a:srgbClr val="000000"/>
              </a:buClr>
              <a:buSzPct val="100000"/>
              <a:buFont typeface="Courier New"/>
              <a:buChar char="o"/>
            </a:pPr>
            <a:r>
              <a:rPr lang="en" sz="1800"/>
              <a:t>Goal is to supplement + mitigate DSN loss</a:t>
            </a:r>
          </a:p>
          <a:p>
            <a:pPr marL="457200" lvl="0" indent="-342900" rtl="0">
              <a:spcBef>
                <a:spcPts val="0"/>
              </a:spcBef>
              <a:buClr>
                <a:srgbClr val="000000"/>
              </a:buClr>
              <a:buSzPct val="100000"/>
              <a:buFont typeface="Arial"/>
              <a:buChar char="●"/>
            </a:pPr>
            <a:r>
              <a:rPr lang="en" sz="1800"/>
              <a:t>Photon binning down to 0.1 us</a:t>
            </a:r>
          </a:p>
          <a:p>
            <a:pPr marL="914400" lvl="1" indent="-342900" rtl="0">
              <a:spcBef>
                <a:spcPts val="0"/>
              </a:spcBef>
              <a:buClr>
                <a:srgbClr val="000000"/>
              </a:buClr>
              <a:buSzPct val="100000"/>
              <a:buFont typeface="Courier New"/>
              <a:buChar char="o"/>
            </a:pPr>
            <a:r>
              <a:rPr lang="en" sz="1800"/>
              <a:t>Enables the navigation accuracy of one kilometer</a:t>
            </a:r>
          </a:p>
          <a:p>
            <a:pPr marL="457200" lvl="0" indent="-342900" rtl="0">
              <a:spcBef>
                <a:spcPts val="0"/>
              </a:spcBef>
              <a:buClr>
                <a:srgbClr val="000000"/>
              </a:buClr>
              <a:buSzPct val="100000"/>
              <a:buFont typeface="Arial"/>
              <a:buChar char="●"/>
            </a:pPr>
            <a:r>
              <a:rPr lang="en" sz="1800"/>
              <a:t>Distance of 0.5 km from 2009 BD</a:t>
            </a:r>
          </a:p>
          <a:p>
            <a:pPr marL="914400" lvl="1" indent="-342900" rtl="0">
              <a:spcBef>
                <a:spcPts val="0"/>
              </a:spcBef>
              <a:buClr>
                <a:srgbClr val="000000"/>
              </a:buClr>
              <a:buSzPct val="100000"/>
              <a:buFont typeface="Courier New"/>
              <a:buChar char="o"/>
            </a:pPr>
            <a:r>
              <a:rPr lang="en" sz="1800"/>
              <a:t>Enables sufficient SNR for detection</a:t>
            </a:r>
          </a:p>
          <a:p>
            <a:pPr marL="457200" lvl="0" indent="-342900" rtl="0">
              <a:spcBef>
                <a:spcPts val="0"/>
              </a:spcBef>
              <a:buClr>
                <a:srgbClr val="000000"/>
              </a:buClr>
              <a:buSzPct val="100000"/>
              <a:buFont typeface="Arial"/>
              <a:buChar char="●"/>
            </a:pPr>
            <a:r>
              <a:rPr lang="en" sz="1800"/>
              <a:t>Internal payload temperature between 0 and 40 </a:t>
            </a:r>
            <a:r>
              <a:rPr lang="en" sz="1800" baseline="30000"/>
              <a:t>o</a:t>
            </a:r>
            <a:r>
              <a:rPr lang="en" sz="1800"/>
              <a:t>C</a:t>
            </a:r>
          </a:p>
          <a:p>
            <a:pPr marL="457200" lvl="0" indent="-342900" rtl="0">
              <a:spcBef>
                <a:spcPts val="0"/>
              </a:spcBef>
              <a:buClr>
                <a:srgbClr val="000000"/>
              </a:buClr>
              <a:buSzPct val="100000"/>
              <a:buFont typeface="Arial"/>
              <a:buChar char="●"/>
            </a:pPr>
            <a:r>
              <a:rPr lang="en" sz="1800"/>
              <a:t>Mass limit of 12 kg</a:t>
            </a:r>
          </a:p>
          <a:p>
            <a:pPr marL="457200" lvl="0" indent="-342900" rtl="0">
              <a:spcBef>
                <a:spcPts val="0"/>
              </a:spcBef>
              <a:buClr>
                <a:srgbClr val="000000"/>
              </a:buClr>
              <a:buSzPct val="100000"/>
              <a:buFont typeface="Arial"/>
              <a:buChar char="●"/>
            </a:pPr>
            <a:r>
              <a:rPr lang="en" sz="1800"/>
              <a:t>Dimensional limits of 12x24x36 cm</a:t>
            </a:r>
          </a:p>
          <a:p>
            <a:pPr marL="457200" lvl="0" indent="-342900" rtl="0">
              <a:spcBef>
                <a:spcPts val="0"/>
              </a:spcBef>
              <a:buClr>
                <a:srgbClr val="000000"/>
              </a:buClr>
              <a:buSzPct val="100000"/>
              <a:buFont typeface="Arial"/>
              <a:buChar char="●"/>
            </a:pPr>
            <a:r>
              <a:rPr lang="en" sz="1800"/>
              <a:t>CubeSat design restrictions</a:t>
            </a:r>
          </a:p>
          <a:p>
            <a:pPr marL="457200" lvl="0" indent="-342900" rtl="0">
              <a:spcBef>
                <a:spcPts val="0"/>
              </a:spcBef>
              <a:buClr>
                <a:srgbClr val="000000"/>
              </a:buClr>
              <a:buSzPct val="100000"/>
              <a:buFont typeface="Arial"/>
              <a:buChar char="●"/>
            </a:pPr>
            <a:r>
              <a:rPr lang="en" sz="1800"/>
              <a:t>Radiation tolerant components</a:t>
            </a:r>
          </a:p>
        </p:txBody>
      </p:sp>
      <p:sp>
        <p:nvSpPr>
          <p:cNvPr id="104" name="Shape 104"/>
          <p:cNvSpPr txBox="1">
            <a:spLocks noGrp="1"/>
          </p:cNvSpPr>
          <p:nvPr>
            <p:ph type="title" idx="2"/>
          </p:nvPr>
        </p:nvSpPr>
        <p:spPr>
          <a:xfrm>
            <a:off x="6635700" y="286325"/>
            <a:ext cx="2051100" cy="517499"/>
          </a:xfrm>
          <a:prstGeom prst="rect">
            <a:avLst/>
          </a:prstGeom>
        </p:spPr>
        <p:txBody>
          <a:bodyPr lIns="91425" tIns="91425" rIns="91425" bIns="91425" anchor="ctr" anchorCtr="0">
            <a:noAutofit/>
          </a:bodyPr>
          <a:lstStyle/>
          <a:p>
            <a:pPr lvl="0" algn="r" rtl="0">
              <a:spcBef>
                <a:spcPts val="0"/>
              </a:spcBef>
              <a:buNone/>
            </a:pPr>
            <a:r>
              <a:rPr lang="en" sz="1800"/>
              <a:t>Josiah DeLange</a:t>
            </a:r>
          </a:p>
        </p:txBody>
      </p:sp>
    </p:spTree>
  </p:cSld>
  <p:clrMapOvr>
    <a:masterClrMapping/>
  </p:clrMapOvr>
  <p:transition spd="slow">
    <p:cut/>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992"/>
        <p:cNvGrpSpPr/>
        <p:nvPr/>
      </p:nvGrpSpPr>
      <p:grpSpPr>
        <a:xfrm>
          <a:off x="0" y="0"/>
          <a:ext cx="0" cy="0"/>
          <a:chOff x="0" y="0"/>
          <a:chExt cx="0" cy="0"/>
        </a:xfrm>
      </p:grpSpPr>
      <p:sp>
        <p:nvSpPr>
          <p:cNvPr id="993" name="Shape 993"/>
          <p:cNvSpPr txBox="1">
            <a:spLocks noGrp="1"/>
          </p:cNvSpPr>
          <p:nvPr>
            <p:ph type="title"/>
          </p:nvPr>
        </p:nvSpPr>
        <p:spPr>
          <a:xfrm>
            <a:off x="457200" y="205978"/>
            <a:ext cx="8229600" cy="857400"/>
          </a:xfrm>
          <a:prstGeom prst="rect">
            <a:avLst/>
          </a:prstGeom>
        </p:spPr>
        <p:txBody>
          <a:bodyPr lIns="91425" tIns="91425" rIns="91425" bIns="91425" anchor="b" anchorCtr="0">
            <a:noAutofit/>
          </a:bodyPr>
          <a:lstStyle/>
          <a:p>
            <a:pPr>
              <a:spcBef>
                <a:spcPts val="0"/>
              </a:spcBef>
              <a:buNone/>
            </a:pPr>
            <a:r>
              <a:rPr lang="en"/>
              <a:t>Life Long Lessons</a:t>
            </a:r>
          </a:p>
        </p:txBody>
      </p:sp>
      <p:sp>
        <p:nvSpPr>
          <p:cNvPr id="994" name="Shape 994"/>
          <p:cNvSpPr txBox="1">
            <a:spLocks noGrp="1"/>
          </p:cNvSpPr>
          <p:nvPr>
            <p:ph type="body" idx="1"/>
          </p:nvPr>
        </p:nvSpPr>
        <p:spPr>
          <a:xfrm>
            <a:off x="457200" y="1200150"/>
            <a:ext cx="8229600" cy="3725699"/>
          </a:xfrm>
          <a:prstGeom prst="rect">
            <a:avLst/>
          </a:prstGeom>
        </p:spPr>
        <p:txBody>
          <a:bodyPr lIns="91425" tIns="91425" rIns="91425" bIns="91425" anchor="t" anchorCtr="0">
            <a:noAutofit/>
          </a:bodyPr>
          <a:lstStyle/>
          <a:p>
            <a:pPr marL="457200" lvl="0" indent="-419100" rtl="0">
              <a:spcBef>
                <a:spcPts val="0"/>
              </a:spcBef>
              <a:buClr>
                <a:srgbClr val="000000"/>
              </a:buClr>
              <a:buSzPct val="100000"/>
              <a:buFont typeface="Arial"/>
              <a:buChar char="●"/>
            </a:pPr>
            <a:r>
              <a:rPr lang="en"/>
              <a:t>Adhering to a strict schedule</a:t>
            </a:r>
          </a:p>
          <a:p>
            <a:pPr marL="457200" lvl="0" indent="-419100" rtl="0">
              <a:spcBef>
                <a:spcPts val="0"/>
              </a:spcBef>
              <a:buClr>
                <a:srgbClr val="000000"/>
              </a:buClr>
              <a:buSzPct val="100000"/>
              <a:buFont typeface="Arial"/>
              <a:buChar char="●"/>
            </a:pPr>
            <a:r>
              <a:rPr lang="en"/>
              <a:t>Communication is key</a:t>
            </a:r>
          </a:p>
          <a:p>
            <a:pPr marL="457200" lvl="0" indent="-419100" rtl="0">
              <a:spcBef>
                <a:spcPts val="0"/>
              </a:spcBef>
              <a:buClr>
                <a:srgbClr val="000000"/>
              </a:buClr>
              <a:buSzPct val="100000"/>
              <a:buFont typeface="Arial"/>
              <a:buChar char="●"/>
            </a:pPr>
            <a:r>
              <a:rPr lang="en"/>
              <a:t>The engineering process is a while(1) loop</a:t>
            </a:r>
          </a:p>
          <a:p>
            <a:pPr marL="914400" lvl="1" indent="-381000" rtl="0">
              <a:spcBef>
                <a:spcPts val="0"/>
              </a:spcBef>
              <a:buClr>
                <a:srgbClr val="000000"/>
              </a:buClr>
              <a:buSzPct val="80000"/>
              <a:buFont typeface="Courier New"/>
              <a:buChar char="o"/>
            </a:pPr>
            <a:r>
              <a:rPr lang="en"/>
              <a:t>Converge on a solution</a:t>
            </a:r>
          </a:p>
          <a:p>
            <a:pPr marL="457200" lvl="0" indent="-419100" rtl="0">
              <a:spcBef>
                <a:spcPts val="0"/>
              </a:spcBef>
              <a:buClr>
                <a:srgbClr val="000000"/>
              </a:buClr>
              <a:buSzPct val="100000"/>
              <a:buFont typeface="Arial"/>
              <a:buChar char="●"/>
            </a:pPr>
            <a:r>
              <a:rPr lang="en"/>
              <a:t>Have to learn to accept certain standards</a:t>
            </a:r>
          </a:p>
          <a:p>
            <a:pPr marL="914400" lvl="1" indent="-381000" rtl="0">
              <a:spcBef>
                <a:spcPts val="0"/>
              </a:spcBef>
              <a:buClr>
                <a:srgbClr val="000000"/>
              </a:buClr>
              <a:buSzPct val="80000"/>
              <a:buFont typeface="Courier New"/>
              <a:buChar char="o"/>
            </a:pPr>
            <a:r>
              <a:rPr lang="en"/>
              <a:t>There most likely isn’t a right answer</a:t>
            </a:r>
          </a:p>
          <a:p>
            <a:pPr marL="914400" lvl="1" indent="-381000" rtl="0">
              <a:spcBef>
                <a:spcPts val="0"/>
              </a:spcBef>
              <a:buClr>
                <a:srgbClr val="000000"/>
              </a:buClr>
              <a:buSzPct val="80000"/>
              <a:buFont typeface="Courier New"/>
              <a:buChar char="o"/>
            </a:pPr>
            <a:r>
              <a:rPr lang="en"/>
              <a:t>There will always be room for improvement</a:t>
            </a:r>
          </a:p>
          <a:p>
            <a:pPr marL="457200" lvl="0" indent="-419100" rtl="0">
              <a:spcBef>
                <a:spcPts val="0"/>
              </a:spcBef>
              <a:buClr>
                <a:srgbClr val="000000"/>
              </a:buClr>
              <a:buSzPct val="100000"/>
              <a:buFont typeface="Arial"/>
              <a:buChar char="●"/>
            </a:pPr>
            <a:r>
              <a:rPr lang="en"/>
              <a:t>Time is your most valuable resource</a:t>
            </a:r>
          </a:p>
        </p:txBody>
      </p:sp>
      <p:sp>
        <p:nvSpPr>
          <p:cNvPr id="995" name="Shape 995"/>
          <p:cNvSpPr txBox="1"/>
          <p:nvPr/>
        </p:nvSpPr>
        <p:spPr>
          <a:xfrm>
            <a:off x="7361100" y="205975"/>
            <a:ext cx="1325700" cy="409199"/>
          </a:xfrm>
          <a:prstGeom prst="rect">
            <a:avLst/>
          </a:prstGeom>
          <a:noFill/>
          <a:ln>
            <a:noFill/>
          </a:ln>
        </p:spPr>
        <p:txBody>
          <a:bodyPr lIns="91425" tIns="91425" rIns="91425" bIns="91425" anchor="t" anchorCtr="0">
            <a:noAutofit/>
          </a:bodyPr>
          <a:lstStyle/>
          <a:p>
            <a:pPr lvl="0" rtl="0">
              <a:spcBef>
                <a:spcPts val="0"/>
              </a:spcBef>
              <a:buNone/>
            </a:pPr>
            <a:r>
              <a:rPr lang="en"/>
              <a:t>Alec Forsman</a:t>
            </a:r>
          </a:p>
        </p:txBody>
      </p:sp>
    </p:spTree>
  </p:cSld>
  <p:clrMapOvr>
    <a:masterClrMapping/>
  </p:clrMapOvr>
  <p:transition spd="slow">
    <p:cut/>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999"/>
        <p:cNvGrpSpPr/>
        <p:nvPr/>
      </p:nvGrpSpPr>
      <p:grpSpPr>
        <a:xfrm>
          <a:off x="0" y="0"/>
          <a:ext cx="0" cy="0"/>
          <a:chOff x="0" y="0"/>
          <a:chExt cx="0" cy="0"/>
        </a:xfrm>
      </p:grpSpPr>
      <p:sp>
        <p:nvSpPr>
          <p:cNvPr id="1000" name="Shape 1000"/>
          <p:cNvSpPr txBox="1">
            <a:spLocks noGrp="1"/>
          </p:cNvSpPr>
          <p:nvPr>
            <p:ph type="title"/>
          </p:nvPr>
        </p:nvSpPr>
        <p:spPr>
          <a:xfrm>
            <a:off x="457200" y="205978"/>
            <a:ext cx="8229600" cy="857400"/>
          </a:xfrm>
          <a:prstGeom prst="rect">
            <a:avLst/>
          </a:prstGeom>
        </p:spPr>
        <p:txBody>
          <a:bodyPr lIns="91425" tIns="91425" rIns="91425" bIns="91425" anchor="b" anchorCtr="0">
            <a:noAutofit/>
          </a:bodyPr>
          <a:lstStyle/>
          <a:p>
            <a:pPr>
              <a:spcBef>
                <a:spcPts val="0"/>
              </a:spcBef>
              <a:buNone/>
            </a:pPr>
            <a:r>
              <a:rPr lang="en"/>
              <a:t>Individual Design Contributions</a:t>
            </a:r>
          </a:p>
        </p:txBody>
      </p:sp>
      <p:sp>
        <p:nvSpPr>
          <p:cNvPr id="1001" name="Shape 1001"/>
          <p:cNvSpPr txBox="1">
            <a:spLocks noGrp="1"/>
          </p:cNvSpPr>
          <p:nvPr>
            <p:ph type="body" idx="1"/>
          </p:nvPr>
        </p:nvSpPr>
        <p:spPr>
          <a:xfrm>
            <a:off x="457200" y="1200150"/>
            <a:ext cx="8229600" cy="3725699"/>
          </a:xfrm>
          <a:prstGeom prst="rect">
            <a:avLst/>
          </a:prstGeom>
        </p:spPr>
        <p:txBody>
          <a:bodyPr lIns="91425" tIns="91425" rIns="91425" bIns="91425" anchor="t" anchorCtr="0">
            <a:noAutofit/>
          </a:bodyPr>
          <a:lstStyle/>
          <a:p>
            <a:pPr marL="457200" lvl="0" indent="-419100" rtl="0">
              <a:spcBef>
                <a:spcPts val="0"/>
              </a:spcBef>
              <a:buClr>
                <a:srgbClr val="000000"/>
              </a:buClr>
              <a:buSzPct val="100000"/>
              <a:buFont typeface="Arial"/>
              <a:buChar char="●"/>
            </a:pPr>
            <a:r>
              <a:rPr lang="en">
                <a:solidFill>
                  <a:schemeClr val="dk1"/>
                </a:solidFill>
              </a:rPr>
              <a:t>Feasibility assessment</a:t>
            </a:r>
          </a:p>
          <a:p>
            <a:pPr marL="914400" lvl="1" indent="-381000" rtl="0">
              <a:spcBef>
                <a:spcPts val="0"/>
              </a:spcBef>
              <a:buClr>
                <a:schemeClr val="dk1"/>
              </a:buClr>
              <a:buSzPct val="80000"/>
              <a:buFont typeface="Courier New"/>
              <a:buChar char="o"/>
            </a:pPr>
            <a:r>
              <a:rPr lang="en">
                <a:solidFill>
                  <a:schemeClr val="dk1"/>
                </a:solidFill>
              </a:rPr>
              <a:t>Power, mass, size</a:t>
            </a:r>
          </a:p>
          <a:p>
            <a:pPr marL="914400" lvl="1" indent="-381000" rtl="0">
              <a:spcBef>
                <a:spcPts val="0"/>
              </a:spcBef>
              <a:buClr>
                <a:schemeClr val="dk1"/>
              </a:buClr>
              <a:buSzPct val="80000"/>
              <a:buFont typeface="Courier New"/>
              <a:buChar char="o"/>
            </a:pPr>
            <a:r>
              <a:rPr lang="en">
                <a:solidFill>
                  <a:schemeClr val="dk1"/>
                </a:solidFill>
              </a:rPr>
              <a:t>Are we even close?</a:t>
            </a:r>
          </a:p>
          <a:p>
            <a:pPr marL="457200" lvl="0" indent="-419100" rtl="0">
              <a:spcBef>
                <a:spcPts val="0"/>
              </a:spcBef>
              <a:buClr>
                <a:srgbClr val="000000"/>
              </a:buClr>
              <a:buSzPct val="100000"/>
              <a:buFont typeface="Arial"/>
              <a:buChar char="●"/>
            </a:pPr>
            <a:r>
              <a:rPr lang="en"/>
              <a:t>Power</a:t>
            </a:r>
          </a:p>
          <a:p>
            <a:pPr marL="914400" lvl="1" indent="-381000" rtl="0">
              <a:spcBef>
                <a:spcPts val="0"/>
              </a:spcBef>
              <a:buClr>
                <a:srgbClr val="000000"/>
              </a:buClr>
              <a:buSzPct val="80000"/>
              <a:buFont typeface="Courier New"/>
              <a:buChar char="o"/>
            </a:pPr>
            <a:r>
              <a:rPr lang="en"/>
              <a:t>Designed Solar Panels from the ground up</a:t>
            </a:r>
          </a:p>
          <a:p>
            <a:pPr marL="914400" lvl="1" indent="-381000" rtl="0">
              <a:spcBef>
                <a:spcPts val="0"/>
              </a:spcBef>
              <a:buClr>
                <a:srgbClr val="000000"/>
              </a:buClr>
              <a:buSzPct val="80000"/>
              <a:buFont typeface="Courier New"/>
              <a:buChar char="o"/>
            </a:pPr>
            <a:r>
              <a:rPr lang="en"/>
              <a:t>Batteries needed </a:t>
            </a:r>
          </a:p>
          <a:p>
            <a:pPr marL="457200" lvl="0" indent="-419100" rtl="0">
              <a:spcBef>
                <a:spcPts val="0"/>
              </a:spcBef>
              <a:buClr>
                <a:srgbClr val="000000"/>
              </a:buClr>
              <a:buSzPct val="100000"/>
              <a:buFont typeface="Arial"/>
              <a:buChar char="●"/>
            </a:pPr>
            <a:r>
              <a:rPr lang="en"/>
              <a:t>Radiation</a:t>
            </a:r>
          </a:p>
          <a:p>
            <a:pPr marL="914400" lvl="1" indent="-381000" rtl="0">
              <a:spcBef>
                <a:spcPts val="0"/>
              </a:spcBef>
              <a:buClr>
                <a:srgbClr val="000000"/>
              </a:buClr>
              <a:buSzPct val="80000"/>
              <a:buFont typeface="Courier New"/>
              <a:buChar char="o"/>
            </a:pPr>
            <a:r>
              <a:rPr lang="en"/>
              <a:t>Determined the effects </a:t>
            </a:r>
          </a:p>
          <a:p>
            <a:pPr marL="914400" lvl="1" indent="-381000" rtl="0">
              <a:spcBef>
                <a:spcPts val="0"/>
              </a:spcBef>
              <a:buClr>
                <a:srgbClr val="000000"/>
              </a:buClr>
              <a:buSzPct val="80000"/>
              <a:buFont typeface="Courier New"/>
              <a:buChar char="o"/>
            </a:pPr>
            <a:r>
              <a:rPr lang="en"/>
              <a:t>Found ways to minimize damage</a:t>
            </a:r>
          </a:p>
          <a:p>
            <a:pPr lvl="0">
              <a:spcBef>
                <a:spcPts val="0"/>
              </a:spcBef>
              <a:buNone/>
            </a:pPr>
            <a:endParaRPr/>
          </a:p>
        </p:txBody>
      </p:sp>
      <p:sp>
        <p:nvSpPr>
          <p:cNvPr id="1002" name="Shape 1002"/>
          <p:cNvSpPr txBox="1"/>
          <p:nvPr/>
        </p:nvSpPr>
        <p:spPr>
          <a:xfrm>
            <a:off x="7361100" y="205975"/>
            <a:ext cx="1325700" cy="409199"/>
          </a:xfrm>
          <a:prstGeom prst="rect">
            <a:avLst/>
          </a:prstGeom>
          <a:noFill/>
          <a:ln>
            <a:noFill/>
          </a:ln>
        </p:spPr>
        <p:txBody>
          <a:bodyPr lIns="91425" tIns="91425" rIns="91425" bIns="91425" anchor="t" anchorCtr="0">
            <a:noAutofit/>
          </a:bodyPr>
          <a:lstStyle/>
          <a:p>
            <a:pPr lvl="0" rtl="0">
              <a:spcBef>
                <a:spcPts val="0"/>
              </a:spcBef>
              <a:buNone/>
            </a:pPr>
            <a:r>
              <a:rPr lang="en"/>
              <a:t>Alec Forsman</a:t>
            </a:r>
          </a:p>
        </p:txBody>
      </p:sp>
    </p:spTree>
  </p:cSld>
  <p:clrMapOvr>
    <a:masterClrMapping/>
  </p:clrMapOvr>
  <p:transition spd="slow">
    <p:cut/>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1006"/>
        <p:cNvGrpSpPr/>
        <p:nvPr/>
      </p:nvGrpSpPr>
      <p:grpSpPr>
        <a:xfrm>
          <a:off x="0" y="0"/>
          <a:ext cx="0" cy="0"/>
          <a:chOff x="0" y="0"/>
          <a:chExt cx="0" cy="0"/>
        </a:xfrm>
      </p:grpSpPr>
      <p:sp>
        <p:nvSpPr>
          <p:cNvPr id="1007" name="Shape 1007"/>
          <p:cNvSpPr txBox="1">
            <a:spLocks noGrp="1"/>
          </p:cNvSpPr>
          <p:nvPr>
            <p:ph type="title"/>
          </p:nvPr>
        </p:nvSpPr>
        <p:spPr>
          <a:xfrm>
            <a:off x="457200" y="205978"/>
            <a:ext cx="8229600" cy="857400"/>
          </a:xfrm>
          <a:prstGeom prst="rect">
            <a:avLst/>
          </a:prstGeom>
        </p:spPr>
        <p:txBody>
          <a:bodyPr lIns="91425" tIns="91425" rIns="91425" bIns="91425" anchor="b" anchorCtr="0">
            <a:noAutofit/>
          </a:bodyPr>
          <a:lstStyle/>
          <a:p>
            <a:pPr>
              <a:spcBef>
                <a:spcPts val="0"/>
              </a:spcBef>
              <a:buNone/>
            </a:pPr>
            <a:r>
              <a:rPr lang="en"/>
              <a:t>Formulating Requirements</a:t>
            </a:r>
          </a:p>
        </p:txBody>
      </p:sp>
      <p:sp>
        <p:nvSpPr>
          <p:cNvPr id="1008" name="Shape 1008"/>
          <p:cNvSpPr txBox="1">
            <a:spLocks noGrp="1"/>
          </p:cNvSpPr>
          <p:nvPr>
            <p:ph type="body" idx="1"/>
          </p:nvPr>
        </p:nvSpPr>
        <p:spPr>
          <a:xfrm>
            <a:off x="457200" y="1200150"/>
            <a:ext cx="3994500" cy="3725699"/>
          </a:xfrm>
          <a:prstGeom prst="rect">
            <a:avLst/>
          </a:prstGeom>
        </p:spPr>
        <p:txBody>
          <a:bodyPr lIns="91425" tIns="91425" rIns="91425" bIns="91425" anchor="t" anchorCtr="0">
            <a:noAutofit/>
          </a:bodyPr>
          <a:lstStyle/>
          <a:p>
            <a:pPr lvl="0" rtl="0">
              <a:spcBef>
                <a:spcPts val="0"/>
              </a:spcBef>
              <a:buNone/>
            </a:pPr>
            <a:r>
              <a:rPr lang="en" sz="1800"/>
              <a:t>Solar Panels:</a:t>
            </a:r>
          </a:p>
          <a:p>
            <a:pPr marL="457200" lvl="0" indent="-342900" rtl="0">
              <a:spcBef>
                <a:spcPts val="0"/>
              </a:spcBef>
              <a:buClr>
                <a:srgbClr val="000000"/>
              </a:buClr>
              <a:buSzPct val="100000"/>
              <a:buFont typeface="Arial"/>
              <a:buChar char="●"/>
            </a:pPr>
            <a:r>
              <a:rPr lang="en" sz="1800"/>
              <a:t>Power vs. Solar Panel Area</a:t>
            </a:r>
          </a:p>
          <a:p>
            <a:pPr marL="914400" lvl="1" indent="-342900" rtl="0">
              <a:spcBef>
                <a:spcPts val="0"/>
              </a:spcBef>
              <a:buClr>
                <a:srgbClr val="000000"/>
              </a:buClr>
              <a:buSzPct val="100000"/>
              <a:buFont typeface="Courier New"/>
              <a:buChar char="o"/>
            </a:pPr>
            <a:r>
              <a:rPr lang="en" sz="1800"/>
              <a:t>Infinite area = Infinite power</a:t>
            </a:r>
          </a:p>
          <a:p>
            <a:pPr marL="457200" lvl="0" indent="-342900" rtl="0">
              <a:spcBef>
                <a:spcPts val="0"/>
              </a:spcBef>
              <a:buClr>
                <a:srgbClr val="000000"/>
              </a:buClr>
              <a:buSzPct val="100000"/>
              <a:buFont typeface="Arial"/>
              <a:buChar char="●"/>
            </a:pPr>
            <a:r>
              <a:rPr lang="en" sz="1800"/>
              <a:t>Accurate estimation of parameters</a:t>
            </a:r>
          </a:p>
          <a:p>
            <a:pPr marL="457200" lvl="0" indent="-342900" rtl="0">
              <a:spcBef>
                <a:spcPts val="0"/>
              </a:spcBef>
              <a:buClr>
                <a:srgbClr val="000000"/>
              </a:buClr>
              <a:buSzPct val="100000"/>
              <a:buFont typeface="Arial"/>
              <a:buChar char="●"/>
            </a:pPr>
            <a:r>
              <a:rPr lang="en" sz="1800"/>
              <a:t>Choosing what environment to model</a:t>
            </a:r>
          </a:p>
          <a:p>
            <a:pPr marL="914400" lvl="1" indent="-342900" rtl="0">
              <a:spcBef>
                <a:spcPts val="0"/>
              </a:spcBef>
              <a:buClr>
                <a:srgbClr val="000000"/>
              </a:buClr>
              <a:buSzPct val="100000"/>
              <a:buFont typeface="Courier New"/>
              <a:buChar char="o"/>
            </a:pPr>
            <a:r>
              <a:rPr lang="en" sz="1800"/>
              <a:t>Interplanetary</a:t>
            </a:r>
          </a:p>
          <a:p>
            <a:pPr marL="914400" lvl="1" indent="-342900" rtl="0">
              <a:spcBef>
                <a:spcPts val="0"/>
              </a:spcBef>
              <a:buClr>
                <a:srgbClr val="000000"/>
              </a:buClr>
              <a:buSzPct val="100000"/>
              <a:buFont typeface="Courier New"/>
              <a:buChar char="o"/>
            </a:pPr>
            <a:r>
              <a:rPr lang="en" sz="1800"/>
              <a:t>LEO</a:t>
            </a:r>
          </a:p>
          <a:p>
            <a:pPr marL="914400" lvl="1" indent="-342900" rtl="0">
              <a:spcBef>
                <a:spcPts val="0"/>
              </a:spcBef>
              <a:buClr>
                <a:srgbClr val="000000"/>
              </a:buClr>
              <a:buSzPct val="100000"/>
              <a:buFont typeface="Courier New"/>
              <a:buChar char="o"/>
            </a:pPr>
            <a:r>
              <a:rPr lang="en" sz="1800"/>
              <a:t>GEO</a:t>
            </a:r>
          </a:p>
          <a:p>
            <a:pPr marL="457200" lvl="0" indent="-342900" rtl="0">
              <a:spcBef>
                <a:spcPts val="0"/>
              </a:spcBef>
              <a:buClr>
                <a:srgbClr val="000000"/>
              </a:buClr>
              <a:buSzPct val="100000"/>
              <a:buFont typeface="Arial"/>
              <a:buChar char="●"/>
            </a:pPr>
            <a:r>
              <a:rPr lang="en" sz="1800"/>
              <a:t>Can we survive a worst case scenario?</a:t>
            </a:r>
          </a:p>
          <a:p>
            <a:pPr marR="0" lvl="0" algn="l" rtl="0">
              <a:lnSpc>
                <a:spcPct val="100000"/>
              </a:lnSpc>
              <a:spcBef>
                <a:spcPts val="600"/>
              </a:spcBef>
              <a:spcAft>
                <a:spcPts val="0"/>
              </a:spcAft>
              <a:buNone/>
            </a:pPr>
            <a:endParaRPr sz="1800"/>
          </a:p>
          <a:p>
            <a:pPr>
              <a:spcBef>
                <a:spcPts val="0"/>
              </a:spcBef>
              <a:buNone/>
            </a:pPr>
            <a:endParaRPr sz="1800"/>
          </a:p>
        </p:txBody>
      </p:sp>
      <p:sp>
        <p:nvSpPr>
          <p:cNvPr id="1009" name="Shape 1009"/>
          <p:cNvSpPr txBox="1"/>
          <p:nvPr/>
        </p:nvSpPr>
        <p:spPr>
          <a:xfrm>
            <a:off x="7361100" y="205975"/>
            <a:ext cx="1325700" cy="409199"/>
          </a:xfrm>
          <a:prstGeom prst="rect">
            <a:avLst/>
          </a:prstGeom>
          <a:noFill/>
          <a:ln>
            <a:noFill/>
          </a:ln>
        </p:spPr>
        <p:txBody>
          <a:bodyPr lIns="91425" tIns="91425" rIns="91425" bIns="91425" anchor="t" anchorCtr="0">
            <a:noAutofit/>
          </a:bodyPr>
          <a:lstStyle/>
          <a:p>
            <a:pPr lvl="0" rtl="0">
              <a:spcBef>
                <a:spcPts val="0"/>
              </a:spcBef>
              <a:buNone/>
            </a:pPr>
            <a:r>
              <a:rPr lang="en"/>
              <a:t>Alec Forsman</a:t>
            </a:r>
          </a:p>
        </p:txBody>
      </p:sp>
      <p:sp>
        <p:nvSpPr>
          <p:cNvPr id="1010" name="Shape 1010"/>
          <p:cNvSpPr txBox="1">
            <a:spLocks noGrp="1"/>
          </p:cNvSpPr>
          <p:nvPr>
            <p:ph type="body" idx="2"/>
          </p:nvPr>
        </p:nvSpPr>
        <p:spPr>
          <a:xfrm>
            <a:off x="4692273" y="1200150"/>
            <a:ext cx="3994500" cy="3725699"/>
          </a:xfrm>
          <a:prstGeom prst="rect">
            <a:avLst/>
          </a:prstGeom>
        </p:spPr>
        <p:txBody>
          <a:bodyPr lIns="91425" tIns="91425" rIns="91425" bIns="91425" anchor="t" anchorCtr="0">
            <a:noAutofit/>
          </a:bodyPr>
          <a:lstStyle/>
          <a:p>
            <a:pPr rtl="0">
              <a:spcBef>
                <a:spcPts val="0"/>
              </a:spcBef>
              <a:buNone/>
            </a:pPr>
            <a:r>
              <a:rPr lang="en" sz="1800"/>
              <a:t>Batteries:</a:t>
            </a:r>
          </a:p>
          <a:p>
            <a:pPr marL="457200" lvl="0" indent="-342900" rtl="0">
              <a:spcBef>
                <a:spcPts val="0"/>
              </a:spcBef>
              <a:buClr>
                <a:srgbClr val="000000"/>
              </a:buClr>
              <a:buSzPct val="100000"/>
              <a:buFont typeface="Arial"/>
              <a:buChar char="●"/>
            </a:pPr>
            <a:r>
              <a:rPr lang="en" sz="1800"/>
              <a:t>Power they need to produce</a:t>
            </a:r>
          </a:p>
          <a:p>
            <a:pPr marL="457200" lvl="0" indent="-342900" rtl="0">
              <a:spcBef>
                <a:spcPts val="0"/>
              </a:spcBef>
              <a:buClr>
                <a:srgbClr val="000000"/>
              </a:buClr>
              <a:buSzPct val="100000"/>
              <a:buFont typeface="Arial"/>
              <a:buChar char="●"/>
            </a:pPr>
            <a:r>
              <a:rPr lang="en" sz="1800"/>
              <a:t>Amount of time in eclipse</a:t>
            </a:r>
          </a:p>
          <a:p>
            <a:pPr marL="457200" lvl="0" indent="-342900" rtl="0">
              <a:spcBef>
                <a:spcPts val="0"/>
              </a:spcBef>
              <a:buClr>
                <a:srgbClr val="000000"/>
              </a:buClr>
              <a:buSzPct val="100000"/>
              <a:buFont typeface="Arial"/>
              <a:buChar char="●"/>
            </a:pPr>
            <a:r>
              <a:rPr lang="en" sz="1800"/>
              <a:t>Number of batteries needed</a:t>
            </a:r>
          </a:p>
          <a:p>
            <a:pPr marL="914400" lvl="1" indent="-342900" rtl="0">
              <a:spcBef>
                <a:spcPts val="0"/>
              </a:spcBef>
              <a:buClr>
                <a:srgbClr val="000000"/>
              </a:buClr>
              <a:buSzPct val="100000"/>
              <a:buFont typeface="Courier New"/>
              <a:buChar char="o"/>
            </a:pPr>
            <a:r>
              <a:rPr lang="en" sz="1800"/>
              <a:t>Worst case was 9</a:t>
            </a:r>
          </a:p>
          <a:p>
            <a:pPr marL="457200" lvl="0" indent="-342900">
              <a:spcBef>
                <a:spcPts val="0"/>
              </a:spcBef>
              <a:buClr>
                <a:srgbClr val="000000"/>
              </a:buClr>
              <a:buSzPct val="100000"/>
              <a:buFont typeface="Arial"/>
              <a:buChar char="●"/>
            </a:pPr>
            <a:r>
              <a:rPr lang="en" sz="1800"/>
              <a:t>Can they be recharged?</a:t>
            </a:r>
          </a:p>
        </p:txBody>
      </p:sp>
    </p:spTree>
  </p:cSld>
  <p:clrMapOvr>
    <a:masterClrMapping/>
  </p:clrMapOvr>
  <p:transition spd="slow">
    <p:cut/>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1014"/>
        <p:cNvGrpSpPr/>
        <p:nvPr/>
      </p:nvGrpSpPr>
      <p:grpSpPr>
        <a:xfrm>
          <a:off x="0" y="0"/>
          <a:ext cx="0" cy="0"/>
          <a:chOff x="0" y="0"/>
          <a:chExt cx="0" cy="0"/>
        </a:xfrm>
      </p:grpSpPr>
      <p:sp>
        <p:nvSpPr>
          <p:cNvPr id="1015" name="Shape 1015"/>
          <p:cNvSpPr txBox="1">
            <a:spLocks noGrp="1"/>
          </p:cNvSpPr>
          <p:nvPr>
            <p:ph type="title"/>
          </p:nvPr>
        </p:nvSpPr>
        <p:spPr>
          <a:xfrm>
            <a:off x="457200" y="205978"/>
            <a:ext cx="8229600" cy="857400"/>
          </a:xfrm>
          <a:prstGeom prst="rect">
            <a:avLst/>
          </a:prstGeom>
        </p:spPr>
        <p:txBody>
          <a:bodyPr lIns="91425" tIns="91425" rIns="91425" bIns="91425" anchor="b" anchorCtr="0">
            <a:noAutofit/>
          </a:bodyPr>
          <a:lstStyle/>
          <a:p>
            <a:pPr>
              <a:spcBef>
                <a:spcPts val="0"/>
              </a:spcBef>
              <a:buNone/>
            </a:pPr>
            <a:r>
              <a:rPr lang="en"/>
              <a:t>Engineering Methodology</a:t>
            </a:r>
          </a:p>
        </p:txBody>
      </p:sp>
      <p:sp>
        <p:nvSpPr>
          <p:cNvPr id="1016" name="Shape 1016"/>
          <p:cNvSpPr txBox="1">
            <a:spLocks noGrp="1"/>
          </p:cNvSpPr>
          <p:nvPr>
            <p:ph type="body" idx="1"/>
          </p:nvPr>
        </p:nvSpPr>
        <p:spPr>
          <a:xfrm>
            <a:off x="311025" y="1191025"/>
            <a:ext cx="8229600" cy="3725699"/>
          </a:xfrm>
          <a:prstGeom prst="rect">
            <a:avLst/>
          </a:prstGeom>
        </p:spPr>
        <p:txBody>
          <a:bodyPr lIns="91425" tIns="91425" rIns="91425" bIns="91425" anchor="t" anchorCtr="0">
            <a:noAutofit/>
          </a:bodyPr>
          <a:lstStyle/>
          <a:p>
            <a:pPr lvl="0" rtl="0">
              <a:spcBef>
                <a:spcPts val="0"/>
              </a:spcBef>
              <a:buNone/>
            </a:pPr>
            <a:endParaRPr/>
          </a:p>
          <a:p>
            <a:pPr lvl="0">
              <a:spcBef>
                <a:spcPts val="0"/>
              </a:spcBef>
              <a:buNone/>
            </a:pPr>
            <a:endParaRPr/>
          </a:p>
        </p:txBody>
      </p:sp>
      <p:sp>
        <p:nvSpPr>
          <p:cNvPr id="1017" name="Shape 1017"/>
          <p:cNvSpPr txBox="1"/>
          <p:nvPr/>
        </p:nvSpPr>
        <p:spPr>
          <a:xfrm>
            <a:off x="7361100" y="205975"/>
            <a:ext cx="1325700" cy="409199"/>
          </a:xfrm>
          <a:prstGeom prst="rect">
            <a:avLst/>
          </a:prstGeom>
          <a:noFill/>
          <a:ln>
            <a:noFill/>
          </a:ln>
        </p:spPr>
        <p:txBody>
          <a:bodyPr lIns="91425" tIns="91425" rIns="91425" bIns="91425" anchor="t" anchorCtr="0">
            <a:noAutofit/>
          </a:bodyPr>
          <a:lstStyle/>
          <a:p>
            <a:pPr lvl="0" rtl="0">
              <a:spcBef>
                <a:spcPts val="0"/>
              </a:spcBef>
              <a:buNone/>
            </a:pPr>
            <a:r>
              <a:rPr lang="en"/>
              <a:t>Alec Forsman</a:t>
            </a:r>
          </a:p>
        </p:txBody>
      </p:sp>
      <p:pic>
        <p:nvPicPr>
          <p:cNvPr id="1018" name="Shape 1018"/>
          <p:cNvPicPr preferRelativeResize="0"/>
          <p:nvPr/>
        </p:nvPicPr>
        <p:blipFill>
          <a:blip r:embed="rId3">
            <a:alphaModFix/>
          </a:blip>
          <a:stretch>
            <a:fillRect/>
          </a:stretch>
        </p:blipFill>
        <p:spPr>
          <a:xfrm>
            <a:off x="1150975" y="1063375"/>
            <a:ext cx="6549698" cy="3787349"/>
          </a:xfrm>
          <a:prstGeom prst="rect">
            <a:avLst/>
          </a:prstGeom>
          <a:noFill/>
          <a:ln>
            <a:noFill/>
          </a:ln>
        </p:spPr>
      </p:pic>
    </p:spTree>
  </p:cSld>
  <p:clrMapOvr>
    <a:masterClrMapping/>
  </p:clrMapOvr>
  <p:transition spd="slow">
    <p:cut/>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1022"/>
        <p:cNvGrpSpPr/>
        <p:nvPr/>
      </p:nvGrpSpPr>
      <p:grpSpPr>
        <a:xfrm>
          <a:off x="0" y="0"/>
          <a:ext cx="0" cy="0"/>
          <a:chOff x="0" y="0"/>
          <a:chExt cx="0" cy="0"/>
        </a:xfrm>
      </p:grpSpPr>
      <p:sp>
        <p:nvSpPr>
          <p:cNvPr id="1023" name="Shape 1023"/>
          <p:cNvSpPr txBox="1">
            <a:spLocks noGrp="1"/>
          </p:cNvSpPr>
          <p:nvPr>
            <p:ph type="title"/>
          </p:nvPr>
        </p:nvSpPr>
        <p:spPr>
          <a:xfrm>
            <a:off x="457200" y="205978"/>
            <a:ext cx="8229600" cy="857400"/>
          </a:xfrm>
          <a:prstGeom prst="rect">
            <a:avLst/>
          </a:prstGeom>
        </p:spPr>
        <p:txBody>
          <a:bodyPr lIns="91425" tIns="91425" rIns="91425" bIns="91425" anchor="b" anchorCtr="0">
            <a:noAutofit/>
          </a:bodyPr>
          <a:lstStyle/>
          <a:p>
            <a:pPr>
              <a:spcBef>
                <a:spcPts val="0"/>
              </a:spcBef>
              <a:buNone/>
            </a:pPr>
            <a:r>
              <a:rPr lang="en"/>
              <a:t>Engineering Methodology</a:t>
            </a:r>
          </a:p>
        </p:txBody>
      </p:sp>
      <p:sp>
        <p:nvSpPr>
          <p:cNvPr id="1024" name="Shape 1024"/>
          <p:cNvSpPr txBox="1">
            <a:spLocks noGrp="1"/>
          </p:cNvSpPr>
          <p:nvPr>
            <p:ph type="body" idx="1"/>
          </p:nvPr>
        </p:nvSpPr>
        <p:spPr>
          <a:xfrm>
            <a:off x="457200" y="1200150"/>
            <a:ext cx="8229600" cy="3725699"/>
          </a:xfrm>
          <a:prstGeom prst="rect">
            <a:avLst/>
          </a:prstGeom>
        </p:spPr>
        <p:txBody>
          <a:bodyPr lIns="91425" tIns="91425" rIns="91425" bIns="91425" anchor="t" anchorCtr="0">
            <a:noAutofit/>
          </a:bodyPr>
          <a:lstStyle/>
          <a:p>
            <a:pPr marL="457200" lvl="0" indent="-419100">
              <a:spcBef>
                <a:spcPts val="0"/>
              </a:spcBef>
              <a:buClr>
                <a:srgbClr val="000000"/>
              </a:buClr>
              <a:buSzPct val="100000"/>
              <a:buFont typeface="Arial"/>
              <a:buChar char="●"/>
            </a:pPr>
            <a:r>
              <a:rPr lang="en"/>
              <a:t>Use Matlab to </a:t>
            </a:r>
          </a:p>
        </p:txBody>
      </p:sp>
    </p:spTree>
  </p:cSld>
  <p:clrMapOvr>
    <a:masterClrMapping/>
  </p:clrMapOvr>
  <p:transition spd="slow">
    <p:cut/>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1028"/>
        <p:cNvGrpSpPr/>
        <p:nvPr/>
      </p:nvGrpSpPr>
      <p:grpSpPr>
        <a:xfrm>
          <a:off x="0" y="0"/>
          <a:ext cx="0" cy="0"/>
          <a:chOff x="0" y="0"/>
          <a:chExt cx="0" cy="0"/>
        </a:xfrm>
      </p:grpSpPr>
      <p:sp>
        <p:nvSpPr>
          <p:cNvPr id="1029" name="Shape 1029"/>
          <p:cNvSpPr txBox="1">
            <a:spLocks noGrp="1"/>
          </p:cNvSpPr>
          <p:nvPr>
            <p:ph type="title"/>
          </p:nvPr>
        </p:nvSpPr>
        <p:spPr>
          <a:xfrm>
            <a:off x="647400" y="82650"/>
            <a:ext cx="7849200" cy="687900"/>
          </a:xfrm>
          <a:prstGeom prst="rect">
            <a:avLst/>
          </a:prstGeom>
        </p:spPr>
        <p:txBody>
          <a:bodyPr lIns="91425" tIns="91425" rIns="91425" bIns="91425" anchor="b" anchorCtr="0">
            <a:noAutofit/>
          </a:bodyPr>
          <a:lstStyle/>
          <a:p>
            <a:pPr lvl="0" rtl="0">
              <a:spcBef>
                <a:spcPts val="0"/>
              </a:spcBef>
              <a:buNone/>
            </a:pPr>
            <a:r>
              <a:rPr lang="en" sz="3000"/>
              <a:t>Individual Design Contributions</a:t>
            </a:r>
          </a:p>
        </p:txBody>
      </p:sp>
      <p:sp>
        <p:nvSpPr>
          <p:cNvPr id="1030" name="Shape 1030"/>
          <p:cNvSpPr txBox="1">
            <a:spLocks noGrp="1"/>
          </p:cNvSpPr>
          <p:nvPr>
            <p:ph type="body" idx="1"/>
          </p:nvPr>
        </p:nvSpPr>
        <p:spPr>
          <a:xfrm>
            <a:off x="457200" y="895350"/>
            <a:ext cx="8229600" cy="3725699"/>
          </a:xfrm>
          <a:prstGeom prst="rect">
            <a:avLst/>
          </a:prstGeom>
        </p:spPr>
        <p:txBody>
          <a:bodyPr lIns="91425" tIns="91425" rIns="91425" bIns="91425" anchor="t" anchorCtr="0">
            <a:noAutofit/>
          </a:bodyPr>
          <a:lstStyle/>
          <a:p>
            <a:pPr marL="457200" lvl="0" indent="-330200" rtl="0">
              <a:spcBef>
                <a:spcPts val="0"/>
              </a:spcBef>
              <a:buClr>
                <a:srgbClr val="000000"/>
              </a:buClr>
              <a:buSzPct val="100000"/>
              <a:buFont typeface="Arial"/>
              <a:buChar char="-"/>
            </a:pPr>
            <a:r>
              <a:rPr lang="en" sz="1600" b="1"/>
              <a:t>Propulsion</a:t>
            </a:r>
            <a:r>
              <a:rPr lang="en" sz="1600"/>
              <a:t>:  </a:t>
            </a:r>
          </a:p>
          <a:p>
            <a:pPr marL="914400" lvl="1" indent="-330200" rtl="0">
              <a:spcBef>
                <a:spcPts val="0"/>
              </a:spcBef>
              <a:buClr>
                <a:srgbClr val="000000"/>
              </a:buClr>
              <a:buSzPct val="100000"/>
              <a:buFont typeface="Arial"/>
              <a:buChar char="-"/>
            </a:pPr>
            <a:r>
              <a:rPr lang="en" sz="1600"/>
              <a:t>Researched available propulsion to determine adequate thrusters for mission</a:t>
            </a:r>
          </a:p>
          <a:p>
            <a:pPr marL="1371600" lvl="2" indent="-330200" rtl="0">
              <a:spcBef>
                <a:spcPts val="0"/>
              </a:spcBef>
              <a:buClr>
                <a:srgbClr val="000000"/>
              </a:buClr>
              <a:buSzPct val="100000"/>
              <a:buFont typeface="Arial"/>
              <a:buChar char="-"/>
            </a:pPr>
            <a:r>
              <a:rPr lang="en" sz="1600"/>
              <a:t>Busek, Clyde Space, PEPL, NASA, ESA</a:t>
            </a:r>
          </a:p>
          <a:p>
            <a:pPr marL="914400" lvl="1" indent="-330200" rtl="0">
              <a:spcBef>
                <a:spcPts val="0"/>
              </a:spcBef>
              <a:buClr>
                <a:srgbClr val="000000"/>
              </a:buClr>
              <a:buSzPct val="100000"/>
              <a:buFont typeface="Arial"/>
              <a:buChar char="-"/>
            </a:pPr>
            <a:r>
              <a:rPr lang="en" sz="1600"/>
              <a:t>Wrote MATLAB function to approximate fuel required/consumption</a:t>
            </a:r>
          </a:p>
          <a:p>
            <a:pPr marL="457200" lvl="0" indent="-330200" rtl="0">
              <a:spcBef>
                <a:spcPts val="0"/>
              </a:spcBef>
              <a:buClr>
                <a:srgbClr val="000000"/>
              </a:buClr>
              <a:buSzPct val="100000"/>
              <a:buFont typeface="Arial"/>
              <a:buChar char="-"/>
            </a:pPr>
            <a:r>
              <a:rPr lang="en" sz="1600" b="1"/>
              <a:t>Orbit</a:t>
            </a:r>
            <a:r>
              <a:rPr lang="en" sz="1600"/>
              <a:t> : </a:t>
            </a:r>
          </a:p>
          <a:p>
            <a:pPr marL="914400" lvl="1" indent="-330200" rtl="0">
              <a:spcBef>
                <a:spcPts val="0"/>
              </a:spcBef>
              <a:buClr>
                <a:srgbClr val="000000"/>
              </a:buClr>
              <a:buSzPct val="100000"/>
              <a:buFont typeface="Arial"/>
              <a:buChar char="-"/>
            </a:pPr>
            <a:r>
              <a:rPr lang="en" sz="1600"/>
              <a:t>Developed MATLAB model of planar orbit to determine ADCS specifications</a:t>
            </a:r>
          </a:p>
          <a:p>
            <a:pPr marL="1371600" lvl="2" indent="-330200" rtl="0">
              <a:spcBef>
                <a:spcPts val="0"/>
              </a:spcBef>
              <a:buClr>
                <a:srgbClr val="000000"/>
              </a:buClr>
              <a:buSzPct val="100000"/>
              <a:buFont typeface="Arial"/>
              <a:buChar char="-"/>
            </a:pPr>
            <a:r>
              <a:rPr lang="en" sz="1600"/>
              <a:t>Velocity Vector / Tip-Off Recovery</a:t>
            </a:r>
          </a:p>
          <a:p>
            <a:pPr marL="1371600" lvl="2" indent="-330200" rtl="0">
              <a:spcBef>
                <a:spcPts val="0"/>
              </a:spcBef>
              <a:buClr>
                <a:srgbClr val="000000"/>
              </a:buClr>
              <a:buSzPct val="100000"/>
              <a:buFont typeface="Arial"/>
              <a:buChar char="-"/>
            </a:pPr>
            <a:r>
              <a:rPr lang="en" sz="1600"/>
              <a:t>Determined optimal thrust vectoring through iteration</a:t>
            </a:r>
          </a:p>
          <a:p>
            <a:pPr marL="457200" lvl="0" indent="-330200" rtl="0">
              <a:spcBef>
                <a:spcPts val="0"/>
              </a:spcBef>
              <a:buClr>
                <a:srgbClr val="000000"/>
              </a:buClr>
              <a:buSzPct val="100000"/>
              <a:buFont typeface="Arial"/>
              <a:buChar char="-"/>
            </a:pPr>
            <a:r>
              <a:rPr lang="en" sz="1600" b="1"/>
              <a:t>ADCS</a:t>
            </a:r>
            <a:r>
              <a:rPr lang="en" sz="1600"/>
              <a:t> :  </a:t>
            </a:r>
          </a:p>
          <a:p>
            <a:pPr marL="914400" lvl="1" indent="-330200" rtl="0">
              <a:spcBef>
                <a:spcPts val="0"/>
              </a:spcBef>
              <a:buClr>
                <a:srgbClr val="000000"/>
              </a:buClr>
              <a:buSzPct val="100000"/>
              <a:buFont typeface="Arial"/>
              <a:buChar char="-"/>
            </a:pPr>
            <a:r>
              <a:rPr lang="en" sz="1600"/>
              <a:t>Researched available ADCS to be able to meet mission specifications</a:t>
            </a:r>
          </a:p>
          <a:p>
            <a:pPr marL="1371600" lvl="2" indent="-330200" rtl="0">
              <a:spcBef>
                <a:spcPts val="0"/>
              </a:spcBef>
              <a:buClr>
                <a:srgbClr val="000000"/>
              </a:buClr>
              <a:buSzPct val="100000"/>
              <a:buFont typeface="Arial"/>
              <a:buChar char="-"/>
            </a:pPr>
            <a:r>
              <a:rPr lang="en" sz="1600"/>
              <a:t>Torque capability → Tip-Off Recovery Time</a:t>
            </a:r>
          </a:p>
          <a:p>
            <a:pPr marL="1371600" lvl="2" indent="-330200" rtl="0">
              <a:spcBef>
                <a:spcPts val="0"/>
              </a:spcBef>
              <a:buClr>
                <a:srgbClr val="000000"/>
              </a:buClr>
              <a:buSzPct val="100000"/>
              <a:buFont typeface="Arial"/>
              <a:buChar char="-"/>
            </a:pPr>
            <a:r>
              <a:rPr lang="en" sz="1600"/>
              <a:t>Developed understanding of sensitivity through simulation</a:t>
            </a:r>
          </a:p>
        </p:txBody>
      </p:sp>
    </p:spTree>
  </p:cSld>
  <p:clrMapOvr>
    <a:masterClrMapping/>
  </p:clrMapOvr>
  <p:transition spd="slow">
    <p:cut/>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1034"/>
        <p:cNvGrpSpPr/>
        <p:nvPr/>
      </p:nvGrpSpPr>
      <p:grpSpPr>
        <a:xfrm>
          <a:off x="0" y="0"/>
          <a:ext cx="0" cy="0"/>
          <a:chOff x="0" y="0"/>
          <a:chExt cx="0" cy="0"/>
        </a:xfrm>
      </p:grpSpPr>
      <p:sp>
        <p:nvSpPr>
          <p:cNvPr id="1035" name="Shape 1035"/>
          <p:cNvSpPr txBox="1">
            <a:spLocks noGrp="1"/>
          </p:cNvSpPr>
          <p:nvPr>
            <p:ph type="title"/>
          </p:nvPr>
        </p:nvSpPr>
        <p:spPr>
          <a:xfrm>
            <a:off x="635100" y="61750"/>
            <a:ext cx="7873799" cy="635699"/>
          </a:xfrm>
          <a:prstGeom prst="rect">
            <a:avLst/>
          </a:prstGeom>
        </p:spPr>
        <p:txBody>
          <a:bodyPr lIns="91425" tIns="91425" rIns="91425" bIns="91425" anchor="b" anchorCtr="0">
            <a:noAutofit/>
          </a:bodyPr>
          <a:lstStyle/>
          <a:p>
            <a:pPr lvl="0" rtl="0">
              <a:spcBef>
                <a:spcPts val="0"/>
              </a:spcBef>
              <a:buNone/>
            </a:pPr>
            <a:r>
              <a:rPr lang="en" sz="3000"/>
              <a:t>Thomas - Ability to formulate Design Req.</a:t>
            </a:r>
          </a:p>
        </p:txBody>
      </p:sp>
      <p:sp>
        <p:nvSpPr>
          <p:cNvPr id="1036" name="Shape 1036"/>
          <p:cNvSpPr txBox="1">
            <a:spLocks noGrp="1"/>
          </p:cNvSpPr>
          <p:nvPr>
            <p:ph type="body" idx="1"/>
          </p:nvPr>
        </p:nvSpPr>
        <p:spPr>
          <a:xfrm>
            <a:off x="457200" y="819150"/>
            <a:ext cx="8229600" cy="3725699"/>
          </a:xfrm>
          <a:prstGeom prst="rect">
            <a:avLst/>
          </a:prstGeom>
        </p:spPr>
        <p:txBody>
          <a:bodyPr lIns="91425" tIns="91425" rIns="91425" bIns="91425" anchor="t" anchorCtr="0">
            <a:noAutofit/>
          </a:bodyPr>
          <a:lstStyle/>
          <a:p>
            <a:pPr marL="457200" lvl="0" indent="-381000" rtl="0">
              <a:spcBef>
                <a:spcPts val="0"/>
              </a:spcBef>
              <a:buClr>
                <a:schemeClr val="dk1"/>
              </a:buClr>
              <a:buSzPct val="100000"/>
              <a:buFont typeface="Arial"/>
              <a:buChar char="-"/>
            </a:pPr>
            <a:r>
              <a:rPr lang="en" sz="2400">
                <a:solidFill>
                  <a:schemeClr val="dk1"/>
                </a:solidFill>
              </a:rPr>
              <a:t>Thruster requirements based on:</a:t>
            </a:r>
          </a:p>
          <a:p>
            <a:pPr marL="914400" lvl="1" indent="-381000" rtl="0">
              <a:spcBef>
                <a:spcPts val="0"/>
              </a:spcBef>
              <a:buClr>
                <a:schemeClr val="dk1"/>
              </a:buClr>
              <a:buSzPct val="80000"/>
              <a:buFont typeface="Arial"/>
              <a:buChar char="-"/>
            </a:pPr>
            <a:r>
              <a:rPr lang="en">
                <a:solidFill>
                  <a:schemeClr val="dk1"/>
                </a:solidFill>
              </a:rPr>
              <a:t>Size</a:t>
            </a:r>
          </a:p>
          <a:p>
            <a:pPr marL="914400" lvl="1" indent="-381000" rtl="0">
              <a:spcBef>
                <a:spcPts val="0"/>
              </a:spcBef>
              <a:buClr>
                <a:schemeClr val="dk1"/>
              </a:buClr>
              <a:buSzPct val="80000"/>
              <a:buFont typeface="Arial"/>
              <a:buChar char="-"/>
            </a:pPr>
            <a:r>
              <a:rPr lang="en">
                <a:solidFill>
                  <a:schemeClr val="dk1"/>
                </a:solidFill>
              </a:rPr>
              <a:t>Fuel consumption for mission</a:t>
            </a:r>
          </a:p>
          <a:p>
            <a:pPr marL="457200" lvl="0" indent="0" rtl="0">
              <a:spcBef>
                <a:spcPts val="0"/>
              </a:spcBef>
              <a:buNone/>
            </a:pPr>
            <a:endParaRPr>
              <a:solidFill>
                <a:schemeClr val="dk1"/>
              </a:solidFill>
            </a:endParaRPr>
          </a:p>
          <a:p>
            <a:pPr marL="457200" lvl="0" indent="-381000" rtl="0">
              <a:spcBef>
                <a:spcPts val="0"/>
              </a:spcBef>
              <a:buClr>
                <a:schemeClr val="dk1"/>
              </a:buClr>
              <a:buSzPct val="100000"/>
              <a:buFont typeface="Arial"/>
              <a:buChar char="-"/>
            </a:pPr>
            <a:r>
              <a:rPr lang="en" sz="2400">
                <a:solidFill>
                  <a:schemeClr val="dk1"/>
                </a:solidFill>
              </a:rPr>
              <a:t>ADCS requirements based on:</a:t>
            </a:r>
          </a:p>
          <a:p>
            <a:pPr marL="914400" lvl="1" indent="-381000" rtl="0">
              <a:spcBef>
                <a:spcPts val="0"/>
              </a:spcBef>
              <a:buClr>
                <a:schemeClr val="dk1"/>
              </a:buClr>
              <a:buSzPct val="80000"/>
              <a:buFont typeface="Arial"/>
              <a:buChar char="-"/>
            </a:pPr>
            <a:r>
              <a:rPr lang="en">
                <a:solidFill>
                  <a:schemeClr val="dk1"/>
                </a:solidFill>
              </a:rPr>
              <a:t>Velocity vector accuracy</a:t>
            </a:r>
          </a:p>
          <a:p>
            <a:pPr marL="1371600" lvl="2" indent="-381000" rtl="0">
              <a:spcBef>
                <a:spcPts val="0"/>
              </a:spcBef>
              <a:buClr>
                <a:schemeClr val="dk1"/>
              </a:buClr>
              <a:buSzPct val="80000"/>
              <a:buFont typeface="Arial"/>
              <a:buChar char="-"/>
            </a:pPr>
            <a:r>
              <a:rPr lang="en">
                <a:solidFill>
                  <a:schemeClr val="dk1"/>
                </a:solidFill>
              </a:rPr>
              <a:t>developed from analysis of MATLAB orbital model</a:t>
            </a:r>
          </a:p>
          <a:p>
            <a:pPr marL="914400" lvl="1" indent="-381000" rtl="0">
              <a:spcBef>
                <a:spcPts val="0"/>
              </a:spcBef>
              <a:buClr>
                <a:schemeClr val="dk1"/>
              </a:buClr>
              <a:buSzPct val="80000"/>
              <a:buFont typeface="Arial"/>
              <a:buChar char="-"/>
            </a:pPr>
            <a:r>
              <a:rPr lang="en">
                <a:solidFill>
                  <a:schemeClr val="dk1"/>
                </a:solidFill>
              </a:rPr>
              <a:t>Actuator torques</a:t>
            </a:r>
          </a:p>
          <a:p>
            <a:pPr lvl="0" rtl="0">
              <a:spcBef>
                <a:spcPts val="0"/>
              </a:spcBef>
              <a:buNone/>
            </a:pPr>
            <a:endParaRPr sz="2400"/>
          </a:p>
        </p:txBody>
      </p:sp>
    </p:spTree>
  </p:cSld>
  <p:clrMapOvr>
    <a:masterClrMapping/>
  </p:clrMapOvr>
  <p:transition spd="slow">
    <p:cut/>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1040"/>
        <p:cNvGrpSpPr/>
        <p:nvPr/>
      </p:nvGrpSpPr>
      <p:grpSpPr>
        <a:xfrm>
          <a:off x="0" y="0"/>
          <a:ext cx="0" cy="0"/>
          <a:chOff x="0" y="0"/>
          <a:chExt cx="0" cy="0"/>
        </a:xfrm>
      </p:grpSpPr>
      <p:sp>
        <p:nvSpPr>
          <p:cNvPr id="1041" name="Shape 1041"/>
          <p:cNvSpPr txBox="1">
            <a:spLocks noGrp="1"/>
          </p:cNvSpPr>
          <p:nvPr>
            <p:ph type="title"/>
          </p:nvPr>
        </p:nvSpPr>
        <p:spPr>
          <a:xfrm>
            <a:off x="1435950" y="71875"/>
            <a:ext cx="6272099" cy="540899"/>
          </a:xfrm>
          <a:prstGeom prst="rect">
            <a:avLst/>
          </a:prstGeom>
        </p:spPr>
        <p:txBody>
          <a:bodyPr lIns="91425" tIns="91425" rIns="91425" bIns="91425" anchor="b" anchorCtr="0">
            <a:noAutofit/>
          </a:bodyPr>
          <a:lstStyle/>
          <a:p>
            <a:pPr lvl="0" rtl="0">
              <a:spcBef>
                <a:spcPts val="0"/>
              </a:spcBef>
              <a:buNone/>
            </a:pPr>
            <a:r>
              <a:rPr lang="en" sz="2400"/>
              <a:t>Engineering Methodology: Fuel Required</a:t>
            </a:r>
          </a:p>
        </p:txBody>
      </p:sp>
      <p:pic>
        <p:nvPicPr>
          <p:cNvPr id="1042" name="Shape 1042"/>
          <p:cNvPicPr preferRelativeResize="0"/>
          <p:nvPr/>
        </p:nvPicPr>
        <p:blipFill>
          <a:blip r:embed="rId3">
            <a:alphaModFix/>
          </a:blip>
          <a:stretch>
            <a:fillRect/>
          </a:stretch>
        </p:blipFill>
        <p:spPr>
          <a:xfrm>
            <a:off x="281150" y="1493325"/>
            <a:ext cx="3838575" cy="561975"/>
          </a:xfrm>
          <a:prstGeom prst="rect">
            <a:avLst/>
          </a:prstGeom>
          <a:noFill/>
          <a:ln>
            <a:noFill/>
          </a:ln>
        </p:spPr>
      </p:pic>
      <p:pic>
        <p:nvPicPr>
          <p:cNvPr id="1043" name="Shape 1043"/>
          <p:cNvPicPr preferRelativeResize="0"/>
          <p:nvPr/>
        </p:nvPicPr>
        <p:blipFill>
          <a:blip r:embed="rId4">
            <a:alphaModFix/>
          </a:blip>
          <a:stretch>
            <a:fillRect/>
          </a:stretch>
        </p:blipFill>
        <p:spPr>
          <a:xfrm>
            <a:off x="5276950" y="1493325"/>
            <a:ext cx="1238250" cy="257175"/>
          </a:xfrm>
          <a:prstGeom prst="rect">
            <a:avLst/>
          </a:prstGeom>
          <a:noFill/>
          <a:ln>
            <a:noFill/>
          </a:ln>
        </p:spPr>
      </p:pic>
      <p:sp>
        <p:nvSpPr>
          <p:cNvPr id="1044" name="Shape 1044"/>
          <p:cNvSpPr txBox="1"/>
          <p:nvPr/>
        </p:nvSpPr>
        <p:spPr>
          <a:xfrm>
            <a:off x="281150" y="800025"/>
            <a:ext cx="3185099" cy="540899"/>
          </a:xfrm>
          <a:prstGeom prst="rect">
            <a:avLst/>
          </a:prstGeom>
          <a:noFill/>
          <a:ln>
            <a:noFill/>
          </a:ln>
        </p:spPr>
        <p:txBody>
          <a:bodyPr lIns="91425" tIns="91425" rIns="91425" bIns="91425" anchor="t" anchorCtr="0">
            <a:noAutofit/>
          </a:bodyPr>
          <a:lstStyle/>
          <a:p>
            <a:pPr lvl="0" rtl="0">
              <a:spcBef>
                <a:spcPts val="0"/>
              </a:spcBef>
              <a:buClr>
                <a:srgbClr val="000000"/>
              </a:buClr>
              <a:buSzPct val="61111"/>
              <a:buFont typeface="Arial"/>
              <a:buNone/>
            </a:pPr>
            <a:r>
              <a:rPr lang="en" sz="1800" u="sng"/>
              <a:t>Tsiolkovsky Rocket Equation</a:t>
            </a:r>
          </a:p>
        </p:txBody>
      </p:sp>
      <p:sp>
        <p:nvSpPr>
          <p:cNvPr id="1045" name="Shape 1045"/>
          <p:cNvSpPr txBox="1"/>
          <p:nvPr/>
        </p:nvSpPr>
        <p:spPr>
          <a:xfrm>
            <a:off x="281150" y="2377487"/>
            <a:ext cx="3185099" cy="540899"/>
          </a:xfrm>
          <a:prstGeom prst="rect">
            <a:avLst/>
          </a:prstGeom>
          <a:noFill/>
          <a:ln>
            <a:noFill/>
          </a:ln>
        </p:spPr>
        <p:txBody>
          <a:bodyPr lIns="91425" tIns="91425" rIns="91425" bIns="91425" anchor="t" anchorCtr="0">
            <a:noAutofit/>
          </a:bodyPr>
          <a:lstStyle/>
          <a:p>
            <a:pPr lvl="0" rtl="0">
              <a:spcBef>
                <a:spcPts val="0"/>
              </a:spcBef>
              <a:buNone/>
            </a:pPr>
            <a:r>
              <a:rPr lang="en" sz="1800" u="sng"/>
              <a:t>For PEPL Ambipolar Thruster</a:t>
            </a:r>
          </a:p>
        </p:txBody>
      </p:sp>
      <p:pic>
        <p:nvPicPr>
          <p:cNvPr id="1046" name="Shape 1046"/>
          <p:cNvPicPr preferRelativeResize="0"/>
          <p:nvPr/>
        </p:nvPicPr>
        <p:blipFill>
          <a:blip r:embed="rId5">
            <a:alphaModFix/>
          </a:blip>
          <a:stretch>
            <a:fillRect/>
          </a:stretch>
        </p:blipFill>
        <p:spPr>
          <a:xfrm>
            <a:off x="873575" y="3092975"/>
            <a:ext cx="2000250" cy="276225"/>
          </a:xfrm>
          <a:prstGeom prst="rect">
            <a:avLst/>
          </a:prstGeom>
          <a:noFill/>
          <a:ln>
            <a:noFill/>
          </a:ln>
        </p:spPr>
      </p:pic>
      <p:sp>
        <p:nvSpPr>
          <p:cNvPr id="1047" name="Shape 1047"/>
          <p:cNvSpPr txBox="1"/>
          <p:nvPr/>
        </p:nvSpPr>
        <p:spPr>
          <a:xfrm>
            <a:off x="281150" y="3842825"/>
            <a:ext cx="5226900" cy="1086900"/>
          </a:xfrm>
          <a:prstGeom prst="rect">
            <a:avLst/>
          </a:prstGeom>
          <a:noFill/>
          <a:ln>
            <a:noFill/>
          </a:ln>
        </p:spPr>
        <p:txBody>
          <a:bodyPr lIns="91425" tIns="91425" rIns="91425" bIns="91425" anchor="t" anchorCtr="0">
            <a:noAutofit/>
          </a:bodyPr>
          <a:lstStyle/>
          <a:p>
            <a:pPr marL="457200" lvl="0" indent="-342900" rtl="0">
              <a:spcBef>
                <a:spcPts val="0"/>
              </a:spcBef>
              <a:buClr>
                <a:srgbClr val="000000"/>
              </a:buClr>
              <a:buSzPct val="100000"/>
              <a:buFont typeface="Arial"/>
              <a:buChar char="-"/>
            </a:pPr>
            <a:r>
              <a:rPr lang="en" sz="1800"/>
              <a:t>Assumes impulsive maneuver</a:t>
            </a:r>
          </a:p>
          <a:p>
            <a:pPr marL="457200" lvl="0" indent="-342900" rtl="0">
              <a:spcBef>
                <a:spcPts val="0"/>
              </a:spcBef>
              <a:buClr>
                <a:srgbClr val="000000"/>
              </a:buClr>
              <a:buSzPct val="100000"/>
              <a:buFont typeface="Arial"/>
              <a:buChar char="-"/>
            </a:pPr>
            <a:r>
              <a:rPr lang="en" sz="1800"/>
              <a:t>Ignores friction from Earth’s atmosphere</a:t>
            </a:r>
          </a:p>
        </p:txBody>
      </p:sp>
      <p:pic>
        <p:nvPicPr>
          <p:cNvPr id="1048" name="Shape 1048"/>
          <p:cNvPicPr preferRelativeResize="0"/>
          <p:nvPr/>
        </p:nvPicPr>
        <p:blipFill>
          <a:blip r:embed="rId6">
            <a:alphaModFix/>
          </a:blip>
          <a:stretch>
            <a:fillRect/>
          </a:stretch>
        </p:blipFill>
        <p:spPr>
          <a:xfrm>
            <a:off x="3776762" y="3092975"/>
            <a:ext cx="4238625" cy="276225"/>
          </a:xfrm>
          <a:prstGeom prst="rect">
            <a:avLst/>
          </a:prstGeom>
          <a:noFill/>
          <a:ln>
            <a:noFill/>
          </a:ln>
        </p:spPr>
      </p:pic>
    </p:spTree>
  </p:cSld>
  <p:clrMapOvr>
    <a:masterClrMapping/>
  </p:clrMapOvr>
  <p:transition spd="slow">
    <p:cut/>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1052"/>
        <p:cNvGrpSpPr/>
        <p:nvPr/>
      </p:nvGrpSpPr>
      <p:grpSpPr>
        <a:xfrm>
          <a:off x="0" y="0"/>
          <a:ext cx="0" cy="0"/>
          <a:chOff x="0" y="0"/>
          <a:chExt cx="0" cy="0"/>
        </a:xfrm>
      </p:grpSpPr>
      <p:pic>
        <p:nvPicPr>
          <p:cNvPr id="1053" name="Shape 1053"/>
          <p:cNvPicPr preferRelativeResize="0"/>
          <p:nvPr/>
        </p:nvPicPr>
        <p:blipFill>
          <a:blip r:embed="rId3">
            <a:alphaModFix/>
          </a:blip>
          <a:stretch>
            <a:fillRect/>
          </a:stretch>
        </p:blipFill>
        <p:spPr>
          <a:xfrm>
            <a:off x="422700" y="1143137"/>
            <a:ext cx="885825" cy="190500"/>
          </a:xfrm>
          <a:prstGeom prst="rect">
            <a:avLst/>
          </a:prstGeom>
          <a:noFill/>
          <a:ln>
            <a:noFill/>
          </a:ln>
        </p:spPr>
      </p:pic>
      <p:pic>
        <p:nvPicPr>
          <p:cNvPr id="1054" name="Shape 1054"/>
          <p:cNvPicPr preferRelativeResize="0"/>
          <p:nvPr/>
        </p:nvPicPr>
        <p:blipFill>
          <a:blip r:embed="rId4">
            <a:alphaModFix/>
          </a:blip>
          <a:stretch>
            <a:fillRect/>
          </a:stretch>
        </p:blipFill>
        <p:spPr>
          <a:xfrm>
            <a:off x="2601625" y="1128837"/>
            <a:ext cx="1457325" cy="219075"/>
          </a:xfrm>
          <a:prstGeom prst="rect">
            <a:avLst/>
          </a:prstGeom>
          <a:noFill/>
          <a:ln>
            <a:noFill/>
          </a:ln>
        </p:spPr>
      </p:pic>
      <p:pic>
        <p:nvPicPr>
          <p:cNvPr id="1055" name="Shape 1055"/>
          <p:cNvPicPr preferRelativeResize="0"/>
          <p:nvPr/>
        </p:nvPicPr>
        <p:blipFill>
          <a:blip r:embed="rId5">
            <a:alphaModFix/>
          </a:blip>
          <a:stretch>
            <a:fillRect/>
          </a:stretch>
        </p:blipFill>
        <p:spPr>
          <a:xfrm>
            <a:off x="5352050" y="1095512"/>
            <a:ext cx="2009775" cy="285750"/>
          </a:xfrm>
          <a:prstGeom prst="rect">
            <a:avLst/>
          </a:prstGeom>
          <a:noFill/>
          <a:ln>
            <a:noFill/>
          </a:ln>
        </p:spPr>
      </p:pic>
      <p:pic>
        <p:nvPicPr>
          <p:cNvPr id="1056" name="Shape 1056"/>
          <p:cNvPicPr preferRelativeResize="0"/>
          <p:nvPr/>
        </p:nvPicPr>
        <p:blipFill>
          <a:blip r:embed="rId6">
            <a:alphaModFix/>
          </a:blip>
          <a:stretch>
            <a:fillRect/>
          </a:stretch>
        </p:blipFill>
        <p:spPr>
          <a:xfrm>
            <a:off x="422700" y="2861125"/>
            <a:ext cx="4419600" cy="581025"/>
          </a:xfrm>
          <a:prstGeom prst="rect">
            <a:avLst/>
          </a:prstGeom>
          <a:noFill/>
          <a:ln>
            <a:noFill/>
          </a:ln>
        </p:spPr>
      </p:pic>
      <p:pic>
        <p:nvPicPr>
          <p:cNvPr id="1057" name="Shape 1057"/>
          <p:cNvPicPr preferRelativeResize="0"/>
          <p:nvPr/>
        </p:nvPicPr>
        <p:blipFill>
          <a:blip r:embed="rId7">
            <a:alphaModFix/>
          </a:blip>
          <a:stretch>
            <a:fillRect/>
          </a:stretch>
        </p:blipFill>
        <p:spPr>
          <a:xfrm>
            <a:off x="5567200" y="2984950"/>
            <a:ext cx="2905125" cy="333375"/>
          </a:xfrm>
          <a:prstGeom prst="rect">
            <a:avLst/>
          </a:prstGeom>
          <a:noFill/>
          <a:ln>
            <a:noFill/>
          </a:ln>
        </p:spPr>
      </p:pic>
      <p:sp>
        <p:nvSpPr>
          <p:cNvPr id="1058" name="Shape 1058"/>
          <p:cNvSpPr txBox="1">
            <a:spLocks noGrp="1"/>
          </p:cNvSpPr>
          <p:nvPr>
            <p:ph type="title"/>
          </p:nvPr>
        </p:nvSpPr>
        <p:spPr>
          <a:xfrm>
            <a:off x="727500" y="114225"/>
            <a:ext cx="7688999" cy="540899"/>
          </a:xfrm>
          <a:prstGeom prst="rect">
            <a:avLst/>
          </a:prstGeom>
        </p:spPr>
        <p:txBody>
          <a:bodyPr lIns="91425" tIns="91425" rIns="91425" bIns="91425" anchor="b" anchorCtr="0">
            <a:noAutofit/>
          </a:bodyPr>
          <a:lstStyle/>
          <a:p>
            <a:pPr lvl="0" rtl="0">
              <a:spcBef>
                <a:spcPts val="0"/>
              </a:spcBef>
              <a:buNone/>
            </a:pPr>
            <a:r>
              <a:rPr lang="en" sz="2400"/>
              <a:t>Engineering Methodology: Actuator Requirements</a:t>
            </a:r>
          </a:p>
        </p:txBody>
      </p:sp>
      <p:pic>
        <p:nvPicPr>
          <p:cNvPr id="1059" name="Shape 1059"/>
          <p:cNvPicPr preferRelativeResize="0"/>
          <p:nvPr/>
        </p:nvPicPr>
        <p:blipFill>
          <a:blip r:embed="rId8">
            <a:alphaModFix/>
          </a:blip>
          <a:stretch>
            <a:fillRect/>
          </a:stretch>
        </p:blipFill>
        <p:spPr>
          <a:xfrm>
            <a:off x="422700" y="1864025"/>
            <a:ext cx="5762625" cy="638175"/>
          </a:xfrm>
          <a:prstGeom prst="rect">
            <a:avLst/>
          </a:prstGeom>
          <a:noFill/>
          <a:ln>
            <a:noFill/>
          </a:ln>
        </p:spPr>
      </p:pic>
      <p:sp>
        <p:nvSpPr>
          <p:cNvPr id="1060" name="Shape 1060"/>
          <p:cNvSpPr txBox="1"/>
          <p:nvPr/>
        </p:nvSpPr>
        <p:spPr>
          <a:xfrm>
            <a:off x="6830925" y="2066425"/>
            <a:ext cx="7397400" cy="863099"/>
          </a:xfrm>
          <a:prstGeom prst="rect">
            <a:avLst/>
          </a:prstGeom>
          <a:noFill/>
          <a:ln>
            <a:noFill/>
          </a:ln>
        </p:spPr>
        <p:txBody>
          <a:bodyPr lIns="91425" tIns="91425" rIns="91425" bIns="91425" anchor="t" anchorCtr="0">
            <a:noAutofit/>
          </a:bodyPr>
          <a:lstStyle/>
          <a:p>
            <a:pPr>
              <a:spcBef>
                <a:spcPts val="0"/>
              </a:spcBef>
              <a:buNone/>
            </a:pPr>
            <a:endParaRPr/>
          </a:p>
        </p:txBody>
      </p:sp>
      <p:sp>
        <p:nvSpPr>
          <p:cNvPr id="1061" name="Shape 1061"/>
          <p:cNvSpPr txBox="1"/>
          <p:nvPr/>
        </p:nvSpPr>
        <p:spPr>
          <a:xfrm>
            <a:off x="422700" y="3890950"/>
            <a:ext cx="8225099" cy="863099"/>
          </a:xfrm>
          <a:prstGeom prst="rect">
            <a:avLst/>
          </a:prstGeom>
          <a:noFill/>
          <a:ln>
            <a:noFill/>
          </a:ln>
        </p:spPr>
        <p:txBody>
          <a:bodyPr lIns="91425" tIns="91425" rIns="91425" bIns="91425" anchor="t" anchorCtr="0">
            <a:noAutofit/>
          </a:bodyPr>
          <a:lstStyle/>
          <a:p>
            <a:pPr rtl="0">
              <a:spcBef>
                <a:spcPts val="0"/>
              </a:spcBef>
              <a:buNone/>
            </a:pPr>
            <a:r>
              <a:rPr lang="en" sz="1800"/>
              <a:t>From simplified analysis, iADCS-100 flywheel torque capability should suffice.</a:t>
            </a:r>
          </a:p>
          <a:p>
            <a:pPr rtl="0">
              <a:spcBef>
                <a:spcPts val="0"/>
              </a:spcBef>
              <a:buNone/>
            </a:pPr>
            <a:endParaRPr sz="1800"/>
          </a:p>
          <a:p>
            <a:pPr>
              <a:spcBef>
                <a:spcPts val="0"/>
              </a:spcBef>
              <a:buNone/>
            </a:pPr>
            <a:r>
              <a:rPr lang="en" sz="1800"/>
              <a:t>Next step - 3D moments with mass distribution accounted for.</a:t>
            </a:r>
          </a:p>
        </p:txBody>
      </p:sp>
    </p:spTree>
  </p:cSld>
  <p:clrMapOvr>
    <a:masterClrMapping/>
  </p:clrMapOvr>
  <p:transition spd="slow">
    <p:cut/>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1065"/>
        <p:cNvGrpSpPr/>
        <p:nvPr/>
      </p:nvGrpSpPr>
      <p:grpSpPr>
        <a:xfrm>
          <a:off x="0" y="0"/>
          <a:ext cx="0" cy="0"/>
          <a:chOff x="0" y="0"/>
          <a:chExt cx="0" cy="0"/>
        </a:xfrm>
      </p:grpSpPr>
      <p:sp>
        <p:nvSpPr>
          <p:cNvPr id="1066" name="Shape 1066"/>
          <p:cNvSpPr txBox="1">
            <a:spLocks noGrp="1"/>
          </p:cNvSpPr>
          <p:nvPr>
            <p:ph type="title"/>
          </p:nvPr>
        </p:nvSpPr>
        <p:spPr>
          <a:xfrm>
            <a:off x="727500" y="114225"/>
            <a:ext cx="7688999" cy="540899"/>
          </a:xfrm>
          <a:prstGeom prst="rect">
            <a:avLst/>
          </a:prstGeom>
        </p:spPr>
        <p:txBody>
          <a:bodyPr lIns="91425" tIns="91425" rIns="91425" bIns="91425" anchor="b" anchorCtr="0">
            <a:noAutofit/>
          </a:bodyPr>
          <a:lstStyle/>
          <a:p>
            <a:pPr lvl="0" rtl="0">
              <a:spcBef>
                <a:spcPts val="0"/>
              </a:spcBef>
              <a:buNone/>
            </a:pPr>
            <a:r>
              <a:rPr lang="en" sz="2400"/>
              <a:t>Engineering Methodology: Planar Orbit Simulation</a:t>
            </a:r>
          </a:p>
        </p:txBody>
      </p:sp>
      <p:pic>
        <p:nvPicPr>
          <p:cNvPr id="1067" name="Shape 1067"/>
          <p:cNvPicPr preferRelativeResize="0"/>
          <p:nvPr/>
        </p:nvPicPr>
        <p:blipFill>
          <a:blip r:embed="rId3">
            <a:alphaModFix/>
          </a:blip>
          <a:stretch>
            <a:fillRect/>
          </a:stretch>
        </p:blipFill>
        <p:spPr>
          <a:xfrm>
            <a:off x="1726741" y="1260699"/>
            <a:ext cx="2475749" cy="385254"/>
          </a:xfrm>
          <a:prstGeom prst="rect">
            <a:avLst/>
          </a:prstGeom>
          <a:noFill/>
          <a:ln>
            <a:noFill/>
          </a:ln>
        </p:spPr>
      </p:pic>
      <p:pic>
        <p:nvPicPr>
          <p:cNvPr id="1068" name="Shape 1068"/>
          <p:cNvPicPr preferRelativeResize="0"/>
          <p:nvPr/>
        </p:nvPicPr>
        <p:blipFill>
          <a:blip r:embed="rId4">
            <a:alphaModFix/>
          </a:blip>
          <a:stretch>
            <a:fillRect/>
          </a:stretch>
        </p:blipFill>
        <p:spPr>
          <a:xfrm>
            <a:off x="4949898" y="1219050"/>
            <a:ext cx="3362129" cy="426903"/>
          </a:xfrm>
          <a:prstGeom prst="rect">
            <a:avLst/>
          </a:prstGeom>
          <a:noFill/>
          <a:ln>
            <a:noFill/>
          </a:ln>
        </p:spPr>
      </p:pic>
      <p:pic>
        <p:nvPicPr>
          <p:cNvPr id="1069" name="Shape 1069"/>
          <p:cNvPicPr preferRelativeResize="0"/>
          <p:nvPr/>
        </p:nvPicPr>
        <p:blipFill>
          <a:blip r:embed="rId5">
            <a:alphaModFix/>
          </a:blip>
          <a:stretch>
            <a:fillRect/>
          </a:stretch>
        </p:blipFill>
        <p:spPr>
          <a:xfrm>
            <a:off x="104708" y="1396058"/>
            <a:ext cx="1008638" cy="166596"/>
          </a:xfrm>
          <a:prstGeom prst="rect">
            <a:avLst/>
          </a:prstGeom>
          <a:noFill/>
          <a:ln>
            <a:noFill/>
          </a:ln>
        </p:spPr>
      </p:pic>
      <p:pic>
        <p:nvPicPr>
          <p:cNvPr id="1070" name="Shape 1070"/>
          <p:cNvPicPr preferRelativeResize="0"/>
          <p:nvPr/>
        </p:nvPicPr>
        <p:blipFill>
          <a:blip r:embed="rId6">
            <a:alphaModFix/>
          </a:blip>
          <a:stretch>
            <a:fillRect/>
          </a:stretch>
        </p:blipFill>
        <p:spPr>
          <a:xfrm>
            <a:off x="104695" y="2135813"/>
            <a:ext cx="2088595" cy="406078"/>
          </a:xfrm>
          <a:prstGeom prst="rect">
            <a:avLst/>
          </a:prstGeom>
          <a:noFill/>
          <a:ln>
            <a:noFill/>
          </a:ln>
        </p:spPr>
      </p:pic>
      <p:pic>
        <p:nvPicPr>
          <p:cNvPr id="1071" name="Shape 1071"/>
          <p:cNvPicPr preferRelativeResize="0"/>
          <p:nvPr/>
        </p:nvPicPr>
        <p:blipFill>
          <a:blip r:embed="rId7">
            <a:alphaModFix/>
          </a:blip>
          <a:stretch>
            <a:fillRect/>
          </a:stretch>
        </p:blipFill>
        <p:spPr>
          <a:xfrm>
            <a:off x="69050" y="2786936"/>
            <a:ext cx="2159913" cy="426903"/>
          </a:xfrm>
          <a:prstGeom prst="rect">
            <a:avLst/>
          </a:prstGeom>
          <a:noFill/>
          <a:ln>
            <a:noFill/>
          </a:ln>
        </p:spPr>
      </p:pic>
      <p:pic>
        <p:nvPicPr>
          <p:cNvPr id="1072" name="Shape 1072"/>
          <p:cNvPicPr preferRelativeResize="0"/>
          <p:nvPr/>
        </p:nvPicPr>
        <p:blipFill>
          <a:blip r:embed="rId8">
            <a:alphaModFix/>
          </a:blip>
          <a:stretch>
            <a:fillRect/>
          </a:stretch>
        </p:blipFill>
        <p:spPr>
          <a:xfrm>
            <a:off x="104708" y="3415143"/>
            <a:ext cx="1304098" cy="458140"/>
          </a:xfrm>
          <a:prstGeom prst="rect">
            <a:avLst/>
          </a:prstGeom>
          <a:noFill/>
          <a:ln>
            <a:noFill/>
          </a:ln>
        </p:spPr>
      </p:pic>
      <p:pic>
        <p:nvPicPr>
          <p:cNvPr id="1073" name="Shape 1073"/>
          <p:cNvPicPr preferRelativeResize="0"/>
          <p:nvPr/>
        </p:nvPicPr>
        <p:blipFill>
          <a:blip r:embed="rId9">
            <a:alphaModFix/>
          </a:blip>
          <a:stretch>
            <a:fillRect/>
          </a:stretch>
        </p:blipFill>
        <p:spPr>
          <a:xfrm>
            <a:off x="2631612" y="2092648"/>
            <a:ext cx="2659138" cy="426903"/>
          </a:xfrm>
          <a:prstGeom prst="rect">
            <a:avLst/>
          </a:prstGeom>
          <a:noFill/>
          <a:ln>
            <a:noFill/>
          </a:ln>
        </p:spPr>
      </p:pic>
      <p:pic>
        <p:nvPicPr>
          <p:cNvPr id="1074" name="Shape 1074"/>
          <p:cNvPicPr preferRelativeResize="0"/>
          <p:nvPr/>
        </p:nvPicPr>
        <p:blipFill>
          <a:blip r:embed="rId10">
            <a:alphaModFix/>
          </a:blip>
          <a:stretch>
            <a:fillRect/>
          </a:stretch>
        </p:blipFill>
        <p:spPr>
          <a:xfrm>
            <a:off x="2631625" y="2766904"/>
            <a:ext cx="2333113" cy="437315"/>
          </a:xfrm>
          <a:prstGeom prst="rect">
            <a:avLst/>
          </a:prstGeom>
          <a:noFill/>
          <a:ln>
            <a:noFill/>
          </a:ln>
        </p:spPr>
      </p:pic>
      <p:pic>
        <p:nvPicPr>
          <p:cNvPr id="1075" name="Shape 1075"/>
          <p:cNvPicPr preferRelativeResize="0"/>
          <p:nvPr/>
        </p:nvPicPr>
        <p:blipFill>
          <a:blip r:embed="rId11">
            <a:alphaModFix/>
          </a:blip>
          <a:stretch>
            <a:fillRect/>
          </a:stretch>
        </p:blipFill>
        <p:spPr>
          <a:xfrm>
            <a:off x="2631625" y="3451572"/>
            <a:ext cx="733555" cy="385254"/>
          </a:xfrm>
          <a:prstGeom prst="rect">
            <a:avLst/>
          </a:prstGeom>
          <a:noFill/>
          <a:ln>
            <a:noFill/>
          </a:ln>
        </p:spPr>
      </p:pic>
      <p:pic>
        <p:nvPicPr>
          <p:cNvPr id="1076" name="Shape 1076"/>
          <p:cNvPicPr preferRelativeResize="0"/>
          <p:nvPr/>
        </p:nvPicPr>
        <p:blipFill>
          <a:blip r:embed="rId12">
            <a:alphaModFix/>
          </a:blip>
          <a:stretch>
            <a:fillRect/>
          </a:stretch>
        </p:blipFill>
        <p:spPr>
          <a:xfrm>
            <a:off x="5413248" y="2307971"/>
            <a:ext cx="3647400" cy="1384832"/>
          </a:xfrm>
          <a:prstGeom prst="rect">
            <a:avLst/>
          </a:prstGeom>
          <a:noFill/>
          <a:ln>
            <a:noFill/>
          </a:ln>
        </p:spPr>
      </p:pic>
      <p:pic>
        <p:nvPicPr>
          <p:cNvPr id="1077" name="Shape 1077"/>
          <p:cNvPicPr preferRelativeResize="0"/>
          <p:nvPr/>
        </p:nvPicPr>
        <p:blipFill>
          <a:blip r:embed="rId13">
            <a:alphaModFix/>
          </a:blip>
          <a:stretch>
            <a:fillRect/>
          </a:stretch>
        </p:blipFill>
        <p:spPr>
          <a:xfrm>
            <a:off x="1903379" y="4354832"/>
            <a:ext cx="2037653" cy="354017"/>
          </a:xfrm>
          <a:prstGeom prst="rect">
            <a:avLst/>
          </a:prstGeom>
          <a:noFill/>
          <a:ln>
            <a:noFill/>
          </a:ln>
        </p:spPr>
      </p:pic>
      <p:sp>
        <p:nvSpPr>
          <p:cNvPr id="1078" name="Shape 1078"/>
          <p:cNvSpPr txBox="1"/>
          <p:nvPr/>
        </p:nvSpPr>
        <p:spPr>
          <a:xfrm>
            <a:off x="0" y="731325"/>
            <a:ext cx="1936800" cy="354000"/>
          </a:xfrm>
          <a:prstGeom prst="rect">
            <a:avLst/>
          </a:prstGeom>
          <a:noFill/>
          <a:ln>
            <a:noFill/>
          </a:ln>
        </p:spPr>
        <p:txBody>
          <a:bodyPr lIns="91425" tIns="91425" rIns="91425" bIns="91425" anchor="t" anchorCtr="0">
            <a:noAutofit/>
          </a:bodyPr>
          <a:lstStyle/>
          <a:p>
            <a:pPr>
              <a:spcBef>
                <a:spcPts val="0"/>
              </a:spcBef>
              <a:buNone/>
            </a:pPr>
            <a:r>
              <a:rPr lang="en" u="sng"/>
              <a:t>Using the Lagrangian</a:t>
            </a:r>
          </a:p>
        </p:txBody>
      </p:sp>
      <p:sp>
        <p:nvSpPr>
          <p:cNvPr id="1079" name="Shape 1079"/>
          <p:cNvSpPr txBox="1"/>
          <p:nvPr/>
        </p:nvSpPr>
        <p:spPr>
          <a:xfrm>
            <a:off x="88950" y="4312900"/>
            <a:ext cx="1758900" cy="354000"/>
          </a:xfrm>
          <a:prstGeom prst="rect">
            <a:avLst/>
          </a:prstGeom>
          <a:noFill/>
          <a:ln>
            <a:noFill/>
          </a:ln>
        </p:spPr>
        <p:txBody>
          <a:bodyPr lIns="91425" tIns="91425" rIns="91425" bIns="91425" anchor="t" anchorCtr="0">
            <a:noAutofit/>
          </a:bodyPr>
          <a:lstStyle/>
          <a:p>
            <a:pPr lvl="0" rtl="0">
              <a:spcBef>
                <a:spcPts val="0"/>
              </a:spcBef>
              <a:buNone/>
            </a:pPr>
            <a:r>
              <a:rPr lang="en"/>
              <a:t>Torque control law:</a:t>
            </a:r>
          </a:p>
        </p:txBody>
      </p:sp>
      <p:sp>
        <p:nvSpPr>
          <p:cNvPr id="1080" name="Shape 1080"/>
          <p:cNvSpPr txBox="1"/>
          <p:nvPr/>
        </p:nvSpPr>
        <p:spPr>
          <a:xfrm>
            <a:off x="4586700" y="4284350"/>
            <a:ext cx="4326300" cy="354000"/>
          </a:xfrm>
          <a:prstGeom prst="rect">
            <a:avLst/>
          </a:prstGeom>
          <a:noFill/>
          <a:ln>
            <a:noFill/>
          </a:ln>
        </p:spPr>
        <p:txBody>
          <a:bodyPr lIns="91425" tIns="91425" rIns="91425" bIns="91425" anchor="t" anchorCtr="0">
            <a:noAutofit/>
          </a:bodyPr>
          <a:lstStyle/>
          <a:p>
            <a:pPr>
              <a:spcBef>
                <a:spcPts val="0"/>
              </a:spcBef>
              <a:buNone/>
            </a:pPr>
            <a:r>
              <a:rPr lang="en"/>
              <a:t>optimized to maximize orbit reach through iteration</a:t>
            </a:r>
          </a:p>
        </p:txBody>
      </p:sp>
      <p:pic>
        <p:nvPicPr>
          <p:cNvPr id="1081" name="Shape 1081"/>
          <p:cNvPicPr preferRelativeResize="0"/>
          <p:nvPr/>
        </p:nvPicPr>
        <p:blipFill>
          <a:blip r:embed="rId14">
            <a:alphaModFix/>
          </a:blip>
          <a:stretch>
            <a:fillRect/>
          </a:stretch>
        </p:blipFill>
        <p:spPr>
          <a:xfrm>
            <a:off x="4524375" y="4423225"/>
            <a:ext cx="95250" cy="114549"/>
          </a:xfrm>
          <a:prstGeom prst="rect">
            <a:avLst/>
          </a:prstGeom>
          <a:noFill/>
          <a:ln>
            <a:noFill/>
          </a:ln>
        </p:spPr>
      </p:pic>
    </p:spTree>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78"/>
                                        </p:tgtEl>
                                        <p:attrNameLst>
                                          <p:attrName>style.visibility</p:attrName>
                                        </p:attrNameLst>
                                      </p:cBhvr>
                                      <p:to>
                                        <p:strVal val="visible"/>
                                      </p:to>
                                    </p:set>
                                    <p:animEffect transition="in" filter="fade">
                                      <p:cBhvr>
                                        <p:cTn id="7" dur="1000"/>
                                        <p:tgtEl>
                                          <p:spTgt spid="107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67"/>
                                        </p:tgtEl>
                                        <p:attrNameLst>
                                          <p:attrName>style.visibility</p:attrName>
                                        </p:attrNameLst>
                                      </p:cBhvr>
                                      <p:to>
                                        <p:strVal val="visible"/>
                                      </p:to>
                                    </p:set>
                                    <p:animEffect transition="in" filter="fade">
                                      <p:cBhvr>
                                        <p:cTn id="12" dur="1000"/>
                                        <p:tgtEl>
                                          <p:spTgt spid="1067"/>
                                        </p:tgtEl>
                                      </p:cBhvr>
                                    </p:animEffect>
                                  </p:childTnLst>
                                </p:cTn>
                              </p:par>
                              <p:par>
                                <p:cTn id="13" presetID="10" presetClass="entr" presetSubtype="0" fill="hold" nodeType="withEffect">
                                  <p:stCondLst>
                                    <p:cond delay="0"/>
                                  </p:stCondLst>
                                  <p:childTnLst>
                                    <p:set>
                                      <p:cBhvr>
                                        <p:cTn id="14" dur="1" fill="hold">
                                          <p:stCondLst>
                                            <p:cond delay="0"/>
                                          </p:stCondLst>
                                        </p:cTn>
                                        <p:tgtEl>
                                          <p:spTgt spid="1069"/>
                                        </p:tgtEl>
                                        <p:attrNameLst>
                                          <p:attrName>style.visibility</p:attrName>
                                        </p:attrNameLst>
                                      </p:cBhvr>
                                      <p:to>
                                        <p:strVal val="visible"/>
                                      </p:to>
                                    </p:set>
                                    <p:animEffect transition="in" filter="fade">
                                      <p:cBhvr>
                                        <p:cTn id="15" dur="1000"/>
                                        <p:tgtEl>
                                          <p:spTgt spid="1069"/>
                                        </p:tgtEl>
                                      </p:cBhvr>
                                    </p:animEffect>
                                  </p:childTnLst>
                                </p:cTn>
                              </p:par>
                              <p:par>
                                <p:cTn id="16" presetID="10" presetClass="entr" presetSubtype="0" fill="hold" nodeType="withEffect">
                                  <p:stCondLst>
                                    <p:cond delay="0"/>
                                  </p:stCondLst>
                                  <p:childTnLst>
                                    <p:set>
                                      <p:cBhvr>
                                        <p:cTn id="17" dur="1" fill="hold">
                                          <p:stCondLst>
                                            <p:cond delay="0"/>
                                          </p:stCondLst>
                                        </p:cTn>
                                        <p:tgtEl>
                                          <p:spTgt spid="1068"/>
                                        </p:tgtEl>
                                        <p:attrNameLst>
                                          <p:attrName>style.visibility</p:attrName>
                                        </p:attrNameLst>
                                      </p:cBhvr>
                                      <p:to>
                                        <p:strVal val="visible"/>
                                      </p:to>
                                    </p:set>
                                    <p:animEffect transition="in" filter="fade">
                                      <p:cBhvr>
                                        <p:cTn id="18" dur="1000"/>
                                        <p:tgtEl>
                                          <p:spTgt spid="106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070"/>
                                        </p:tgtEl>
                                        <p:attrNameLst>
                                          <p:attrName>style.visibility</p:attrName>
                                        </p:attrNameLst>
                                      </p:cBhvr>
                                      <p:to>
                                        <p:strVal val="visible"/>
                                      </p:to>
                                    </p:set>
                                    <p:animEffect transition="in" filter="fade">
                                      <p:cBhvr>
                                        <p:cTn id="23" dur="1000"/>
                                        <p:tgtEl>
                                          <p:spTgt spid="1070"/>
                                        </p:tgtEl>
                                      </p:cBhvr>
                                    </p:animEffect>
                                  </p:childTnLst>
                                </p:cTn>
                              </p:par>
                              <p:par>
                                <p:cTn id="24" presetID="10" presetClass="entr" presetSubtype="0" fill="hold" nodeType="withEffect">
                                  <p:stCondLst>
                                    <p:cond delay="0"/>
                                  </p:stCondLst>
                                  <p:childTnLst>
                                    <p:set>
                                      <p:cBhvr>
                                        <p:cTn id="25" dur="1" fill="hold">
                                          <p:stCondLst>
                                            <p:cond delay="0"/>
                                          </p:stCondLst>
                                        </p:cTn>
                                        <p:tgtEl>
                                          <p:spTgt spid="1071"/>
                                        </p:tgtEl>
                                        <p:attrNameLst>
                                          <p:attrName>style.visibility</p:attrName>
                                        </p:attrNameLst>
                                      </p:cBhvr>
                                      <p:to>
                                        <p:strVal val="visible"/>
                                      </p:to>
                                    </p:set>
                                    <p:animEffect transition="in" filter="fade">
                                      <p:cBhvr>
                                        <p:cTn id="26" dur="1000"/>
                                        <p:tgtEl>
                                          <p:spTgt spid="1071"/>
                                        </p:tgtEl>
                                      </p:cBhvr>
                                    </p:animEffect>
                                  </p:childTnLst>
                                </p:cTn>
                              </p:par>
                              <p:par>
                                <p:cTn id="27" presetID="10" presetClass="entr" presetSubtype="0" fill="hold" nodeType="withEffect">
                                  <p:stCondLst>
                                    <p:cond delay="0"/>
                                  </p:stCondLst>
                                  <p:childTnLst>
                                    <p:set>
                                      <p:cBhvr>
                                        <p:cTn id="28" dur="1" fill="hold">
                                          <p:stCondLst>
                                            <p:cond delay="0"/>
                                          </p:stCondLst>
                                        </p:cTn>
                                        <p:tgtEl>
                                          <p:spTgt spid="1072"/>
                                        </p:tgtEl>
                                        <p:attrNameLst>
                                          <p:attrName>style.visibility</p:attrName>
                                        </p:attrNameLst>
                                      </p:cBhvr>
                                      <p:to>
                                        <p:strVal val="visible"/>
                                      </p:to>
                                    </p:set>
                                    <p:animEffect transition="in" filter="fade">
                                      <p:cBhvr>
                                        <p:cTn id="29" dur="1000"/>
                                        <p:tgtEl>
                                          <p:spTgt spid="1072"/>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073"/>
                                        </p:tgtEl>
                                        <p:attrNameLst>
                                          <p:attrName>style.visibility</p:attrName>
                                        </p:attrNameLst>
                                      </p:cBhvr>
                                      <p:to>
                                        <p:strVal val="visible"/>
                                      </p:to>
                                    </p:set>
                                    <p:animEffect transition="in" filter="fade">
                                      <p:cBhvr>
                                        <p:cTn id="34" dur="1000"/>
                                        <p:tgtEl>
                                          <p:spTgt spid="1073"/>
                                        </p:tgtEl>
                                      </p:cBhvr>
                                    </p:animEffect>
                                  </p:childTnLst>
                                </p:cTn>
                              </p:par>
                              <p:par>
                                <p:cTn id="35" presetID="10" presetClass="entr" presetSubtype="0" fill="hold" nodeType="withEffect">
                                  <p:stCondLst>
                                    <p:cond delay="0"/>
                                  </p:stCondLst>
                                  <p:childTnLst>
                                    <p:set>
                                      <p:cBhvr>
                                        <p:cTn id="36" dur="1" fill="hold">
                                          <p:stCondLst>
                                            <p:cond delay="0"/>
                                          </p:stCondLst>
                                        </p:cTn>
                                        <p:tgtEl>
                                          <p:spTgt spid="1074"/>
                                        </p:tgtEl>
                                        <p:attrNameLst>
                                          <p:attrName>style.visibility</p:attrName>
                                        </p:attrNameLst>
                                      </p:cBhvr>
                                      <p:to>
                                        <p:strVal val="visible"/>
                                      </p:to>
                                    </p:set>
                                    <p:animEffect transition="in" filter="fade">
                                      <p:cBhvr>
                                        <p:cTn id="37" dur="1000"/>
                                        <p:tgtEl>
                                          <p:spTgt spid="1074"/>
                                        </p:tgtEl>
                                      </p:cBhvr>
                                    </p:animEffect>
                                  </p:childTnLst>
                                </p:cTn>
                              </p:par>
                              <p:par>
                                <p:cTn id="38" presetID="10" presetClass="entr" presetSubtype="0" fill="hold" nodeType="withEffect">
                                  <p:stCondLst>
                                    <p:cond delay="0"/>
                                  </p:stCondLst>
                                  <p:childTnLst>
                                    <p:set>
                                      <p:cBhvr>
                                        <p:cTn id="39" dur="1" fill="hold">
                                          <p:stCondLst>
                                            <p:cond delay="0"/>
                                          </p:stCondLst>
                                        </p:cTn>
                                        <p:tgtEl>
                                          <p:spTgt spid="1075"/>
                                        </p:tgtEl>
                                        <p:attrNameLst>
                                          <p:attrName>style.visibility</p:attrName>
                                        </p:attrNameLst>
                                      </p:cBhvr>
                                      <p:to>
                                        <p:strVal val="visible"/>
                                      </p:to>
                                    </p:set>
                                    <p:animEffect transition="in" filter="fade">
                                      <p:cBhvr>
                                        <p:cTn id="40" dur="1000"/>
                                        <p:tgtEl>
                                          <p:spTgt spid="1075"/>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1076"/>
                                        </p:tgtEl>
                                        <p:attrNameLst>
                                          <p:attrName>style.visibility</p:attrName>
                                        </p:attrNameLst>
                                      </p:cBhvr>
                                      <p:to>
                                        <p:strVal val="visible"/>
                                      </p:to>
                                    </p:set>
                                    <p:animEffect transition="in" filter="fade">
                                      <p:cBhvr>
                                        <p:cTn id="45" dur="1000"/>
                                        <p:tgtEl>
                                          <p:spTgt spid="1076"/>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1079"/>
                                        </p:tgtEl>
                                        <p:attrNameLst>
                                          <p:attrName>style.visibility</p:attrName>
                                        </p:attrNameLst>
                                      </p:cBhvr>
                                      <p:to>
                                        <p:strVal val="visible"/>
                                      </p:to>
                                    </p:set>
                                    <p:animEffect transition="in" filter="fade">
                                      <p:cBhvr>
                                        <p:cTn id="50" dur="1000"/>
                                        <p:tgtEl>
                                          <p:spTgt spid="1079"/>
                                        </p:tgtEl>
                                      </p:cBhvr>
                                    </p:animEffect>
                                  </p:childTnLst>
                                </p:cTn>
                              </p:par>
                              <p:par>
                                <p:cTn id="51" presetID="10" presetClass="entr" presetSubtype="0" fill="hold" nodeType="withEffect">
                                  <p:stCondLst>
                                    <p:cond delay="0"/>
                                  </p:stCondLst>
                                  <p:childTnLst>
                                    <p:set>
                                      <p:cBhvr>
                                        <p:cTn id="52" dur="1" fill="hold">
                                          <p:stCondLst>
                                            <p:cond delay="0"/>
                                          </p:stCondLst>
                                        </p:cTn>
                                        <p:tgtEl>
                                          <p:spTgt spid="1077"/>
                                        </p:tgtEl>
                                        <p:attrNameLst>
                                          <p:attrName>style.visibility</p:attrName>
                                        </p:attrNameLst>
                                      </p:cBhvr>
                                      <p:to>
                                        <p:strVal val="visible"/>
                                      </p:to>
                                    </p:set>
                                    <p:animEffect transition="in" filter="fade">
                                      <p:cBhvr>
                                        <p:cTn id="53" dur="1000"/>
                                        <p:tgtEl>
                                          <p:spTgt spid="1077"/>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1081"/>
                                        </p:tgtEl>
                                        <p:attrNameLst>
                                          <p:attrName>style.visibility</p:attrName>
                                        </p:attrNameLst>
                                      </p:cBhvr>
                                      <p:to>
                                        <p:strVal val="visible"/>
                                      </p:to>
                                    </p:set>
                                    <p:animEffect transition="in" filter="fade">
                                      <p:cBhvr>
                                        <p:cTn id="58" dur="1000"/>
                                        <p:tgtEl>
                                          <p:spTgt spid="1081"/>
                                        </p:tgtEl>
                                      </p:cBhvr>
                                    </p:animEffect>
                                  </p:childTnLst>
                                </p:cTn>
                              </p:par>
                              <p:par>
                                <p:cTn id="59" presetID="10" presetClass="entr" presetSubtype="0" fill="hold" nodeType="withEffect">
                                  <p:stCondLst>
                                    <p:cond delay="0"/>
                                  </p:stCondLst>
                                  <p:childTnLst>
                                    <p:set>
                                      <p:cBhvr>
                                        <p:cTn id="60" dur="1" fill="hold">
                                          <p:stCondLst>
                                            <p:cond delay="0"/>
                                          </p:stCondLst>
                                        </p:cTn>
                                        <p:tgtEl>
                                          <p:spTgt spid="1080"/>
                                        </p:tgtEl>
                                        <p:attrNameLst>
                                          <p:attrName>style.visibility</p:attrName>
                                        </p:attrNameLst>
                                      </p:cBhvr>
                                      <p:to>
                                        <p:strVal val="visible"/>
                                      </p:to>
                                    </p:set>
                                    <p:animEffect transition="in" filter="fade">
                                      <p:cBhvr>
                                        <p:cTn id="61" dur="1000"/>
                                        <p:tgtEl>
                                          <p:spTgt spid="10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Shape 109"/>
          <p:cNvSpPr txBox="1">
            <a:spLocks noGrp="1"/>
          </p:cNvSpPr>
          <p:nvPr>
            <p:ph type="title"/>
          </p:nvPr>
        </p:nvSpPr>
        <p:spPr>
          <a:xfrm>
            <a:off x="457200" y="1577578"/>
            <a:ext cx="8229600" cy="857400"/>
          </a:xfrm>
          <a:prstGeom prst="rect">
            <a:avLst/>
          </a:prstGeom>
        </p:spPr>
        <p:txBody>
          <a:bodyPr lIns="91425" tIns="91425" rIns="91425" bIns="91425" anchor="b" anchorCtr="0">
            <a:noAutofit/>
          </a:bodyPr>
          <a:lstStyle/>
          <a:p>
            <a:pPr lvl="0" algn="ctr" rtl="0">
              <a:spcBef>
                <a:spcPts val="0"/>
              </a:spcBef>
              <a:buNone/>
            </a:pPr>
            <a:r>
              <a:rPr lang="en"/>
              <a:t>Project Approach</a:t>
            </a:r>
          </a:p>
        </p:txBody>
      </p:sp>
      <p:sp>
        <p:nvSpPr>
          <p:cNvPr id="110" name="Shape 110"/>
          <p:cNvSpPr txBox="1"/>
          <p:nvPr/>
        </p:nvSpPr>
        <p:spPr>
          <a:xfrm>
            <a:off x="0" y="4729100"/>
            <a:ext cx="9144000" cy="409199"/>
          </a:xfrm>
          <a:prstGeom prst="rect">
            <a:avLst/>
          </a:prstGeom>
          <a:noFill/>
          <a:ln>
            <a:noFill/>
          </a:ln>
        </p:spPr>
        <p:txBody>
          <a:bodyPr lIns="91425" tIns="91425" rIns="91425" bIns="91425" anchor="t" anchorCtr="0">
            <a:noAutofit/>
          </a:bodyPr>
          <a:lstStyle/>
          <a:p>
            <a:pPr lvl="0" algn="ctr" rtl="0">
              <a:spcBef>
                <a:spcPts val="0"/>
              </a:spcBef>
              <a:buNone/>
            </a:pPr>
            <a:r>
              <a:rPr lang="en"/>
              <a:t>Overview | </a:t>
            </a:r>
            <a:r>
              <a:rPr lang="en">
                <a:solidFill>
                  <a:srgbClr val="9900FF"/>
                </a:solidFill>
              </a:rPr>
              <a:t>Approach</a:t>
            </a:r>
            <a:r>
              <a:rPr lang="en"/>
              <a:t> | Project Plan | Design Walkthrough | FMEA and Safety | Standards | Conclusions</a:t>
            </a:r>
          </a:p>
        </p:txBody>
      </p:sp>
    </p:spTree>
  </p:cSld>
  <p:clrMapOvr>
    <a:masterClrMapping/>
  </p:clrMapOvr>
  <p:transition spd="slow">
    <p:cut/>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1085"/>
        <p:cNvGrpSpPr/>
        <p:nvPr/>
      </p:nvGrpSpPr>
      <p:grpSpPr>
        <a:xfrm>
          <a:off x="0" y="0"/>
          <a:ext cx="0" cy="0"/>
          <a:chOff x="0" y="0"/>
          <a:chExt cx="0" cy="0"/>
        </a:xfrm>
      </p:grpSpPr>
      <p:sp>
        <p:nvSpPr>
          <p:cNvPr id="1086" name="Shape 1086"/>
          <p:cNvSpPr/>
          <p:nvPr/>
        </p:nvSpPr>
        <p:spPr>
          <a:xfrm>
            <a:off x="-16500" y="-1450"/>
            <a:ext cx="9144000" cy="635699"/>
          </a:xfrm>
          <a:prstGeom prst="rect">
            <a:avLst/>
          </a:prstGeom>
          <a:solidFill>
            <a:srgbClr val="FFFFFF"/>
          </a:solidFill>
          <a:ln w="19050" cap="flat">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087" name="Shape 1087"/>
          <p:cNvSpPr txBox="1">
            <a:spLocks noGrp="1"/>
          </p:cNvSpPr>
          <p:nvPr>
            <p:ph type="title"/>
          </p:nvPr>
        </p:nvSpPr>
        <p:spPr>
          <a:xfrm>
            <a:off x="1895400" y="550"/>
            <a:ext cx="5320199" cy="635699"/>
          </a:xfrm>
          <a:prstGeom prst="rect">
            <a:avLst/>
          </a:prstGeom>
        </p:spPr>
        <p:txBody>
          <a:bodyPr lIns="91425" tIns="91425" rIns="91425" bIns="91425" anchor="b" anchorCtr="0">
            <a:noAutofit/>
          </a:bodyPr>
          <a:lstStyle/>
          <a:p>
            <a:pPr lvl="0" rtl="0">
              <a:spcBef>
                <a:spcPts val="0"/>
              </a:spcBef>
              <a:buNone/>
            </a:pPr>
            <a:r>
              <a:rPr lang="en" sz="3000"/>
              <a:t>Thomas - Lessons Learned</a:t>
            </a:r>
          </a:p>
        </p:txBody>
      </p:sp>
      <p:pic>
        <p:nvPicPr>
          <p:cNvPr id="1088" name="Shape 1088"/>
          <p:cNvPicPr preferRelativeResize="0"/>
          <p:nvPr/>
        </p:nvPicPr>
        <p:blipFill>
          <a:blip r:embed="rId3">
            <a:alphaModFix/>
          </a:blip>
          <a:stretch>
            <a:fillRect/>
          </a:stretch>
        </p:blipFill>
        <p:spPr>
          <a:xfrm>
            <a:off x="0" y="634250"/>
            <a:ext cx="9144000" cy="4509249"/>
          </a:xfrm>
          <a:prstGeom prst="rect">
            <a:avLst/>
          </a:prstGeom>
          <a:noFill/>
          <a:ln>
            <a:noFill/>
          </a:ln>
        </p:spPr>
      </p:pic>
    </p:spTree>
  </p:cSld>
  <p:clrMapOvr>
    <a:masterClrMapping/>
  </p:clrMapOvr>
  <p:transition spd="slow">
    <p:cut/>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1092"/>
        <p:cNvGrpSpPr/>
        <p:nvPr/>
      </p:nvGrpSpPr>
      <p:grpSpPr>
        <a:xfrm>
          <a:off x="0" y="0"/>
          <a:ext cx="0" cy="0"/>
          <a:chOff x="0" y="0"/>
          <a:chExt cx="0" cy="0"/>
        </a:xfrm>
      </p:grpSpPr>
      <p:sp>
        <p:nvSpPr>
          <p:cNvPr id="1093" name="Shape 1093"/>
          <p:cNvSpPr txBox="1">
            <a:spLocks noGrp="1"/>
          </p:cNvSpPr>
          <p:nvPr>
            <p:ph type="title"/>
          </p:nvPr>
        </p:nvSpPr>
        <p:spPr>
          <a:xfrm>
            <a:off x="1895400" y="550"/>
            <a:ext cx="5320199" cy="635699"/>
          </a:xfrm>
          <a:prstGeom prst="rect">
            <a:avLst/>
          </a:prstGeom>
        </p:spPr>
        <p:txBody>
          <a:bodyPr lIns="91425" tIns="91425" rIns="91425" bIns="91425" anchor="b" anchorCtr="0">
            <a:noAutofit/>
          </a:bodyPr>
          <a:lstStyle/>
          <a:p>
            <a:pPr lvl="0" rtl="0">
              <a:spcBef>
                <a:spcPts val="0"/>
              </a:spcBef>
              <a:buNone/>
            </a:pPr>
            <a:r>
              <a:rPr lang="en" sz="3000"/>
              <a:t>Thomas - Lessons Learned</a:t>
            </a:r>
          </a:p>
        </p:txBody>
      </p:sp>
      <p:pic>
        <p:nvPicPr>
          <p:cNvPr id="1094" name="Shape 1094"/>
          <p:cNvPicPr preferRelativeResize="0"/>
          <p:nvPr/>
        </p:nvPicPr>
        <p:blipFill>
          <a:blip r:embed="rId3">
            <a:alphaModFix/>
          </a:blip>
          <a:stretch>
            <a:fillRect/>
          </a:stretch>
        </p:blipFill>
        <p:spPr>
          <a:xfrm>
            <a:off x="178066" y="636250"/>
            <a:ext cx="1226634" cy="1233134"/>
          </a:xfrm>
          <a:prstGeom prst="rect">
            <a:avLst/>
          </a:prstGeom>
          <a:noFill/>
          <a:ln>
            <a:noFill/>
          </a:ln>
        </p:spPr>
      </p:pic>
      <p:sp>
        <p:nvSpPr>
          <p:cNvPr id="1095" name="Shape 1095"/>
          <p:cNvSpPr txBox="1"/>
          <p:nvPr/>
        </p:nvSpPr>
        <p:spPr>
          <a:xfrm>
            <a:off x="1661801" y="1087650"/>
            <a:ext cx="2873100" cy="330300"/>
          </a:xfrm>
          <a:prstGeom prst="rect">
            <a:avLst/>
          </a:prstGeom>
          <a:noFill/>
          <a:ln>
            <a:noFill/>
          </a:ln>
        </p:spPr>
        <p:txBody>
          <a:bodyPr lIns="91425" tIns="91425" rIns="91425" bIns="91425" anchor="t" anchorCtr="0">
            <a:noAutofit/>
          </a:bodyPr>
          <a:lstStyle/>
          <a:p>
            <a:pPr>
              <a:spcBef>
                <a:spcPts val="0"/>
              </a:spcBef>
              <a:buNone/>
            </a:pPr>
            <a:r>
              <a:rPr lang="en" sz="1800" b="1"/>
              <a:t>Timing</a:t>
            </a:r>
          </a:p>
        </p:txBody>
      </p:sp>
      <p:pic>
        <p:nvPicPr>
          <p:cNvPr id="1096" name="Shape 1096"/>
          <p:cNvPicPr preferRelativeResize="0"/>
          <p:nvPr/>
        </p:nvPicPr>
        <p:blipFill rotWithShape="1">
          <a:blip r:embed="rId4">
            <a:alphaModFix/>
          </a:blip>
          <a:srcRect l="21358"/>
          <a:stretch/>
        </p:blipFill>
        <p:spPr>
          <a:xfrm>
            <a:off x="155500" y="1869384"/>
            <a:ext cx="1249201" cy="1559490"/>
          </a:xfrm>
          <a:prstGeom prst="rect">
            <a:avLst/>
          </a:prstGeom>
          <a:noFill/>
          <a:ln>
            <a:noFill/>
          </a:ln>
        </p:spPr>
      </p:pic>
      <p:sp>
        <p:nvSpPr>
          <p:cNvPr id="1097" name="Shape 1097"/>
          <p:cNvSpPr txBox="1"/>
          <p:nvPr/>
        </p:nvSpPr>
        <p:spPr>
          <a:xfrm>
            <a:off x="1661802" y="2483950"/>
            <a:ext cx="2485499" cy="330300"/>
          </a:xfrm>
          <a:prstGeom prst="rect">
            <a:avLst/>
          </a:prstGeom>
          <a:noFill/>
          <a:ln>
            <a:noFill/>
          </a:ln>
        </p:spPr>
        <p:txBody>
          <a:bodyPr lIns="91425" tIns="91425" rIns="91425" bIns="91425" anchor="t" anchorCtr="0">
            <a:noAutofit/>
          </a:bodyPr>
          <a:lstStyle/>
          <a:p>
            <a:pPr>
              <a:spcBef>
                <a:spcPts val="0"/>
              </a:spcBef>
              <a:buNone/>
            </a:pPr>
            <a:r>
              <a:rPr lang="en" sz="1800" b="1"/>
              <a:t>Direction is crucial</a:t>
            </a:r>
          </a:p>
        </p:txBody>
      </p:sp>
      <p:cxnSp>
        <p:nvCxnSpPr>
          <p:cNvPr id="1098" name="Shape 1098"/>
          <p:cNvCxnSpPr/>
          <p:nvPr/>
        </p:nvCxnSpPr>
        <p:spPr>
          <a:xfrm rot="10800000" flipH="1">
            <a:off x="4147300" y="2200075"/>
            <a:ext cx="1372199" cy="501599"/>
          </a:xfrm>
          <a:prstGeom prst="straightConnector1">
            <a:avLst/>
          </a:prstGeom>
          <a:noFill/>
          <a:ln w="19050" cap="flat">
            <a:solidFill>
              <a:schemeClr val="dk2"/>
            </a:solidFill>
            <a:prstDash val="solid"/>
            <a:round/>
            <a:headEnd type="none" w="lg" len="lg"/>
            <a:tailEnd type="triangle" w="lg" len="lg"/>
          </a:ln>
        </p:spPr>
      </p:cxnSp>
      <p:pic>
        <p:nvPicPr>
          <p:cNvPr id="1099" name="Shape 1099"/>
          <p:cNvPicPr preferRelativeResize="0"/>
          <p:nvPr/>
        </p:nvPicPr>
        <p:blipFill>
          <a:blip r:embed="rId5">
            <a:alphaModFix/>
          </a:blip>
          <a:stretch>
            <a:fillRect/>
          </a:stretch>
        </p:blipFill>
        <p:spPr>
          <a:xfrm>
            <a:off x="5987174" y="1087650"/>
            <a:ext cx="2924598" cy="1654299"/>
          </a:xfrm>
          <a:prstGeom prst="rect">
            <a:avLst/>
          </a:prstGeom>
          <a:noFill/>
          <a:ln>
            <a:noFill/>
          </a:ln>
        </p:spPr>
      </p:pic>
      <p:sp>
        <p:nvSpPr>
          <p:cNvPr id="1100" name="Shape 1100"/>
          <p:cNvSpPr txBox="1"/>
          <p:nvPr/>
        </p:nvSpPr>
        <p:spPr>
          <a:xfrm>
            <a:off x="6084275" y="2701675"/>
            <a:ext cx="2827499" cy="330300"/>
          </a:xfrm>
          <a:prstGeom prst="rect">
            <a:avLst/>
          </a:prstGeom>
          <a:noFill/>
          <a:ln>
            <a:noFill/>
          </a:ln>
        </p:spPr>
        <p:txBody>
          <a:bodyPr lIns="91425" tIns="91425" rIns="91425" bIns="91425" anchor="t" anchorCtr="0">
            <a:noAutofit/>
          </a:bodyPr>
          <a:lstStyle/>
          <a:p>
            <a:pPr lvl="0" rtl="0">
              <a:spcBef>
                <a:spcPts val="0"/>
              </a:spcBef>
              <a:buNone/>
            </a:pPr>
            <a:r>
              <a:rPr lang="en" sz="1800" b="1"/>
              <a:t>Importance of Planning</a:t>
            </a:r>
          </a:p>
        </p:txBody>
      </p:sp>
      <p:cxnSp>
        <p:nvCxnSpPr>
          <p:cNvPr id="1101" name="Shape 1101"/>
          <p:cNvCxnSpPr/>
          <p:nvPr/>
        </p:nvCxnSpPr>
        <p:spPr>
          <a:xfrm>
            <a:off x="2921675" y="1257250"/>
            <a:ext cx="2597699" cy="513899"/>
          </a:xfrm>
          <a:prstGeom prst="straightConnector1">
            <a:avLst/>
          </a:prstGeom>
          <a:noFill/>
          <a:ln w="19050" cap="flat">
            <a:solidFill>
              <a:schemeClr val="dk2"/>
            </a:solidFill>
            <a:prstDash val="solid"/>
            <a:round/>
            <a:headEnd type="none" w="lg" len="lg"/>
            <a:tailEnd type="triangle" w="lg" len="lg"/>
          </a:ln>
        </p:spPr>
      </p:cxnSp>
      <p:pic>
        <p:nvPicPr>
          <p:cNvPr id="1102" name="Shape 1102"/>
          <p:cNvPicPr preferRelativeResize="0"/>
          <p:nvPr/>
        </p:nvPicPr>
        <p:blipFill>
          <a:blip r:embed="rId6">
            <a:alphaModFix/>
          </a:blip>
          <a:stretch>
            <a:fillRect/>
          </a:stretch>
        </p:blipFill>
        <p:spPr>
          <a:xfrm>
            <a:off x="178075" y="3428875"/>
            <a:ext cx="4793915" cy="1654299"/>
          </a:xfrm>
          <a:prstGeom prst="rect">
            <a:avLst/>
          </a:prstGeom>
          <a:noFill/>
          <a:ln>
            <a:noFill/>
          </a:ln>
        </p:spPr>
      </p:pic>
      <p:sp>
        <p:nvSpPr>
          <p:cNvPr id="1103" name="Shape 1103"/>
          <p:cNvSpPr txBox="1"/>
          <p:nvPr/>
        </p:nvSpPr>
        <p:spPr>
          <a:xfrm>
            <a:off x="6084275" y="3990550"/>
            <a:ext cx="2079900" cy="635699"/>
          </a:xfrm>
          <a:prstGeom prst="rect">
            <a:avLst/>
          </a:prstGeom>
          <a:noFill/>
          <a:ln>
            <a:noFill/>
          </a:ln>
        </p:spPr>
        <p:txBody>
          <a:bodyPr lIns="91425" tIns="91425" rIns="91425" bIns="91425" anchor="t" anchorCtr="0">
            <a:noAutofit/>
          </a:bodyPr>
          <a:lstStyle/>
          <a:p>
            <a:pPr lvl="0" rtl="0">
              <a:spcBef>
                <a:spcPts val="0"/>
              </a:spcBef>
              <a:buNone/>
            </a:pPr>
            <a:r>
              <a:rPr lang="en" sz="1800" b="1"/>
              <a:t>Problem Solving &amp; Persistence</a:t>
            </a:r>
          </a:p>
        </p:txBody>
      </p:sp>
    </p:spTree>
  </p:cSld>
  <p:clrMapOvr>
    <a:masterClrMapping/>
  </p:clrMapOvr>
  <p:transition spd="slow">
    <p:cut/>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1107"/>
        <p:cNvGrpSpPr/>
        <p:nvPr/>
      </p:nvGrpSpPr>
      <p:grpSpPr>
        <a:xfrm>
          <a:off x="0" y="0"/>
          <a:ext cx="0" cy="0"/>
          <a:chOff x="0" y="0"/>
          <a:chExt cx="0" cy="0"/>
        </a:xfrm>
      </p:grpSpPr>
      <p:sp>
        <p:nvSpPr>
          <p:cNvPr id="1108" name="Shape 1108"/>
          <p:cNvSpPr txBox="1">
            <a:spLocks noGrp="1"/>
          </p:cNvSpPr>
          <p:nvPr>
            <p:ph type="title"/>
          </p:nvPr>
        </p:nvSpPr>
        <p:spPr>
          <a:xfrm>
            <a:off x="308000" y="87778"/>
            <a:ext cx="8229600" cy="857400"/>
          </a:xfrm>
          <a:prstGeom prst="rect">
            <a:avLst/>
          </a:prstGeom>
        </p:spPr>
        <p:txBody>
          <a:bodyPr lIns="91425" tIns="91425" rIns="91425" bIns="91425" anchor="b" anchorCtr="0">
            <a:noAutofit/>
          </a:bodyPr>
          <a:lstStyle/>
          <a:p>
            <a:pPr>
              <a:spcBef>
                <a:spcPts val="0"/>
              </a:spcBef>
              <a:buNone/>
            </a:pPr>
            <a:r>
              <a:rPr lang="en"/>
              <a:t>Individual Design Contribution</a:t>
            </a:r>
          </a:p>
        </p:txBody>
      </p:sp>
      <p:sp>
        <p:nvSpPr>
          <p:cNvPr id="1109" name="Shape 1109"/>
          <p:cNvSpPr txBox="1">
            <a:spLocks noGrp="1"/>
          </p:cNvSpPr>
          <p:nvPr>
            <p:ph type="body" idx="1"/>
          </p:nvPr>
        </p:nvSpPr>
        <p:spPr>
          <a:xfrm>
            <a:off x="202625" y="910050"/>
            <a:ext cx="4896900" cy="4031399"/>
          </a:xfrm>
          <a:prstGeom prst="rect">
            <a:avLst/>
          </a:prstGeom>
        </p:spPr>
        <p:txBody>
          <a:bodyPr lIns="91425" tIns="91425" rIns="91425" bIns="91425" anchor="t" anchorCtr="0">
            <a:noAutofit/>
          </a:bodyPr>
          <a:lstStyle/>
          <a:p>
            <a:pPr marL="457200" lvl="0" indent="-381000" rtl="0">
              <a:lnSpc>
                <a:spcPct val="115000"/>
              </a:lnSpc>
              <a:spcBef>
                <a:spcPts val="800"/>
              </a:spcBef>
              <a:buClr>
                <a:schemeClr val="dk1"/>
              </a:buClr>
              <a:buSzPct val="100000"/>
              <a:buFont typeface="Arial"/>
              <a:buChar char="●"/>
            </a:pPr>
            <a:r>
              <a:rPr lang="en" sz="2400" b="1">
                <a:solidFill>
                  <a:schemeClr val="dk1"/>
                </a:solidFill>
              </a:rPr>
              <a:t>Navigation Systems</a:t>
            </a:r>
          </a:p>
          <a:p>
            <a:pPr marL="914400" lvl="1" indent="-381000" rtl="0">
              <a:lnSpc>
                <a:spcPct val="115000"/>
              </a:lnSpc>
              <a:spcBef>
                <a:spcPts val="800"/>
              </a:spcBef>
              <a:buClr>
                <a:schemeClr val="dk1"/>
              </a:buClr>
              <a:buSzPct val="80000"/>
              <a:buFont typeface="Courier New"/>
              <a:buChar char="o"/>
            </a:pPr>
            <a:r>
              <a:rPr lang="en">
                <a:solidFill>
                  <a:schemeClr val="dk1"/>
                </a:solidFill>
              </a:rPr>
              <a:t>Deep Space Network</a:t>
            </a:r>
          </a:p>
          <a:p>
            <a:pPr marL="914400" lvl="1" indent="-381000" rtl="0">
              <a:lnSpc>
                <a:spcPct val="115000"/>
              </a:lnSpc>
              <a:spcBef>
                <a:spcPts val="800"/>
              </a:spcBef>
              <a:buClr>
                <a:schemeClr val="dk1"/>
              </a:buClr>
              <a:buSzPct val="80000"/>
              <a:buFont typeface="Courier New"/>
              <a:buChar char="o"/>
            </a:pPr>
            <a:r>
              <a:rPr lang="en">
                <a:solidFill>
                  <a:schemeClr val="dk1"/>
                </a:solidFill>
              </a:rPr>
              <a:t>Navigation Aid</a:t>
            </a:r>
          </a:p>
          <a:p>
            <a:pPr marL="457200" lvl="0" indent="-381000" rtl="0">
              <a:lnSpc>
                <a:spcPct val="115000"/>
              </a:lnSpc>
              <a:spcBef>
                <a:spcPts val="800"/>
              </a:spcBef>
              <a:buClr>
                <a:schemeClr val="dk1"/>
              </a:buClr>
              <a:buSzPct val="100000"/>
              <a:buFont typeface="Arial"/>
              <a:buChar char="●"/>
            </a:pPr>
            <a:r>
              <a:rPr lang="en" sz="2400" b="1">
                <a:solidFill>
                  <a:schemeClr val="dk1"/>
                </a:solidFill>
              </a:rPr>
              <a:t>Communication Systems</a:t>
            </a:r>
          </a:p>
          <a:p>
            <a:pPr marL="914400" lvl="1" indent="-381000" rtl="0">
              <a:lnSpc>
                <a:spcPct val="115000"/>
              </a:lnSpc>
              <a:spcBef>
                <a:spcPts val="800"/>
              </a:spcBef>
              <a:buClr>
                <a:schemeClr val="dk1"/>
              </a:buClr>
              <a:buSzPct val="100000"/>
              <a:buFont typeface="Courier New"/>
              <a:buChar char="o"/>
            </a:pPr>
            <a:r>
              <a:rPr lang="en" sz="2400">
                <a:solidFill>
                  <a:schemeClr val="dk1"/>
                </a:solidFill>
              </a:rPr>
              <a:t>Relaying Data/Commands</a:t>
            </a:r>
          </a:p>
          <a:p>
            <a:pPr marL="914400" lvl="1" indent="-381000" rtl="0">
              <a:lnSpc>
                <a:spcPct val="115000"/>
              </a:lnSpc>
              <a:spcBef>
                <a:spcPts val="800"/>
              </a:spcBef>
              <a:buClr>
                <a:schemeClr val="dk1"/>
              </a:buClr>
              <a:buSzPct val="80000"/>
              <a:buFont typeface="Courier New"/>
              <a:buChar char="o"/>
            </a:pPr>
            <a:r>
              <a:rPr lang="en">
                <a:solidFill>
                  <a:schemeClr val="dk1"/>
                </a:solidFill>
              </a:rPr>
              <a:t>Mission Control</a:t>
            </a:r>
          </a:p>
          <a:p>
            <a:pPr marL="914400" lvl="1" indent="-381000" rtl="0">
              <a:lnSpc>
                <a:spcPct val="115000"/>
              </a:lnSpc>
              <a:spcBef>
                <a:spcPts val="800"/>
              </a:spcBef>
              <a:buClr>
                <a:schemeClr val="dk1"/>
              </a:buClr>
              <a:buSzPct val="80000"/>
              <a:buFont typeface="Courier New"/>
              <a:buChar char="o"/>
            </a:pPr>
            <a:r>
              <a:rPr lang="en">
                <a:solidFill>
                  <a:schemeClr val="dk1"/>
                </a:solidFill>
              </a:rPr>
              <a:t>Sensor findings</a:t>
            </a:r>
          </a:p>
          <a:p>
            <a:pPr marL="457200" lvl="0" indent="0" rtl="0">
              <a:lnSpc>
                <a:spcPct val="115000"/>
              </a:lnSpc>
              <a:spcBef>
                <a:spcPts val="800"/>
              </a:spcBef>
              <a:buNone/>
            </a:pPr>
            <a:r>
              <a:rPr lang="en">
                <a:solidFill>
                  <a:schemeClr val="dk1"/>
                </a:solidFill>
              </a:rPr>
              <a:t>Total Hours: 72</a:t>
            </a:r>
          </a:p>
          <a:p>
            <a:pPr>
              <a:spcBef>
                <a:spcPts val="0"/>
              </a:spcBef>
              <a:buNone/>
            </a:pPr>
            <a:endParaRPr/>
          </a:p>
        </p:txBody>
      </p:sp>
      <p:sp>
        <p:nvSpPr>
          <p:cNvPr id="1110" name="Shape 1110"/>
          <p:cNvSpPr txBox="1"/>
          <p:nvPr/>
        </p:nvSpPr>
        <p:spPr>
          <a:xfrm>
            <a:off x="6601350" y="-137250"/>
            <a:ext cx="3069900" cy="681600"/>
          </a:xfrm>
          <a:prstGeom prst="rect">
            <a:avLst/>
          </a:prstGeom>
          <a:noFill/>
          <a:ln>
            <a:noFill/>
          </a:ln>
        </p:spPr>
        <p:txBody>
          <a:bodyPr lIns="91425" tIns="91425" rIns="91425" bIns="91425" anchor="ctr" anchorCtr="0">
            <a:noAutofit/>
          </a:bodyPr>
          <a:lstStyle/>
          <a:p>
            <a:pPr lvl="0" rtl="0">
              <a:spcBef>
                <a:spcPts val="0"/>
              </a:spcBef>
              <a:buNone/>
            </a:pPr>
            <a:r>
              <a:rPr lang="en" sz="2400" b="1">
                <a:solidFill>
                  <a:schemeClr val="dk1"/>
                </a:solidFill>
              </a:rPr>
              <a:t>Yunus Agamawi</a:t>
            </a:r>
          </a:p>
        </p:txBody>
      </p:sp>
      <p:pic>
        <p:nvPicPr>
          <p:cNvPr id="1111" name="Shape 1111"/>
          <p:cNvPicPr preferRelativeResize="0"/>
          <p:nvPr/>
        </p:nvPicPr>
        <p:blipFill>
          <a:blip r:embed="rId3">
            <a:alphaModFix/>
          </a:blip>
          <a:stretch>
            <a:fillRect/>
          </a:stretch>
        </p:blipFill>
        <p:spPr>
          <a:xfrm>
            <a:off x="5354100" y="857400"/>
            <a:ext cx="2786775" cy="2257310"/>
          </a:xfrm>
          <a:prstGeom prst="rect">
            <a:avLst/>
          </a:prstGeom>
          <a:noFill/>
          <a:ln>
            <a:noFill/>
          </a:ln>
        </p:spPr>
      </p:pic>
      <p:pic>
        <p:nvPicPr>
          <p:cNvPr id="1112" name="Shape 1112"/>
          <p:cNvPicPr preferRelativeResize="0"/>
          <p:nvPr/>
        </p:nvPicPr>
        <p:blipFill>
          <a:blip r:embed="rId4">
            <a:alphaModFix/>
          </a:blip>
          <a:stretch>
            <a:fillRect/>
          </a:stretch>
        </p:blipFill>
        <p:spPr>
          <a:xfrm>
            <a:off x="4628625" y="3240475"/>
            <a:ext cx="3613275" cy="1789300"/>
          </a:xfrm>
          <a:prstGeom prst="rect">
            <a:avLst/>
          </a:prstGeom>
          <a:noFill/>
          <a:ln>
            <a:noFill/>
          </a:ln>
        </p:spPr>
      </p:pic>
    </p:spTree>
  </p:cSld>
  <p:clrMapOvr>
    <a:masterClrMapping/>
  </p:clrMapOvr>
  <p:transition spd="slow">
    <p:cut/>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1116"/>
        <p:cNvGrpSpPr/>
        <p:nvPr/>
      </p:nvGrpSpPr>
      <p:grpSpPr>
        <a:xfrm>
          <a:off x="0" y="0"/>
          <a:ext cx="0" cy="0"/>
          <a:chOff x="0" y="0"/>
          <a:chExt cx="0" cy="0"/>
        </a:xfrm>
      </p:grpSpPr>
      <p:sp>
        <p:nvSpPr>
          <p:cNvPr id="1117" name="Shape 1117"/>
          <p:cNvSpPr txBox="1">
            <a:spLocks noGrp="1"/>
          </p:cNvSpPr>
          <p:nvPr>
            <p:ph type="title"/>
          </p:nvPr>
        </p:nvSpPr>
        <p:spPr>
          <a:xfrm>
            <a:off x="457200" y="337653"/>
            <a:ext cx="8229600" cy="857400"/>
          </a:xfrm>
          <a:prstGeom prst="rect">
            <a:avLst/>
          </a:prstGeom>
        </p:spPr>
        <p:txBody>
          <a:bodyPr lIns="91425" tIns="91425" rIns="91425" bIns="91425" anchor="b" anchorCtr="0">
            <a:noAutofit/>
          </a:bodyPr>
          <a:lstStyle/>
          <a:p>
            <a:pPr>
              <a:spcBef>
                <a:spcPts val="0"/>
              </a:spcBef>
              <a:buNone/>
            </a:pPr>
            <a:r>
              <a:rPr lang="en"/>
              <a:t>Specific Design Requirements</a:t>
            </a:r>
          </a:p>
        </p:txBody>
      </p:sp>
      <p:sp>
        <p:nvSpPr>
          <p:cNvPr id="1118" name="Shape 1118"/>
          <p:cNvSpPr txBox="1">
            <a:spLocks noGrp="1"/>
          </p:cNvSpPr>
          <p:nvPr>
            <p:ph type="body" idx="1"/>
          </p:nvPr>
        </p:nvSpPr>
        <p:spPr>
          <a:xfrm>
            <a:off x="228600" y="1133600"/>
            <a:ext cx="7293600" cy="3725699"/>
          </a:xfrm>
          <a:prstGeom prst="rect">
            <a:avLst/>
          </a:prstGeom>
        </p:spPr>
        <p:txBody>
          <a:bodyPr lIns="91425" tIns="91425" rIns="91425" bIns="91425" anchor="t" anchorCtr="0">
            <a:noAutofit/>
          </a:bodyPr>
          <a:lstStyle/>
          <a:p>
            <a:pPr marL="457200" lvl="0" indent="-381000" rtl="0">
              <a:lnSpc>
                <a:spcPct val="115000"/>
              </a:lnSpc>
              <a:spcBef>
                <a:spcPts val="700"/>
              </a:spcBef>
              <a:buClr>
                <a:schemeClr val="dk1"/>
              </a:buClr>
              <a:buSzPct val="100000"/>
              <a:buFont typeface="Arial"/>
              <a:buChar char="●"/>
            </a:pPr>
            <a:r>
              <a:rPr lang="en" sz="2400">
                <a:solidFill>
                  <a:schemeClr val="dk1"/>
                </a:solidFill>
              </a:rPr>
              <a:t>Navigation Aid</a:t>
            </a:r>
          </a:p>
          <a:p>
            <a:pPr marL="914400" lvl="1" indent="-381000" rtl="0">
              <a:lnSpc>
                <a:spcPct val="115000"/>
              </a:lnSpc>
              <a:spcBef>
                <a:spcPts val="700"/>
              </a:spcBef>
              <a:buClr>
                <a:schemeClr val="dk1"/>
              </a:buClr>
              <a:buSzPct val="80000"/>
              <a:buFont typeface="Courier New"/>
              <a:buChar char="o"/>
            </a:pPr>
            <a:r>
              <a:rPr lang="en">
                <a:solidFill>
                  <a:schemeClr val="dk1"/>
                </a:solidFill>
              </a:rPr>
              <a:t>Detection system</a:t>
            </a:r>
          </a:p>
          <a:p>
            <a:pPr marL="457200" lvl="0" indent="-381000" rtl="0">
              <a:lnSpc>
                <a:spcPct val="115000"/>
              </a:lnSpc>
              <a:spcBef>
                <a:spcPts val="700"/>
              </a:spcBef>
              <a:buClr>
                <a:schemeClr val="dk1"/>
              </a:buClr>
              <a:buSzPct val="100000"/>
              <a:buFont typeface="Arial"/>
              <a:buChar char="●"/>
            </a:pPr>
            <a:r>
              <a:rPr lang="en" sz="2400">
                <a:solidFill>
                  <a:schemeClr val="dk1"/>
                </a:solidFill>
              </a:rPr>
              <a:t>Transmit/Receive Data</a:t>
            </a:r>
          </a:p>
          <a:p>
            <a:pPr marL="914400" lvl="1" indent="-381000" rtl="0">
              <a:lnSpc>
                <a:spcPct val="115000"/>
              </a:lnSpc>
              <a:spcBef>
                <a:spcPts val="700"/>
              </a:spcBef>
              <a:buClr>
                <a:schemeClr val="dk1"/>
              </a:buClr>
              <a:buSzPct val="80000"/>
              <a:buFont typeface="Courier New"/>
              <a:buChar char="o"/>
            </a:pPr>
            <a:r>
              <a:rPr lang="en">
                <a:solidFill>
                  <a:schemeClr val="dk1"/>
                </a:solidFill>
              </a:rPr>
              <a:t>Relay sensor findings</a:t>
            </a:r>
          </a:p>
          <a:p>
            <a:pPr marL="1371600" lvl="2" indent="-381000" rtl="0">
              <a:lnSpc>
                <a:spcPct val="115000"/>
              </a:lnSpc>
              <a:spcBef>
                <a:spcPts val="700"/>
              </a:spcBef>
              <a:buClr>
                <a:schemeClr val="dk1"/>
              </a:buClr>
              <a:buSzPct val="80000"/>
              <a:buFont typeface="Wingdings"/>
              <a:buChar char="§"/>
            </a:pPr>
            <a:r>
              <a:rPr lang="en">
                <a:solidFill>
                  <a:schemeClr val="dk1"/>
                </a:solidFill>
              </a:rPr>
              <a:t>Transmitter/Antenna Power</a:t>
            </a:r>
          </a:p>
          <a:p>
            <a:pPr marL="914400" lvl="1" indent="-381000" rtl="0">
              <a:lnSpc>
                <a:spcPct val="115000"/>
              </a:lnSpc>
              <a:spcBef>
                <a:spcPts val="700"/>
              </a:spcBef>
              <a:buClr>
                <a:schemeClr val="dk1"/>
              </a:buClr>
              <a:buSzPct val="80000"/>
              <a:buFont typeface="Courier New"/>
              <a:buChar char="o"/>
            </a:pPr>
            <a:r>
              <a:rPr lang="en">
                <a:solidFill>
                  <a:schemeClr val="dk1"/>
                </a:solidFill>
              </a:rPr>
              <a:t>Navigational information</a:t>
            </a:r>
          </a:p>
          <a:p>
            <a:pPr marL="914400" lvl="1" indent="-381000" rtl="0">
              <a:lnSpc>
                <a:spcPct val="115000"/>
              </a:lnSpc>
              <a:spcBef>
                <a:spcPts val="700"/>
              </a:spcBef>
              <a:buClr>
                <a:schemeClr val="dk1"/>
              </a:buClr>
              <a:buSzPct val="80000"/>
              <a:buFont typeface="Courier New"/>
              <a:buChar char="o"/>
            </a:pPr>
            <a:r>
              <a:rPr lang="en">
                <a:solidFill>
                  <a:schemeClr val="dk1"/>
                </a:solidFill>
              </a:rPr>
              <a:t>Mission Commands</a:t>
            </a:r>
          </a:p>
          <a:p>
            <a:pPr marL="1371600" lvl="2" indent="-381000" rtl="0">
              <a:lnSpc>
                <a:spcPct val="115000"/>
              </a:lnSpc>
              <a:spcBef>
                <a:spcPts val="700"/>
              </a:spcBef>
              <a:buClr>
                <a:schemeClr val="dk1"/>
              </a:buClr>
              <a:buSzPct val="80000"/>
              <a:buFont typeface="Wingdings"/>
              <a:buChar char="§"/>
            </a:pPr>
            <a:r>
              <a:rPr lang="en">
                <a:solidFill>
                  <a:schemeClr val="dk1"/>
                </a:solidFill>
              </a:rPr>
              <a:t>Receiver/Antenna Power</a:t>
            </a:r>
          </a:p>
        </p:txBody>
      </p:sp>
      <p:sp>
        <p:nvSpPr>
          <p:cNvPr id="1119" name="Shape 1119"/>
          <p:cNvSpPr txBox="1"/>
          <p:nvPr/>
        </p:nvSpPr>
        <p:spPr>
          <a:xfrm>
            <a:off x="6564075" y="4416750"/>
            <a:ext cx="3069900" cy="857400"/>
          </a:xfrm>
          <a:prstGeom prst="rect">
            <a:avLst/>
          </a:prstGeom>
          <a:noFill/>
          <a:ln>
            <a:noFill/>
          </a:ln>
        </p:spPr>
        <p:txBody>
          <a:bodyPr lIns="91425" tIns="91425" rIns="91425" bIns="91425" anchor="ctr" anchorCtr="0">
            <a:noAutofit/>
          </a:bodyPr>
          <a:lstStyle/>
          <a:p>
            <a:pPr lvl="0" rtl="0">
              <a:spcBef>
                <a:spcPts val="0"/>
              </a:spcBef>
              <a:buNone/>
            </a:pPr>
            <a:r>
              <a:rPr lang="en" sz="2400" b="1">
                <a:solidFill>
                  <a:schemeClr val="dk1"/>
                </a:solidFill>
              </a:rPr>
              <a:t>Yunus Agamawi</a:t>
            </a:r>
          </a:p>
        </p:txBody>
      </p:sp>
      <p:pic>
        <p:nvPicPr>
          <p:cNvPr id="1120" name="Shape 1120"/>
          <p:cNvPicPr preferRelativeResize="0"/>
          <p:nvPr/>
        </p:nvPicPr>
        <p:blipFill>
          <a:blip r:embed="rId3">
            <a:alphaModFix/>
          </a:blip>
          <a:stretch>
            <a:fillRect/>
          </a:stretch>
        </p:blipFill>
        <p:spPr>
          <a:xfrm>
            <a:off x="5875450" y="1562075"/>
            <a:ext cx="2958350" cy="2177049"/>
          </a:xfrm>
          <a:prstGeom prst="rect">
            <a:avLst/>
          </a:prstGeom>
          <a:noFill/>
          <a:ln>
            <a:noFill/>
          </a:ln>
        </p:spPr>
      </p:pic>
    </p:spTree>
  </p:cSld>
  <p:clrMapOvr>
    <a:masterClrMapping/>
  </p:clrMapOvr>
  <p:transition spd="slow">
    <p:cut/>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1124"/>
        <p:cNvGrpSpPr/>
        <p:nvPr/>
      </p:nvGrpSpPr>
      <p:grpSpPr>
        <a:xfrm>
          <a:off x="0" y="0"/>
          <a:ext cx="0" cy="0"/>
          <a:chOff x="0" y="0"/>
          <a:chExt cx="0" cy="0"/>
        </a:xfrm>
      </p:grpSpPr>
      <p:pic>
        <p:nvPicPr>
          <p:cNvPr id="1125" name="Shape 1125"/>
          <p:cNvPicPr preferRelativeResize="0"/>
          <p:nvPr/>
        </p:nvPicPr>
        <p:blipFill>
          <a:blip r:embed="rId3">
            <a:alphaModFix/>
          </a:blip>
          <a:stretch>
            <a:fillRect/>
          </a:stretch>
        </p:blipFill>
        <p:spPr>
          <a:xfrm>
            <a:off x="0" y="0"/>
            <a:ext cx="9143999" cy="5143500"/>
          </a:xfrm>
          <a:prstGeom prst="rect">
            <a:avLst/>
          </a:prstGeom>
          <a:noFill/>
          <a:ln>
            <a:noFill/>
          </a:ln>
        </p:spPr>
      </p:pic>
      <p:sp>
        <p:nvSpPr>
          <p:cNvPr id="1126" name="Shape 1126"/>
          <p:cNvSpPr txBox="1"/>
          <p:nvPr/>
        </p:nvSpPr>
        <p:spPr>
          <a:xfrm>
            <a:off x="7651450" y="3822700"/>
            <a:ext cx="2027400" cy="857400"/>
          </a:xfrm>
          <a:prstGeom prst="rect">
            <a:avLst/>
          </a:prstGeom>
          <a:noFill/>
          <a:ln>
            <a:noFill/>
          </a:ln>
        </p:spPr>
        <p:txBody>
          <a:bodyPr lIns="91425" tIns="91425" rIns="91425" bIns="91425" anchor="ctr" anchorCtr="0">
            <a:noAutofit/>
          </a:bodyPr>
          <a:lstStyle/>
          <a:p>
            <a:pPr lvl="0" rtl="0">
              <a:spcBef>
                <a:spcPts val="0"/>
              </a:spcBef>
              <a:buNone/>
            </a:pPr>
            <a:r>
              <a:rPr lang="en" sz="2400" b="1">
                <a:solidFill>
                  <a:schemeClr val="dk1"/>
                </a:solidFill>
              </a:rPr>
              <a:t>Yunus Agamawi</a:t>
            </a:r>
          </a:p>
        </p:txBody>
      </p:sp>
      <p:sp>
        <p:nvSpPr>
          <p:cNvPr id="1127" name="Shape 1127"/>
          <p:cNvSpPr txBox="1"/>
          <p:nvPr/>
        </p:nvSpPr>
        <p:spPr>
          <a:xfrm>
            <a:off x="-70225" y="2564775"/>
            <a:ext cx="4107900" cy="647700"/>
          </a:xfrm>
          <a:prstGeom prst="rect">
            <a:avLst/>
          </a:prstGeom>
          <a:noFill/>
          <a:ln>
            <a:noFill/>
          </a:ln>
        </p:spPr>
        <p:txBody>
          <a:bodyPr lIns="91425" tIns="91425" rIns="91425" bIns="91425" anchor="ctr" anchorCtr="0">
            <a:noAutofit/>
          </a:bodyPr>
          <a:lstStyle/>
          <a:p>
            <a:pPr lvl="0" rtl="0">
              <a:spcBef>
                <a:spcPts val="0"/>
              </a:spcBef>
              <a:buNone/>
            </a:pPr>
            <a:r>
              <a:rPr lang="en" sz="800"/>
              <a:t>http://eecue.com/a/1581/Goldstone-NASA-Deep-Space-Network.html</a:t>
            </a:r>
          </a:p>
        </p:txBody>
      </p:sp>
      <p:sp>
        <p:nvSpPr>
          <p:cNvPr id="1128" name="Shape 1128"/>
          <p:cNvSpPr txBox="1"/>
          <p:nvPr/>
        </p:nvSpPr>
        <p:spPr>
          <a:xfrm>
            <a:off x="6214325" y="866600"/>
            <a:ext cx="3000000" cy="3000000"/>
          </a:xfrm>
          <a:prstGeom prst="rect">
            <a:avLst/>
          </a:prstGeom>
          <a:noFill/>
          <a:ln>
            <a:noFill/>
          </a:ln>
        </p:spPr>
        <p:txBody>
          <a:bodyPr lIns="91425" tIns="91425" rIns="91425" bIns="91425" anchor="ctr" anchorCtr="0">
            <a:noAutofit/>
          </a:bodyPr>
          <a:lstStyle/>
          <a:p>
            <a:pPr lvl="0" rtl="0">
              <a:spcBef>
                <a:spcPts val="0"/>
              </a:spcBef>
              <a:buNone/>
            </a:pPr>
            <a:r>
              <a:rPr lang="en" sz="800"/>
              <a:t>http://en.wikipedia.org/wiki/Global_Positioning_System</a:t>
            </a:r>
          </a:p>
        </p:txBody>
      </p:sp>
    </p:spTree>
  </p:cSld>
  <p:clrMapOvr>
    <a:masterClrMapping/>
  </p:clrMapOvr>
  <p:transition spd="slow">
    <p:cut/>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1132"/>
        <p:cNvGrpSpPr/>
        <p:nvPr/>
      </p:nvGrpSpPr>
      <p:grpSpPr>
        <a:xfrm>
          <a:off x="0" y="0"/>
          <a:ext cx="0" cy="0"/>
          <a:chOff x="0" y="0"/>
          <a:chExt cx="0" cy="0"/>
        </a:xfrm>
      </p:grpSpPr>
      <p:sp>
        <p:nvSpPr>
          <p:cNvPr id="1133" name="Shape 1133"/>
          <p:cNvSpPr txBox="1">
            <a:spLocks noGrp="1"/>
          </p:cNvSpPr>
          <p:nvPr>
            <p:ph type="title"/>
          </p:nvPr>
        </p:nvSpPr>
        <p:spPr>
          <a:xfrm>
            <a:off x="456750" y="74300"/>
            <a:ext cx="8230499" cy="857400"/>
          </a:xfrm>
          <a:prstGeom prst="rect">
            <a:avLst/>
          </a:prstGeom>
        </p:spPr>
        <p:txBody>
          <a:bodyPr lIns="91425" tIns="91425" rIns="91425" bIns="91425" anchor="b" anchorCtr="0">
            <a:noAutofit/>
          </a:bodyPr>
          <a:lstStyle/>
          <a:p>
            <a:pPr>
              <a:spcBef>
                <a:spcPts val="0"/>
              </a:spcBef>
              <a:buNone/>
            </a:pPr>
            <a:r>
              <a:rPr lang="en" sz="3000"/>
              <a:t>Equivalent Isotropic Radiated Power, EIRP</a:t>
            </a:r>
          </a:p>
        </p:txBody>
      </p:sp>
      <p:sp>
        <p:nvSpPr>
          <p:cNvPr id="1134" name="Shape 1134"/>
          <p:cNvSpPr txBox="1">
            <a:spLocks noGrp="1"/>
          </p:cNvSpPr>
          <p:nvPr>
            <p:ph type="body" idx="1"/>
          </p:nvPr>
        </p:nvSpPr>
        <p:spPr>
          <a:xfrm>
            <a:off x="245300" y="761275"/>
            <a:ext cx="5019299" cy="3725699"/>
          </a:xfrm>
          <a:prstGeom prst="rect">
            <a:avLst/>
          </a:prstGeom>
        </p:spPr>
        <p:txBody>
          <a:bodyPr lIns="91425" tIns="91425" rIns="91425" bIns="91425" anchor="t" anchorCtr="0">
            <a:noAutofit/>
          </a:bodyPr>
          <a:lstStyle/>
          <a:p>
            <a:pPr marL="457200" lvl="0" indent="-381000" rtl="0">
              <a:lnSpc>
                <a:spcPct val="115000"/>
              </a:lnSpc>
              <a:spcBef>
                <a:spcPts val="800"/>
              </a:spcBef>
              <a:buClr>
                <a:schemeClr val="dk1"/>
              </a:buClr>
              <a:buSzPct val="100000"/>
              <a:buFont typeface="Arial"/>
              <a:buChar char="●"/>
            </a:pPr>
            <a:r>
              <a:rPr lang="en" sz="2400" i="1">
                <a:solidFill>
                  <a:schemeClr val="dk1"/>
                </a:solidFill>
              </a:rPr>
              <a:t>P</a:t>
            </a:r>
            <a:r>
              <a:rPr lang="en" sz="2400" i="1" baseline="-25000">
                <a:solidFill>
                  <a:schemeClr val="dk1"/>
                </a:solidFill>
              </a:rPr>
              <a:t>T</a:t>
            </a:r>
            <a:r>
              <a:rPr lang="en" sz="2400">
                <a:solidFill>
                  <a:schemeClr val="dk1"/>
                </a:solidFill>
              </a:rPr>
              <a:t> - transmission power</a:t>
            </a:r>
          </a:p>
          <a:p>
            <a:pPr marL="914400" lvl="1" indent="-381000" rtl="0">
              <a:lnSpc>
                <a:spcPct val="115000"/>
              </a:lnSpc>
              <a:spcBef>
                <a:spcPts val="800"/>
              </a:spcBef>
              <a:buClr>
                <a:schemeClr val="dk1"/>
              </a:buClr>
              <a:buSzPct val="100000"/>
              <a:buFont typeface="Courier New"/>
              <a:buChar char="o"/>
            </a:pPr>
            <a:r>
              <a:rPr lang="en" sz="2400">
                <a:solidFill>
                  <a:schemeClr val="dk1"/>
                </a:solidFill>
              </a:rPr>
              <a:t>0dB</a:t>
            </a:r>
          </a:p>
          <a:p>
            <a:pPr marL="457200" lvl="0" indent="-381000" rtl="0">
              <a:lnSpc>
                <a:spcPct val="115000"/>
              </a:lnSpc>
              <a:spcBef>
                <a:spcPts val="800"/>
              </a:spcBef>
              <a:buClr>
                <a:schemeClr val="dk1"/>
              </a:buClr>
              <a:buSzPct val="100000"/>
              <a:buFont typeface="Arial"/>
              <a:buChar char="●"/>
            </a:pPr>
            <a:r>
              <a:rPr lang="en" sz="2400" i="1">
                <a:solidFill>
                  <a:schemeClr val="dk1"/>
                </a:solidFill>
              </a:rPr>
              <a:t>L</a:t>
            </a:r>
            <a:r>
              <a:rPr lang="en" sz="2400" i="1" baseline="-25000">
                <a:solidFill>
                  <a:schemeClr val="dk1"/>
                </a:solidFill>
              </a:rPr>
              <a:t>T</a:t>
            </a:r>
            <a:r>
              <a:rPr lang="en" sz="2400">
                <a:solidFill>
                  <a:schemeClr val="dk1"/>
                </a:solidFill>
              </a:rPr>
              <a:t> - transmission loss</a:t>
            </a:r>
          </a:p>
          <a:p>
            <a:pPr marL="914400" lvl="1" indent="-381000" rtl="0">
              <a:lnSpc>
                <a:spcPct val="115000"/>
              </a:lnSpc>
              <a:spcBef>
                <a:spcPts val="800"/>
              </a:spcBef>
              <a:buClr>
                <a:schemeClr val="dk1"/>
              </a:buClr>
              <a:buSzPct val="100000"/>
              <a:buFont typeface="Courier New"/>
              <a:buChar char="o"/>
            </a:pPr>
            <a:r>
              <a:rPr lang="en" sz="2400">
                <a:solidFill>
                  <a:schemeClr val="dk1"/>
                </a:solidFill>
              </a:rPr>
              <a:t>1.5dB (LEO satellites)</a:t>
            </a:r>
          </a:p>
          <a:p>
            <a:pPr marL="457200" lvl="0" indent="-381000" rtl="0">
              <a:lnSpc>
                <a:spcPct val="115000"/>
              </a:lnSpc>
              <a:spcBef>
                <a:spcPts val="800"/>
              </a:spcBef>
              <a:buClr>
                <a:schemeClr val="dk1"/>
              </a:buClr>
              <a:buSzPct val="100000"/>
              <a:buFont typeface="Arial"/>
              <a:buChar char="●"/>
            </a:pPr>
            <a:r>
              <a:rPr lang="en" sz="2400" i="1">
                <a:solidFill>
                  <a:schemeClr val="dk1"/>
                </a:solidFill>
              </a:rPr>
              <a:t>G</a:t>
            </a:r>
            <a:r>
              <a:rPr lang="en" sz="2400" i="1" baseline="-25000">
                <a:solidFill>
                  <a:schemeClr val="dk1"/>
                </a:solidFill>
              </a:rPr>
              <a:t>T</a:t>
            </a:r>
            <a:r>
              <a:rPr lang="en" sz="2400">
                <a:solidFill>
                  <a:schemeClr val="dk1"/>
                </a:solidFill>
              </a:rPr>
              <a:t> - transmission antenna gain</a:t>
            </a:r>
          </a:p>
          <a:p>
            <a:pPr marL="914400" lvl="1" indent="-381000" rtl="0">
              <a:lnSpc>
                <a:spcPct val="115000"/>
              </a:lnSpc>
              <a:spcBef>
                <a:spcPts val="800"/>
              </a:spcBef>
              <a:buClr>
                <a:schemeClr val="dk1"/>
              </a:buClr>
              <a:buSzPct val="100000"/>
              <a:buFont typeface="Courier New"/>
              <a:buChar char="o"/>
            </a:pPr>
            <a:r>
              <a:rPr lang="en" sz="2400">
                <a:solidFill>
                  <a:schemeClr val="dk1"/>
                </a:solidFill>
              </a:rPr>
              <a:t>8dB</a:t>
            </a:r>
          </a:p>
          <a:p>
            <a:pPr lvl="0" rtl="0">
              <a:lnSpc>
                <a:spcPct val="115000"/>
              </a:lnSpc>
              <a:spcBef>
                <a:spcPts val="700"/>
              </a:spcBef>
              <a:buClr>
                <a:schemeClr val="dk1"/>
              </a:buClr>
              <a:buFont typeface="Arial"/>
              <a:buNone/>
            </a:pPr>
            <a:endParaRPr sz="2800">
              <a:solidFill>
                <a:schemeClr val="dk1"/>
              </a:solidFill>
            </a:endParaRPr>
          </a:p>
          <a:p>
            <a:pPr>
              <a:spcBef>
                <a:spcPts val="0"/>
              </a:spcBef>
              <a:buNone/>
            </a:pPr>
            <a:endParaRPr/>
          </a:p>
        </p:txBody>
      </p:sp>
      <p:sp>
        <p:nvSpPr>
          <p:cNvPr id="1135" name="Shape 1135"/>
          <p:cNvSpPr txBox="1"/>
          <p:nvPr/>
        </p:nvSpPr>
        <p:spPr>
          <a:xfrm>
            <a:off x="245300" y="4214875"/>
            <a:ext cx="3069900" cy="857400"/>
          </a:xfrm>
          <a:prstGeom prst="rect">
            <a:avLst/>
          </a:prstGeom>
          <a:noFill/>
          <a:ln>
            <a:noFill/>
          </a:ln>
        </p:spPr>
        <p:txBody>
          <a:bodyPr lIns="91425" tIns="91425" rIns="91425" bIns="91425" anchor="ctr" anchorCtr="0">
            <a:noAutofit/>
          </a:bodyPr>
          <a:lstStyle/>
          <a:p>
            <a:pPr lvl="0" rtl="0">
              <a:spcBef>
                <a:spcPts val="0"/>
              </a:spcBef>
              <a:buNone/>
            </a:pPr>
            <a:r>
              <a:rPr lang="en" sz="2400" b="1">
                <a:solidFill>
                  <a:schemeClr val="dk1"/>
                </a:solidFill>
              </a:rPr>
              <a:t>Yunus Agamawi</a:t>
            </a:r>
          </a:p>
        </p:txBody>
      </p:sp>
      <p:sp>
        <p:nvSpPr>
          <p:cNvPr id="1136" name="Shape 1136"/>
          <p:cNvSpPr txBox="1">
            <a:spLocks noGrp="1"/>
          </p:cNvSpPr>
          <p:nvPr>
            <p:ph type="body" idx="2"/>
          </p:nvPr>
        </p:nvSpPr>
        <p:spPr>
          <a:xfrm>
            <a:off x="4624450" y="861500"/>
            <a:ext cx="4379099" cy="3725699"/>
          </a:xfrm>
          <a:prstGeom prst="rect">
            <a:avLst/>
          </a:prstGeom>
        </p:spPr>
        <p:txBody>
          <a:bodyPr lIns="91425" tIns="91425" rIns="91425" bIns="91425" anchor="t" anchorCtr="0">
            <a:noAutofit/>
          </a:bodyPr>
          <a:lstStyle/>
          <a:p>
            <a:pPr lvl="0" algn="ctr" rtl="0">
              <a:lnSpc>
                <a:spcPct val="115000"/>
              </a:lnSpc>
              <a:spcBef>
                <a:spcPts val="0"/>
              </a:spcBef>
              <a:buNone/>
            </a:pPr>
            <a:r>
              <a:rPr lang="en" sz="2400">
                <a:solidFill>
                  <a:schemeClr val="dk1"/>
                </a:solidFill>
              </a:rPr>
              <a:t>EIRP = P</a:t>
            </a:r>
            <a:r>
              <a:rPr lang="en" sz="2400" baseline="-25000">
                <a:solidFill>
                  <a:schemeClr val="dk1"/>
                </a:solidFill>
              </a:rPr>
              <a:t>T</a:t>
            </a:r>
            <a:r>
              <a:rPr lang="en" sz="2400">
                <a:solidFill>
                  <a:schemeClr val="dk1"/>
                </a:solidFill>
              </a:rPr>
              <a:t> – L</a:t>
            </a:r>
            <a:r>
              <a:rPr lang="en" sz="2400" baseline="-25000">
                <a:solidFill>
                  <a:schemeClr val="dk1"/>
                </a:solidFill>
              </a:rPr>
              <a:t>T</a:t>
            </a:r>
            <a:r>
              <a:rPr lang="en" sz="2400">
                <a:solidFill>
                  <a:schemeClr val="dk1"/>
                </a:solidFill>
              </a:rPr>
              <a:t> + G</a:t>
            </a:r>
            <a:r>
              <a:rPr lang="en" sz="2400" baseline="-25000">
                <a:solidFill>
                  <a:schemeClr val="dk1"/>
                </a:solidFill>
              </a:rPr>
              <a:t>T</a:t>
            </a:r>
          </a:p>
          <a:p>
            <a:pPr lvl="0" algn="ctr" rtl="0">
              <a:lnSpc>
                <a:spcPct val="115000"/>
              </a:lnSpc>
              <a:spcBef>
                <a:spcPts val="0"/>
              </a:spcBef>
              <a:buNone/>
            </a:pPr>
            <a:r>
              <a:rPr lang="en" sz="3800" baseline="-25000">
                <a:solidFill>
                  <a:schemeClr val="dk1"/>
                </a:solidFill>
              </a:rPr>
              <a:t>EIRP = 0dB - 1.5dB + 8dB</a:t>
            </a:r>
          </a:p>
          <a:p>
            <a:pPr lvl="0" algn="ctr" rtl="0">
              <a:lnSpc>
                <a:spcPct val="115000"/>
              </a:lnSpc>
              <a:spcBef>
                <a:spcPts val="0"/>
              </a:spcBef>
              <a:buClr>
                <a:schemeClr val="dk1"/>
              </a:buClr>
              <a:buSzPct val="28947"/>
              <a:buFont typeface="Arial"/>
              <a:buNone/>
            </a:pPr>
            <a:r>
              <a:rPr lang="en" sz="3800" baseline="-25000">
                <a:solidFill>
                  <a:schemeClr val="dk1"/>
                </a:solidFill>
              </a:rPr>
              <a:t>EIRP = 36.5dBm</a:t>
            </a:r>
          </a:p>
        </p:txBody>
      </p:sp>
      <p:pic>
        <p:nvPicPr>
          <p:cNvPr id="1137" name="Shape 1137"/>
          <p:cNvPicPr preferRelativeResize="0"/>
          <p:nvPr/>
        </p:nvPicPr>
        <p:blipFill>
          <a:blip r:embed="rId3">
            <a:alphaModFix/>
          </a:blip>
          <a:stretch>
            <a:fillRect/>
          </a:stretch>
        </p:blipFill>
        <p:spPr>
          <a:xfrm>
            <a:off x="4677125" y="3139400"/>
            <a:ext cx="2633526" cy="1862251"/>
          </a:xfrm>
          <a:prstGeom prst="rect">
            <a:avLst/>
          </a:prstGeom>
          <a:noFill/>
          <a:ln>
            <a:noFill/>
          </a:ln>
        </p:spPr>
      </p:pic>
      <p:sp>
        <p:nvSpPr>
          <p:cNvPr id="1138" name="Shape 1138"/>
          <p:cNvSpPr txBox="1"/>
          <p:nvPr/>
        </p:nvSpPr>
        <p:spPr>
          <a:xfrm>
            <a:off x="7532050" y="3714725"/>
            <a:ext cx="1471500" cy="711600"/>
          </a:xfrm>
          <a:prstGeom prst="rect">
            <a:avLst/>
          </a:prstGeom>
          <a:noFill/>
          <a:ln>
            <a:noFill/>
          </a:ln>
        </p:spPr>
        <p:txBody>
          <a:bodyPr lIns="91425" tIns="91425" rIns="91425" bIns="91425" anchor="ctr" anchorCtr="0">
            <a:noAutofit/>
          </a:bodyPr>
          <a:lstStyle/>
          <a:p>
            <a:pPr lvl="0" rtl="0">
              <a:spcBef>
                <a:spcPts val="0"/>
              </a:spcBef>
              <a:buNone/>
            </a:pPr>
            <a:r>
              <a:rPr lang="en" sz="1000"/>
              <a:t>http://www.space.aau.dk/cubesat/galleri1.html</a:t>
            </a:r>
          </a:p>
        </p:txBody>
      </p:sp>
    </p:spTree>
  </p:cSld>
  <p:clrMapOvr>
    <a:masterClrMapping/>
  </p:clrMapOvr>
  <p:transition spd="slow">
    <p:cut/>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1142"/>
        <p:cNvGrpSpPr/>
        <p:nvPr/>
      </p:nvGrpSpPr>
      <p:grpSpPr>
        <a:xfrm>
          <a:off x="0" y="0"/>
          <a:ext cx="0" cy="0"/>
          <a:chOff x="0" y="0"/>
          <a:chExt cx="0" cy="0"/>
        </a:xfrm>
      </p:grpSpPr>
      <p:sp>
        <p:nvSpPr>
          <p:cNvPr id="1143" name="Shape 1143"/>
          <p:cNvSpPr txBox="1">
            <a:spLocks noGrp="1"/>
          </p:cNvSpPr>
          <p:nvPr>
            <p:ph type="title"/>
          </p:nvPr>
        </p:nvSpPr>
        <p:spPr>
          <a:xfrm>
            <a:off x="157500" y="342750"/>
            <a:ext cx="8230499" cy="857400"/>
          </a:xfrm>
          <a:prstGeom prst="rect">
            <a:avLst/>
          </a:prstGeom>
        </p:spPr>
        <p:txBody>
          <a:bodyPr lIns="91425" tIns="91425" rIns="91425" bIns="91425" anchor="b" anchorCtr="0">
            <a:noAutofit/>
          </a:bodyPr>
          <a:lstStyle/>
          <a:p>
            <a:pPr lvl="0" rtl="0">
              <a:spcBef>
                <a:spcPts val="0"/>
              </a:spcBef>
              <a:buNone/>
            </a:pPr>
            <a:r>
              <a:rPr lang="en"/>
              <a:t>Propagation Losses, </a:t>
            </a:r>
            <a:r>
              <a:rPr lang="en" i="1"/>
              <a:t>L</a:t>
            </a:r>
            <a:r>
              <a:rPr lang="en" i="1" baseline="-25000"/>
              <a:t>prop</a:t>
            </a:r>
          </a:p>
        </p:txBody>
      </p:sp>
      <p:sp>
        <p:nvSpPr>
          <p:cNvPr id="1144" name="Shape 1144"/>
          <p:cNvSpPr txBox="1">
            <a:spLocks noGrp="1"/>
          </p:cNvSpPr>
          <p:nvPr>
            <p:ph type="body" idx="1"/>
          </p:nvPr>
        </p:nvSpPr>
        <p:spPr>
          <a:xfrm>
            <a:off x="245300" y="1200150"/>
            <a:ext cx="5196600" cy="3725699"/>
          </a:xfrm>
          <a:prstGeom prst="rect">
            <a:avLst/>
          </a:prstGeom>
        </p:spPr>
        <p:txBody>
          <a:bodyPr lIns="91425" tIns="91425" rIns="91425" bIns="91425" anchor="t" anchorCtr="0">
            <a:noAutofit/>
          </a:bodyPr>
          <a:lstStyle/>
          <a:p>
            <a:pPr marL="457200" lvl="0" indent="-381000" rtl="0">
              <a:lnSpc>
                <a:spcPct val="115000"/>
              </a:lnSpc>
              <a:spcBef>
                <a:spcPts val="800"/>
              </a:spcBef>
              <a:buClr>
                <a:schemeClr val="dk1"/>
              </a:buClr>
              <a:buSzPct val="100000"/>
              <a:buFont typeface="Arial"/>
              <a:buChar char="●"/>
            </a:pPr>
            <a:r>
              <a:rPr lang="en" sz="2400" i="1">
                <a:solidFill>
                  <a:schemeClr val="dk1"/>
                </a:solidFill>
              </a:rPr>
              <a:t>FSL - </a:t>
            </a:r>
            <a:r>
              <a:rPr lang="en" sz="2400">
                <a:solidFill>
                  <a:schemeClr val="dk1"/>
                </a:solidFill>
              </a:rPr>
              <a:t>Free Space Loss</a:t>
            </a:r>
          </a:p>
          <a:p>
            <a:pPr marL="914400" lvl="1" indent="-381000" rtl="0">
              <a:lnSpc>
                <a:spcPct val="115000"/>
              </a:lnSpc>
              <a:spcBef>
                <a:spcPts val="800"/>
              </a:spcBef>
              <a:buClr>
                <a:schemeClr val="dk1"/>
              </a:buClr>
              <a:buSzPct val="80000"/>
              <a:buFont typeface="Courier New"/>
              <a:buChar char="o"/>
            </a:pPr>
            <a:r>
              <a:rPr lang="en">
                <a:solidFill>
                  <a:schemeClr val="dk1"/>
                </a:solidFill>
              </a:rPr>
              <a:t>246dB (0.15AU range)</a:t>
            </a:r>
          </a:p>
          <a:p>
            <a:pPr marL="457200" lvl="0" indent="-381000" rtl="0">
              <a:lnSpc>
                <a:spcPct val="115000"/>
              </a:lnSpc>
              <a:spcBef>
                <a:spcPts val="800"/>
              </a:spcBef>
              <a:buClr>
                <a:schemeClr val="dk1"/>
              </a:buClr>
              <a:buSzPct val="100000"/>
              <a:buFont typeface="Arial"/>
              <a:buChar char="●"/>
            </a:pPr>
            <a:r>
              <a:rPr lang="en" sz="2400" i="1">
                <a:solidFill>
                  <a:schemeClr val="dk1"/>
                </a:solidFill>
              </a:rPr>
              <a:t>L</a:t>
            </a:r>
            <a:r>
              <a:rPr lang="en" sz="2400" i="1" baseline="-25000">
                <a:solidFill>
                  <a:schemeClr val="dk1"/>
                </a:solidFill>
              </a:rPr>
              <a:t>abs</a:t>
            </a:r>
            <a:r>
              <a:rPr lang="en" sz="2400" i="1">
                <a:solidFill>
                  <a:schemeClr val="dk1"/>
                </a:solidFill>
              </a:rPr>
              <a:t> - </a:t>
            </a:r>
            <a:r>
              <a:rPr lang="en" sz="2400">
                <a:solidFill>
                  <a:schemeClr val="dk1"/>
                </a:solidFill>
              </a:rPr>
              <a:t>Atmospheric Absorption</a:t>
            </a:r>
          </a:p>
          <a:p>
            <a:pPr marL="914400" lvl="1" indent="-381000" rtl="0">
              <a:lnSpc>
                <a:spcPct val="115000"/>
              </a:lnSpc>
              <a:spcBef>
                <a:spcPts val="800"/>
              </a:spcBef>
              <a:buClr>
                <a:schemeClr val="dk1"/>
              </a:buClr>
              <a:buSzPct val="80000"/>
              <a:buFont typeface="Courier New"/>
              <a:buChar char="o"/>
            </a:pPr>
            <a:r>
              <a:rPr lang="en">
                <a:solidFill>
                  <a:schemeClr val="dk1"/>
                </a:solidFill>
              </a:rPr>
              <a:t>0.1dB (precedence)</a:t>
            </a:r>
          </a:p>
          <a:p>
            <a:pPr marL="457200" lvl="0" indent="-381000" rtl="0">
              <a:lnSpc>
                <a:spcPct val="115000"/>
              </a:lnSpc>
              <a:spcBef>
                <a:spcPts val="800"/>
              </a:spcBef>
              <a:buClr>
                <a:schemeClr val="dk1"/>
              </a:buClr>
              <a:buSzPct val="100000"/>
              <a:buFont typeface="Arial"/>
              <a:buChar char="●"/>
            </a:pPr>
            <a:r>
              <a:rPr lang="en" sz="2400" i="1">
                <a:solidFill>
                  <a:schemeClr val="dk1"/>
                </a:solidFill>
              </a:rPr>
              <a:t>L</a:t>
            </a:r>
            <a:r>
              <a:rPr lang="en" sz="2400" i="1" baseline="-25000">
                <a:solidFill>
                  <a:schemeClr val="dk1"/>
                </a:solidFill>
              </a:rPr>
              <a:t>pol</a:t>
            </a:r>
            <a:r>
              <a:rPr lang="en" sz="2400" i="1">
                <a:solidFill>
                  <a:schemeClr val="dk1"/>
                </a:solidFill>
              </a:rPr>
              <a:t> </a:t>
            </a:r>
            <a:r>
              <a:rPr lang="en" sz="2400">
                <a:solidFill>
                  <a:schemeClr val="dk1"/>
                </a:solidFill>
              </a:rPr>
              <a:t>-</a:t>
            </a:r>
            <a:r>
              <a:rPr lang="en" sz="2400" baseline="-25000">
                <a:solidFill>
                  <a:schemeClr val="dk1"/>
                </a:solidFill>
              </a:rPr>
              <a:t> </a:t>
            </a:r>
            <a:r>
              <a:rPr lang="en" sz="2400">
                <a:solidFill>
                  <a:schemeClr val="dk1"/>
                </a:solidFill>
              </a:rPr>
              <a:t>Polarization Loss</a:t>
            </a:r>
          </a:p>
          <a:p>
            <a:pPr marL="914400" lvl="1" indent="-381000" rtl="0">
              <a:lnSpc>
                <a:spcPct val="115000"/>
              </a:lnSpc>
              <a:spcBef>
                <a:spcPts val="800"/>
              </a:spcBef>
              <a:buClr>
                <a:schemeClr val="dk1"/>
              </a:buClr>
              <a:buSzPct val="80000"/>
              <a:buFont typeface="Courier New"/>
              <a:buChar char="o"/>
            </a:pPr>
            <a:r>
              <a:rPr lang="en">
                <a:solidFill>
                  <a:schemeClr val="dk1"/>
                </a:solidFill>
              </a:rPr>
              <a:t>3dB (precedence)</a:t>
            </a:r>
          </a:p>
          <a:p>
            <a:pPr marL="457200" lvl="0" indent="-381000" rtl="0">
              <a:lnSpc>
                <a:spcPct val="115000"/>
              </a:lnSpc>
              <a:spcBef>
                <a:spcPts val="800"/>
              </a:spcBef>
              <a:buClr>
                <a:schemeClr val="dk1"/>
              </a:buClr>
              <a:buSzPct val="100000"/>
              <a:buFont typeface="Arial"/>
              <a:buChar char="●"/>
            </a:pPr>
            <a:r>
              <a:rPr lang="en" sz="2400" i="1">
                <a:solidFill>
                  <a:schemeClr val="dk1"/>
                </a:solidFill>
              </a:rPr>
              <a:t>L</a:t>
            </a:r>
            <a:r>
              <a:rPr lang="en" sz="2400" i="1" baseline="-25000">
                <a:solidFill>
                  <a:schemeClr val="dk1"/>
                </a:solidFill>
              </a:rPr>
              <a:t>aml </a:t>
            </a:r>
            <a:r>
              <a:rPr lang="en" sz="2400">
                <a:solidFill>
                  <a:schemeClr val="dk1"/>
                </a:solidFill>
              </a:rPr>
              <a:t>- Antenna Misalignment Loss</a:t>
            </a:r>
          </a:p>
          <a:p>
            <a:pPr marL="914400" lvl="1" indent="-381000" rtl="0">
              <a:lnSpc>
                <a:spcPct val="115000"/>
              </a:lnSpc>
              <a:spcBef>
                <a:spcPts val="800"/>
              </a:spcBef>
              <a:buClr>
                <a:schemeClr val="dk1"/>
              </a:buClr>
              <a:buSzPct val="80000"/>
              <a:buFont typeface="Courier New"/>
              <a:buChar char="o"/>
            </a:pPr>
            <a:r>
              <a:rPr lang="en">
                <a:solidFill>
                  <a:schemeClr val="dk1"/>
                </a:solidFill>
              </a:rPr>
              <a:t>1dB (precedence)</a:t>
            </a:r>
          </a:p>
          <a:p>
            <a:pPr lvl="0" rtl="0">
              <a:lnSpc>
                <a:spcPct val="115000"/>
              </a:lnSpc>
              <a:spcBef>
                <a:spcPts val="700"/>
              </a:spcBef>
              <a:buClr>
                <a:schemeClr val="dk1"/>
              </a:buClr>
              <a:buFont typeface="Arial"/>
              <a:buNone/>
            </a:pPr>
            <a:endParaRPr sz="2800">
              <a:solidFill>
                <a:schemeClr val="dk1"/>
              </a:solidFill>
            </a:endParaRPr>
          </a:p>
          <a:p>
            <a:pPr lvl="0" rtl="0">
              <a:spcBef>
                <a:spcPts val="0"/>
              </a:spcBef>
              <a:buNone/>
            </a:pPr>
            <a:endParaRPr/>
          </a:p>
        </p:txBody>
      </p:sp>
      <p:sp>
        <p:nvSpPr>
          <p:cNvPr id="1145" name="Shape 1145"/>
          <p:cNvSpPr txBox="1"/>
          <p:nvPr/>
        </p:nvSpPr>
        <p:spPr>
          <a:xfrm>
            <a:off x="6564075" y="4416750"/>
            <a:ext cx="3069900" cy="857400"/>
          </a:xfrm>
          <a:prstGeom prst="rect">
            <a:avLst/>
          </a:prstGeom>
          <a:noFill/>
          <a:ln>
            <a:noFill/>
          </a:ln>
        </p:spPr>
        <p:txBody>
          <a:bodyPr lIns="91425" tIns="91425" rIns="91425" bIns="91425" anchor="ctr" anchorCtr="0">
            <a:noAutofit/>
          </a:bodyPr>
          <a:lstStyle/>
          <a:p>
            <a:pPr lvl="0" rtl="0">
              <a:spcBef>
                <a:spcPts val="0"/>
              </a:spcBef>
              <a:buNone/>
            </a:pPr>
            <a:r>
              <a:rPr lang="en" sz="2400" b="1">
                <a:solidFill>
                  <a:schemeClr val="dk1"/>
                </a:solidFill>
              </a:rPr>
              <a:t>Yunus Agamawi</a:t>
            </a:r>
          </a:p>
        </p:txBody>
      </p:sp>
      <p:sp>
        <p:nvSpPr>
          <p:cNvPr id="1146" name="Shape 1146"/>
          <p:cNvSpPr txBox="1">
            <a:spLocks noGrp="1"/>
          </p:cNvSpPr>
          <p:nvPr>
            <p:ph type="body" idx="2"/>
          </p:nvPr>
        </p:nvSpPr>
        <p:spPr>
          <a:xfrm>
            <a:off x="4113475" y="2485975"/>
            <a:ext cx="5118299" cy="2510100"/>
          </a:xfrm>
          <a:prstGeom prst="rect">
            <a:avLst/>
          </a:prstGeom>
        </p:spPr>
        <p:txBody>
          <a:bodyPr lIns="91425" tIns="91425" rIns="91425" bIns="91425" anchor="t" anchorCtr="0">
            <a:noAutofit/>
          </a:bodyPr>
          <a:lstStyle/>
          <a:p>
            <a:pPr lvl="0" algn="ctr" rtl="0">
              <a:lnSpc>
                <a:spcPct val="115000"/>
              </a:lnSpc>
              <a:spcBef>
                <a:spcPts val="0"/>
              </a:spcBef>
              <a:buClr>
                <a:schemeClr val="dk1"/>
              </a:buClr>
              <a:buSzPct val="45833"/>
              <a:buFont typeface="Arial"/>
              <a:buNone/>
            </a:pPr>
            <a:r>
              <a:rPr lang="en" sz="2400" i="1">
                <a:solidFill>
                  <a:schemeClr val="dk1"/>
                </a:solidFill>
              </a:rPr>
              <a:t>L</a:t>
            </a:r>
            <a:r>
              <a:rPr lang="en" sz="2400" i="1" baseline="-25000">
                <a:solidFill>
                  <a:schemeClr val="dk1"/>
                </a:solidFill>
              </a:rPr>
              <a:t>prop</a:t>
            </a:r>
            <a:r>
              <a:rPr lang="en" sz="2400">
                <a:solidFill>
                  <a:schemeClr val="dk1"/>
                </a:solidFill>
              </a:rPr>
              <a:t> </a:t>
            </a:r>
            <a:r>
              <a:rPr lang="en" sz="2400" i="1">
                <a:solidFill>
                  <a:schemeClr val="dk1"/>
                </a:solidFill>
              </a:rPr>
              <a:t>= FSL +</a:t>
            </a:r>
            <a:r>
              <a:rPr lang="en" sz="2400">
                <a:solidFill>
                  <a:schemeClr val="dk1"/>
                </a:solidFill>
              </a:rPr>
              <a:t> </a:t>
            </a:r>
            <a:r>
              <a:rPr lang="en" sz="2400" i="1">
                <a:solidFill>
                  <a:schemeClr val="dk1"/>
                </a:solidFill>
              </a:rPr>
              <a:t>L</a:t>
            </a:r>
            <a:r>
              <a:rPr lang="en" sz="2400" i="1" baseline="-25000">
                <a:solidFill>
                  <a:schemeClr val="dk1"/>
                </a:solidFill>
              </a:rPr>
              <a:t>abs</a:t>
            </a:r>
            <a:r>
              <a:rPr lang="en" sz="2400">
                <a:solidFill>
                  <a:schemeClr val="dk1"/>
                </a:solidFill>
              </a:rPr>
              <a:t> + </a:t>
            </a:r>
            <a:r>
              <a:rPr lang="en" sz="2400" i="1">
                <a:solidFill>
                  <a:schemeClr val="dk1"/>
                </a:solidFill>
              </a:rPr>
              <a:t>L</a:t>
            </a:r>
            <a:r>
              <a:rPr lang="en" sz="2400" i="1" baseline="-25000">
                <a:solidFill>
                  <a:schemeClr val="dk1"/>
                </a:solidFill>
              </a:rPr>
              <a:t>pol</a:t>
            </a:r>
            <a:r>
              <a:rPr lang="en" sz="2400" i="1">
                <a:solidFill>
                  <a:schemeClr val="dk1"/>
                </a:solidFill>
              </a:rPr>
              <a:t> + L</a:t>
            </a:r>
            <a:r>
              <a:rPr lang="en" sz="2400" i="1" baseline="-25000">
                <a:solidFill>
                  <a:schemeClr val="dk1"/>
                </a:solidFill>
              </a:rPr>
              <a:t>aml </a:t>
            </a:r>
          </a:p>
          <a:p>
            <a:pPr lvl="0" algn="ctr" rtl="0">
              <a:lnSpc>
                <a:spcPct val="115000"/>
              </a:lnSpc>
              <a:spcBef>
                <a:spcPts val="0"/>
              </a:spcBef>
              <a:buClr>
                <a:schemeClr val="dk1"/>
              </a:buClr>
              <a:buSzPct val="45833"/>
              <a:buFont typeface="Arial"/>
              <a:buNone/>
            </a:pPr>
            <a:r>
              <a:rPr lang="en" sz="2400" i="1">
                <a:solidFill>
                  <a:schemeClr val="dk1"/>
                </a:solidFill>
              </a:rPr>
              <a:t>L</a:t>
            </a:r>
            <a:r>
              <a:rPr lang="en" sz="2400" i="1" baseline="-25000">
                <a:solidFill>
                  <a:schemeClr val="dk1"/>
                </a:solidFill>
              </a:rPr>
              <a:t>prop</a:t>
            </a:r>
            <a:r>
              <a:rPr lang="en" sz="2400" i="1">
                <a:solidFill>
                  <a:schemeClr val="dk1"/>
                </a:solidFill>
              </a:rPr>
              <a:t> = 246dB + 0.1dB + 3dB + 1dB</a:t>
            </a:r>
          </a:p>
          <a:p>
            <a:pPr lvl="0" algn="ctr" rtl="0">
              <a:lnSpc>
                <a:spcPct val="115000"/>
              </a:lnSpc>
              <a:spcBef>
                <a:spcPts val="0"/>
              </a:spcBef>
              <a:buClr>
                <a:schemeClr val="dk1"/>
              </a:buClr>
              <a:buSzPct val="45833"/>
              <a:buFont typeface="Arial"/>
              <a:buNone/>
            </a:pPr>
            <a:r>
              <a:rPr lang="en" sz="2400" i="1">
                <a:solidFill>
                  <a:schemeClr val="dk1"/>
                </a:solidFill>
              </a:rPr>
              <a:t>L</a:t>
            </a:r>
            <a:r>
              <a:rPr lang="en" sz="2400" i="1" baseline="-25000">
                <a:solidFill>
                  <a:schemeClr val="dk1"/>
                </a:solidFill>
              </a:rPr>
              <a:t>prop</a:t>
            </a:r>
            <a:r>
              <a:rPr lang="en" sz="2400" i="1">
                <a:solidFill>
                  <a:schemeClr val="dk1"/>
                </a:solidFill>
              </a:rPr>
              <a:t> = 250.1dB</a:t>
            </a:r>
          </a:p>
        </p:txBody>
      </p:sp>
      <p:pic>
        <p:nvPicPr>
          <p:cNvPr id="1147" name="Shape 1147"/>
          <p:cNvPicPr preferRelativeResize="0"/>
          <p:nvPr/>
        </p:nvPicPr>
        <p:blipFill>
          <a:blip r:embed="rId3">
            <a:alphaModFix/>
          </a:blip>
          <a:stretch>
            <a:fillRect/>
          </a:stretch>
        </p:blipFill>
        <p:spPr>
          <a:xfrm>
            <a:off x="5951225" y="284050"/>
            <a:ext cx="3069900" cy="2252599"/>
          </a:xfrm>
          <a:prstGeom prst="rect">
            <a:avLst/>
          </a:prstGeom>
          <a:noFill/>
          <a:ln>
            <a:noFill/>
          </a:ln>
        </p:spPr>
      </p:pic>
      <p:sp>
        <p:nvSpPr>
          <p:cNvPr id="1148" name="Shape 1148"/>
          <p:cNvSpPr txBox="1"/>
          <p:nvPr/>
        </p:nvSpPr>
        <p:spPr>
          <a:xfrm>
            <a:off x="5877875" y="-114125"/>
            <a:ext cx="3449399" cy="568800"/>
          </a:xfrm>
          <a:prstGeom prst="rect">
            <a:avLst/>
          </a:prstGeom>
          <a:noFill/>
          <a:ln>
            <a:noFill/>
          </a:ln>
        </p:spPr>
        <p:txBody>
          <a:bodyPr lIns="91425" tIns="91425" rIns="91425" bIns="91425" anchor="ctr" anchorCtr="0">
            <a:noAutofit/>
          </a:bodyPr>
          <a:lstStyle/>
          <a:p>
            <a:pPr lvl="0" rtl="0">
              <a:spcBef>
                <a:spcPts val="0"/>
              </a:spcBef>
              <a:buNone/>
            </a:pPr>
            <a:r>
              <a:rPr lang="en" sz="1000"/>
              <a:t>http://www.aboutcivil.org/sources-of-errors-in-gps.html</a:t>
            </a:r>
          </a:p>
        </p:txBody>
      </p:sp>
    </p:spTree>
  </p:cSld>
  <p:clrMapOvr>
    <a:masterClrMapping/>
  </p:clrMapOvr>
  <p:transition spd="slow">
    <p:cut/>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1152"/>
        <p:cNvGrpSpPr/>
        <p:nvPr/>
      </p:nvGrpSpPr>
      <p:grpSpPr>
        <a:xfrm>
          <a:off x="0" y="0"/>
          <a:ext cx="0" cy="0"/>
          <a:chOff x="0" y="0"/>
          <a:chExt cx="0" cy="0"/>
        </a:xfrm>
      </p:grpSpPr>
      <p:sp>
        <p:nvSpPr>
          <p:cNvPr id="1153" name="Shape 1153"/>
          <p:cNvSpPr txBox="1">
            <a:spLocks noGrp="1"/>
          </p:cNvSpPr>
          <p:nvPr>
            <p:ph type="title"/>
          </p:nvPr>
        </p:nvSpPr>
        <p:spPr>
          <a:xfrm>
            <a:off x="755600" y="413497"/>
            <a:ext cx="8229600" cy="1380899"/>
          </a:xfrm>
          <a:prstGeom prst="rect">
            <a:avLst/>
          </a:prstGeom>
        </p:spPr>
        <p:txBody>
          <a:bodyPr lIns="91425" tIns="91425" rIns="91425" bIns="91425" anchor="b" anchorCtr="0">
            <a:noAutofit/>
          </a:bodyPr>
          <a:lstStyle/>
          <a:p>
            <a:pPr rtl="0">
              <a:spcBef>
                <a:spcPts val="0"/>
              </a:spcBef>
              <a:buNone/>
            </a:pPr>
            <a:r>
              <a:rPr lang="en"/>
              <a:t>Link Budget:</a:t>
            </a:r>
          </a:p>
          <a:p>
            <a:pPr>
              <a:spcBef>
                <a:spcPts val="0"/>
              </a:spcBef>
              <a:buNone/>
            </a:pPr>
            <a:r>
              <a:rPr lang="en"/>
              <a:t>Received Power, </a:t>
            </a:r>
            <a:r>
              <a:rPr lang="en" i="1"/>
              <a:t>P</a:t>
            </a:r>
            <a:r>
              <a:rPr lang="en" i="1" baseline="-25000"/>
              <a:t>R</a:t>
            </a:r>
          </a:p>
        </p:txBody>
      </p:sp>
      <p:sp>
        <p:nvSpPr>
          <p:cNvPr id="1154" name="Shape 1154"/>
          <p:cNvSpPr txBox="1">
            <a:spLocks noGrp="1"/>
          </p:cNvSpPr>
          <p:nvPr>
            <p:ph type="body" idx="1"/>
          </p:nvPr>
        </p:nvSpPr>
        <p:spPr>
          <a:xfrm>
            <a:off x="0" y="1865425"/>
            <a:ext cx="6880499" cy="3725699"/>
          </a:xfrm>
          <a:prstGeom prst="rect">
            <a:avLst/>
          </a:prstGeom>
        </p:spPr>
        <p:txBody>
          <a:bodyPr lIns="91425" tIns="91425" rIns="91425" bIns="91425" anchor="t" anchorCtr="0">
            <a:noAutofit/>
          </a:bodyPr>
          <a:lstStyle/>
          <a:p>
            <a:pPr marL="457200" lvl="0" indent="-381000" rtl="0">
              <a:lnSpc>
                <a:spcPct val="115000"/>
              </a:lnSpc>
              <a:spcBef>
                <a:spcPts val="700"/>
              </a:spcBef>
              <a:buClr>
                <a:schemeClr val="dk1"/>
              </a:buClr>
              <a:buSzPct val="100000"/>
              <a:buFont typeface="Arial"/>
              <a:buChar char="●"/>
            </a:pPr>
            <a:r>
              <a:rPr lang="en" sz="2400" i="1">
                <a:solidFill>
                  <a:schemeClr val="dk1"/>
                </a:solidFill>
              </a:rPr>
              <a:t>EIRP</a:t>
            </a:r>
            <a:r>
              <a:rPr lang="en" sz="2400">
                <a:solidFill>
                  <a:schemeClr val="dk1"/>
                </a:solidFill>
              </a:rPr>
              <a:t> – Equivalent Isotropic Radiated Power</a:t>
            </a:r>
          </a:p>
          <a:p>
            <a:pPr marL="914400" lvl="1" indent="-381000" rtl="0">
              <a:lnSpc>
                <a:spcPct val="115000"/>
              </a:lnSpc>
              <a:spcBef>
                <a:spcPts val="700"/>
              </a:spcBef>
              <a:buClr>
                <a:schemeClr val="dk1"/>
              </a:buClr>
              <a:buSzPct val="100000"/>
              <a:buFont typeface="Courier New"/>
              <a:buChar char="o"/>
            </a:pPr>
            <a:r>
              <a:rPr lang="en" sz="2400" i="1">
                <a:solidFill>
                  <a:schemeClr val="dk1"/>
                </a:solidFill>
              </a:rPr>
              <a:t>36.5dBm</a:t>
            </a:r>
          </a:p>
          <a:p>
            <a:pPr marL="457200" lvl="0" indent="-381000" rtl="0">
              <a:lnSpc>
                <a:spcPct val="115000"/>
              </a:lnSpc>
              <a:spcBef>
                <a:spcPts val="700"/>
              </a:spcBef>
              <a:buClr>
                <a:schemeClr val="dk1"/>
              </a:buClr>
              <a:buSzPct val="100000"/>
              <a:buFont typeface="Arial"/>
              <a:buChar char="●"/>
            </a:pPr>
            <a:r>
              <a:rPr lang="en" sz="2400" i="1">
                <a:solidFill>
                  <a:schemeClr val="dk1"/>
                </a:solidFill>
              </a:rPr>
              <a:t>L</a:t>
            </a:r>
            <a:r>
              <a:rPr lang="en" sz="2400" i="1" baseline="-25000">
                <a:solidFill>
                  <a:schemeClr val="dk1"/>
                </a:solidFill>
              </a:rPr>
              <a:t>prop</a:t>
            </a:r>
            <a:r>
              <a:rPr lang="en" sz="2400">
                <a:solidFill>
                  <a:schemeClr val="dk1"/>
                </a:solidFill>
              </a:rPr>
              <a:t> - Propagation Loss</a:t>
            </a:r>
          </a:p>
          <a:p>
            <a:pPr marL="914400" lvl="1" indent="-381000" rtl="0">
              <a:lnSpc>
                <a:spcPct val="115000"/>
              </a:lnSpc>
              <a:spcBef>
                <a:spcPts val="700"/>
              </a:spcBef>
              <a:buClr>
                <a:schemeClr val="dk1"/>
              </a:buClr>
              <a:buSzPct val="100000"/>
              <a:buFont typeface="Courier New"/>
              <a:buChar char="o"/>
            </a:pPr>
            <a:r>
              <a:rPr lang="en" sz="2400">
                <a:solidFill>
                  <a:schemeClr val="dk1"/>
                </a:solidFill>
              </a:rPr>
              <a:t>250</a:t>
            </a:r>
            <a:r>
              <a:rPr lang="en">
                <a:solidFill>
                  <a:schemeClr val="dk1"/>
                </a:solidFill>
              </a:rPr>
              <a:t>.1</a:t>
            </a:r>
            <a:r>
              <a:rPr lang="en" sz="2400">
                <a:solidFill>
                  <a:schemeClr val="dk1"/>
                </a:solidFill>
              </a:rPr>
              <a:t>dB</a:t>
            </a:r>
          </a:p>
          <a:p>
            <a:pPr marL="457200" lvl="0" indent="-381000" rtl="0">
              <a:lnSpc>
                <a:spcPct val="115000"/>
              </a:lnSpc>
              <a:spcBef>
                <a:spcPts val="700"/>
              </a:spcBef>
              <a:buClr>
                <a:schemeClr val="dk1"/>
              </a:buClr>
              <a:buSzPct val="100000"/>
              <a:buFont typeface="Arial"/>
              <a:buChar char="●"/>
            </a:pPr>
            <a:r>
              <a:rPr lang="en" sz="2400" i="1">
                <a:solidFill>
                  <a:schemeClr val="dk1"/>
                </a:solidFill>
              </a:rPr>
              <a:t>L</a:t>
            </a:r>
            <a:r>
              <a:rPr lang="en" sz="2400" i="1" baseline="-25000">
                <a:solidFill>
                  <a:schemeClr val="dk1"/>
                </a:solidFill>
              </a:rPr>
              <a:t>R</a:t>
            </a:r>
            <a:r>
              <a:rPr lang="en" sz="2400">
                <a:solidFill>
                  <a:schemeClr val="dk1"/>
                </a:solidFill>
              </a:rPr>
              <a:t> - Receiver Loss</a:t>
            </a:r>
          </a:p>
          <a:p>
            <a:pPr marL="914400" lvl="1" indent="-381000" rtl="0">
              <a:lnSpc>
                <a:spcPct val="115000"/>
              </a:lnSpc>
              <a:spcBef>
                <a:spcPts val="700"/>
              </a:spcBef>
              <a:buClr>
                <a:schemeClr val="dk1"/>
              </a:buClr>
              <a:buSzPct val="100000"/>
              <a:buFont typeface="Courier New"/>
              <a:buChar char="o"/>
            </a:pPr>
            <a:r>
              <a:rPr lang="en" sz="2400">
                <a:solidFill>
                  <a:schemeClr val="dk1"/>
                </a:solidFill>
              </a:rPr>
              <a:t>1.5dB (analogous to transmitter loss)</a:t>
            </a:r>
          </a:p>
        </p:txBody>
      </p:sp>
      <p:sp>
        <p:nvSpPr>
          <p:cNvPr id="1155" name="Shape 1155"/>
          <p:cNvSpPr txBox="1">
            <a:spLocks noGrp="1"/>
          </p:cNvSpPr>
          <p:nvPr>
            <p:ph type="body" idx="2"/>
          </p:nvPr>
        </p:nvSpPr>
        <p:spPr>
          <a:xfrm>
            <a:off x="4124150" y="2572425"/>
            <a:ext cx="5118299" cy="2405099"/>
          </a:xfrm>
          <a:prstGeom prst="rect">
            <a:avLst/>
          </a:prstGeom>
        </p:spPr>
        <p:txBody>
          <a:bodyPr lIns="91425" tIns="91425" rIns="91425" bIns="91425" anchor="t" anchorCtr="0">
            <a:noAutofit/>
          </a:bodyPr>
          <a:lstStyle/>
          <a:p>
            <a:pPr lvl="0" algn="ctr" rtl="0">
              <a:lnSpc>
                <a:spcPct val="115000"/>
              </a:lnSpc>
              <a:spcBef>
                <a:spcPts val="0"/>
              </a:spcBef>
              <a:buClr>
                <a:schemeClr val="dk1"/>
              </a:buClr>
              <a:buSzPct val="45833"/>
              <a:buFont typeface="Arial"/>
              <a:buNone/>
            </a:pPr>
            <a:r>
              <a:rPr lang="en" sz="2400" i="1">
                <a:solidFill>
                  <a:schemeClr val="dk1"/>
                </a:solidFill>
              </a:rPr>
              <a:t>P</a:t>
            </a:r>
            <a:r>
              <a:rPr lang="en" sz="2400" i="1" baseline="-25000">
                <a:solidFill>
                  <a:schemeClr val="dk1"/>
                </a:solidFill>
              </a:rPr>
              <a:t>R</a:t>
            </a:r>
            <a:r>
              <a:rPr lang="en" sz="2400">
                <a:solidFill>
                  <a:schemeClr val="dk1"/>
                </a:solidFill>
              </a:rPr>
              <a:t> </a:t>
            </a:r>
            <a:r>
              <a:rPr lang="en" sz="2400" i="1">
                <a:solidFill>
                  <a:schemeClr val="dk1"/>
                </a:solidFill>
              </a:rPr>
              <a:t>= EIRP -</a:t>
            </a:r>
            <a:r>
              <a:rPr lang="en" sz="2400">
                <a:solidFill>
                  <a:schemeClr val="dk1"/>
                </a:solidFill>
              </a:rPr>
              <a:t> </a:t>
            </a:r>
            <a:r>
              <a:rPr lang="en" sz="2400" i="1">
                <a:solidFill>
                  <a:schemeClr val="dk1"/>
                </a:solidFill>
              </a:rPr>
              <a:t>L</a:t>
            </a:r>
            <a:r>
              <a:rPr lang="en" sz="2400" i="1" baseline="-25000">
                <a:solidFill>
                  <a:schemeClr val="dk1"/>
                </a:solidFill>
              </a:rPr>
              <a:t>prop</a:t>
            </a:r>
            <a:r>
              <a:rPr lang="en" sz="2400">
                <a:solidFill>
                  <a:schemeClr val="dk1"/>
                </a:solidFill>
              </a:rPr>
              <a:t> - </a:t>
            </a:r>
            <a:r>
              <a:rPr lang="en" sz="2400" i="1">
                <a:solidFill>
                  <a:schemeClr val="dk1"/>
                </a:solidFill>
              </a:rPr>
              <a:t>L</a:t>
            </a:r>
            <a:r>
              <a:rPr lang="en" sz="2400" i="1" baseline="-25000">
                <a:solidFill>
                  <a:schemeClr val="dk1"/>
                </a:solidFill>
              </a:rPr>
              <a:t>R</a:t>
            </a:r>
          </a:p>
          <a:p>
            <a:pPr lvl="0" algn="ctr" rtl="0">
              <a:lnSpc>
                <a:spcPct val="115000"/>
              </a:lnSpc>
              <a:spcBef>
                <a:spcPts val="0"/>
              </a:spcBef>
              <a:buClr>
                <a:schemeClr val="dk1"/>
              </a:buClr>
              <a:buSzPct val="45833"/>
              <a:buFont typeface="Arial"/>
              <a:buNone/>
            </a:pPr>
            <a:r>
              <a:rPr lang="en" sz="2400" i="1">
                <a:solidFill>
                  <a:schemeClr val="dk1"/>
                </a:solidFill>
              </a:rPr>
              <a:t>P</a:t>
            </a:r>
            <a:r>
              <a:rPr lang="en" sz="2400" i="1" baseline="-25000">
                <a:solidFill>
                  <a:schemeClr val="dk1"/>
                </a:solidFill>
              </a:rPr>
              <a:t>R</a:t>
            </a:r>
            <a:r>
              <a:rPr lang="en" sz="2400" i="1">
                <a:solidFill>
                  <a:schemeClr val="dk1"/>
                </a:solidFill>
              </a:rPr>
              <a:t> = 6.5dB - 250.1dB - 1.5dB</a:t>
            </a:r>
          </a:p>
          <a:p>
            <a:pPr lvl="0" algn="ctr" rtl="0">
              <a:lnSpc>
                <a:spcPct val="115000"/>
              </a:lnSpc>
              <a:spcBef>
                <a:spcPts val="0"/>
              </a:spcBef>
              <a:buClr>
                <a:schemeClr val="dk1"/>
              </a:buClr>
              <a:buSzPct val="45833"/>
              <a:buFont typeface="Arial"/>
              <a:buNone/>
            </a:pPr>
            <a:r>
              <a:rPr lang="en" sz="2400" i="1">
                <a:solidFill>
                  <a:schemeClr val="dk1"/>
                </a:solidFill>
              </a:rPr>
              <a:t>P</a:t>
            </a:r>
            <a:r>
              <a:rPr lang="en" sz="2400" i="1" baseline="-25000">
                <a:solidFill>
                  <a:schemeClr val="dk1"/>
                </a:solidFill>
              </a:rPr>
              <a:t>R</a:t>
            </a:r>
            <a:r>
              <a:rPr lang="en" sz="2400" i="1">
                <a:solidFill>
                  <a:schemeClr val="dk1"/>
                </a:solidFill>
              </a:rPr>
              <a:t> = -244.9dB</a:t>
            </a:r>
          </a:p>
        </p:txBody>
      </p:sp>
      <p:pic>
        <p:nvPicPr>
          <p:cNvPr id="1156" name="Shape 1156"/>
          <p:cNvPicPr preferRelativeResize="0"/>
          <p:nvPr/>
        </p:nvPicPr>
        <p:blipFill>
          <a:blip r:embed="rId3">
            <a:alphaModFix/>
          </a:blip>
          <a:stretch>
            <a:fillRect/>
          </a:stretch>
        </p:blipFill>
        <p:spPr>
          <a:xfrm>
            <a:off x="6695275" y="343275"/>
            <a:ext cx="2448725" cy="2343274"/>
          </a:xfrm>
          <a:prstGeom prst="rect">
            <a:avLst/>
          </a:prstGeom>
          <a:noFill/>
          <a:ln>
            <a:noFill/>
          </a:ln>
        </p:spPr>
      </p:pic>
      <p:sp>
        <p:nvSpPr>
          <p:cNvPr id="1157" name="Shape 1157"/>
          <p:cNvSpPr txBox="1"/>
          <p:nvPr/>
        </p:nvSpPr>
        <p:spPr>
          <a:xfrm>
            <a:off x="5248825" y="-284500"/>
            <a:ext cx="4046399" cy="902999"/>
          </a:xfrm>
          <a:prstGeom prst="rect">
            <a:avLst/>
          </a:prstGeom>
          <a:noFill/>
          <a:ln>
            <a:noFill/>
          </a:ln>
        </p:spPr>
        <p:txBody>
          <a:bodyPr lIns="91425" tIns="91425" rIns="91425" bIns="91425" anchor="ctr" anchorCtr="0">
            <a:noAutofit/>
          </a:bodyPr>
          <a:lstStyle/>
          <a:p>
            <a:pPr lvl="0" rtl="0">
              <a:spcBef>
                <a:spcPts val="0"/>
              </a:spcBef>
              <a:buNone/>
            </a:pPr>
            <a:r>
              <a:rPr lang="en" sz="800"/>
              <a:t>http://www.spacetoday.org/SolSys/DeepSpaceNetwork/DeepSpaceNetwork.html</a:t>
            </a:r>
          </a:p>
        </p:txBody>
      </p:sp>
      <p:sp>
        <p:nvSpPr>
          <p:cNvPr id="1158" name="Shape 1158"/>
          <p:cNvSpPr txBox="1"/>
          <p:nvPr/>
        </p:nvSpPr>
        <p:spPr>
          <a:xfrm>
            <a:off x="6521550" y="4353300"/>
            <a:ext cx="3069900" cy="857400"/>
          </a:xfrm>
          <a:prstGeom prst="rect">
            <a:avLst/>
          </a:prstGeom>
          <a:noFill/>
          <a:ln>
            <a:noFill/>
          </a:ln>
        </p:spPr>
        <p:txBody>
          <a:bodyPr lIns="91425" tIns="91425" rIns="91425" bIns="91425" anchor="ctr" anchorCtr="0">
            <a:noAutofit/>
          </a:bodyPr>
          <a:lstStyle/>
          <a:p>
            <a:pPr lvl="0" rtl="0">
              <a:spcBef>
                <a:spcPts val="0"/>
              </a:spcBef>
              <a:buNone/>
            </a:pPr>
            <a:r>
              <a:rPr lang="en" sz="2400" b="1">
                <a:solidFill>
                  <a:schemeClr val="dk1"/>
                </a:solidFill>
              </a:rPr>
              <a:t>Yunus Agamawi</a:t>
            </a:r>
          </a:p>
        </p:txBody>
      </p:sp>
    </p:spTree>
  </p:cSld>
  <p:clrMapOvr>
    <a:masterClrMapping/>
  </p:clrMapOvr>
  <p:transition spd="slow">
    <p:cut/>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1162"/>
        <p:cNvGrpSpPr/>
        <p:nvPr/>
      </p:nvGrpSpPr>
      <p:grpSpPr>
        <a:xfrm>
          <a:off x="0" y="0"/>
          <a:ext cx="0" cy="0"/>
          <a:chOff x="0" y="0"/>
          <a:chExt cx="0" cy="0"/>
        </a:xfrm>
      </p:grpSpPr>
      <p:sp>
        <p:nvSpPr>
          <p:cNvPr id="1163" name="Shape 1163"/>
          <p:cNvSpPr txBox="1">
            <a:spLocks noGrp="1"/>
          </p:cNvSpPr>
          <p:nvPr>
            <p:ph type="title"/>
          </p:nvPr>
        </p:nvSpPr>
        <p:spPr>
          <a:xfrm>
            <a:off x="457200" y="267428"/>
            <a:ext cx="8229600" cy="857400"/>
          </a:xfrm>
          <a:prstGeom prst="rect">
            <a:avLst/>
          </a:prstGeom>
        </p:spPr>
        <p:txBody>
          <a:bodyPr lIns="91425" tIns="91425" rIns="91425" bIns="91425" anchor="b" anchorCtr="0">
            <a:noAutofit/>
          </a:bodyPr>
          <a:lstStyle/>
          <a:p>
            <a:pPr>
              <a:spcBef>
                <a:spcPts val="0"/>
              </a:spcBef>
              <a:buNone/>
            </a:pPr>
            <a:r>
              <a:rPr lang="en"/>
              <a:t>Link Budget: Carrier to Noise, C/N</a:t>
            </a:r>
          </a:p>
        </p:txBody>
      </p:sp>
      <p:sp>
        <p:nvSpPr>
          <p:cNvPr id="1164" name="Shape 1164"/>
          <p:cNvSpPr txBox="1">
            <a:spLocks noGrp="1"/>
          </p:cNvSpPr>
          <p:nvPr>
            <p:ph type="body" idx="1"/>
          </p:nvPr>
        </p:nvSpPr>
        <p:spPr>
          <a:xfrm>
            <a:off x="326700" y="1168725"/>
            <a:ext cx="3992999" cy="2263200"/>
          </a:xfrm>
          <a:prstGeom prst="rect">
            <a:avLst/>
          </a:prstGeom>
        </p:spPr>
        <p:txBody>
          <a:bodyPr lIns="91425" tIns="91425" rIns="91425" bIns="91425" anchor="t" anchorCtr="0">
            <a:noAutofit/>
          </a:bodyPr>
          <a:lstStyle/>
          <a:p>
            <a:pPr marL="457200" lvl="0" indent="-381000" rtl="0">
              <a:lnSpc>
                <a:spcPct val="115000"/>
              </a:lnSpc>
              <a:spcBef>
                <a:spcPts val="0"/>
              </a:spcBef>
              <a:buClr>
                <a:schemeClr val="dk1"/>
              </a:buClr>
              <a:buSzPct val="100000"/>
              <a:buFont typeface="Arial"/>
              <a:buChar char="●"/>
            </a:pPr>
            <a:r>
              <a:rPr lang="en" sz="2400" i="1">
                <a:solidFill>
                  <a:schemeClr val="dk1"/>
                </a:solidFill>
              </a:rPr>
              <a:t>P</a:t>
            </a:r>
            <a:r>
              <a:rPr lang="en" sz="2400" i="1" baseline="-25000">
                <a:solidFill>
                  <a:schemeClr val="dk1"/>
                </a:solidFill>
              </a:rPr>
              <a:t>R</a:t>
            </a:r>
            <a:r>
              <a:rPr lang="en" sz="2400">
                <a:solidFill>
                  <a:schemeClr val="dk1"/>
                </a:solidFill>
              </a:rPr>
              <a:t> - Power Received</a:t>
            </a:r>
          </a:p>
          <a:p>
            <a:pPr marL="914400" lvl="1" indent="-381000" rtl="0">
              <a:lnSpc>
                <a:spcPct val="115000"/>
              </a:lnSpc>
              <a:spcBef>
                <a:spcPts val="0"/>
              </a:spcBef>
              <a:buClr>
                <a:schemeClr val="dk1"/>
              </a:buClr>
              <a:buSzPct val="80000"/>
              <a:buFont typeface="Courier New"/>
              <a:buChar char="o"/>
            </a:pPr>
            <a:r>
              <a:rPr lang="en">
                <a:solidFill>
                  <a:schemeClr val="dk1"/>
                </a:solidFill>
              </a:rPr>
              <a:t>245dB</a:t>
            </a:r>
          </a:p>
          <a:p>
            <a:pPr marL="457200" lvl="0" indent="-381000" rtl="0">
              <a:lnSpc>
                <a:spcPct val="115000"/>
              </a:lnSpc>
              <a:spcBef>
                <a:spcPts val="0"/>
              </a:spcBef>
              <a:buClr>
                <a:schemeClr val="dk1"/>
              </a:buClr>
              <a:buSzPct val="100000"/>
              <a:buFont typeface="Arial"/>
              <a:buChar char="●"/>
            </a:pPr>
            <a:r>
              <a:rPr lang="en" sz="2400" i="1">
                <a:solidFill>
                  <a:schemeClr val="dk1"/>
                </a:solidFill>
              </a:rPr>
              <a:t>G</a:t>
            </a:r>
            <a:r>
              <a:rPr lang="en" sz="2400" i="1" baseline="-25000">
                <a:solidFill>
                  <a:schemeClr val="dk1"/>
                </a:solidFill>
              </a:rPr>
              <a:t>R</a:t>
            </a:r>
            <a:r>
              <a:rPr lang="en" sz="2400">
                <a:solidFill>
                  <a:schemeClr val="dk1"/>
                </a:solidFill>
              </a:rPr>
              <a:t> - Receiver Gain</a:t>
            </a:r>
          </a:p>
          <a:p>
            <a:pPr marL="914400" lvl="1" indent="-381000" rtl="0">
              <a:lnSpc>
                <a:spcPct val="115000"/>
              </a:lnSpc>
              <a:spcBef>
                <a:spcPts val="0"/>
              </a:spcBef>
              <a:buClr>
                <a:schemeClr val="dk1"/>
              </a:buClr>
              <a:buSzPct val="80000"/>
              <a:buFont typeface="Courier New"/>
              <a:buChar char="o"/>
            </a:pPr>
            <a:r>
              <a:rPr lang="en">
                <a:solidFill>
                  <a:schemeClr val="dk1"/>
                </a:solidFill>
              </a:rPr>
              <a:t>85.9dB</a:t>
            </a:r>
          </a:p>
        </p:txBody>
      </p:sp>
      <p:sp>
        <p:nvSpPr>
          <p:cNvPr id="1165" name="Shape 1165"/>
          <p:cNvSpPr txBox="1">
            <a:spLocks noGrp="1"/>
          </p:cNvSpPr>
          <p:nvPr>
            <p:ph type="body" idx="2"/>
          </p:nvPr>
        </p:nvSpPr>
        <p:spPr>
          <a:xfrm>
            <a:off x="833825" y="3230075"/>
            <a:ext cx="7346699" cy="1711500"/>
          </a:xfrm>
          <a:prstGeom prst="rect">
            <a:avLst/>
          </a:prstGeom>
        </p:spPr>
        <p:txBody>
          <a:bodyPr lIns="91425" tIns="91425" rIns="91425" bIns="91425" anchor="t" anchorCtr="0">
            <a:noAutofit/>
          </a:bodyPr>
          <a:lstStyle/>
          <a:p>
            <a:pPr lvl="0" algn="ctr" rtl="0">
              <a:lnSpc>
                <a:spcPct val="115000"/>
              </a:lnSpc>
              <a:spcBef>
                <a:spcPts val="0"/>
              </a:spcBef>
              <a:buClr>
                <a:schemeClr val="dk1"/>
              </a:buClr>
              <a:buSzPct val="45833"/>
              <a:buFont typeface="Arial"/>
              <a:buNone/>
            </a:pPr>
            <a:r>
              <a:rPr lang="en" sz="2400" i="1">
                <a:solidFill>
                  <a:schemeClr val="dk1"/>
                </a:solidFill>
              </a:rPr>
              <a:t>C/N</a:t>
            </a:r>
            <a:r>
              <a:rPr lang="en" sz="2400">
                <a:solidFill>
                  <a:schemeClr val="dk1"/>
                </a:solidFill>
              </a:rPr>
              <a:t> </a:t>
            </a:r>
            <a:r>
              <a:rPr lang="en" sz="2400" i="1">
                <a:solidFill>
                  <a:schemeClr val="dk1"/>
                </a:solidFill>
              </a:rPr>
              <a:t>= P</a:t>
            </a:r>
            <a:r>
              <a:rPr lang="en" sz="2400" i="1" baseline="-25000">
                <a:solidFill>
                  <a:schemeClr val="dk1"/>
                </a:solidFill>
              </a:rPr>
              <a:t>R</a:t>
            </a:r>
            <a:r>
              <a:rPr lang="en" sz="2400">
                <a:solidFill>
                  <a:schemeClr val="dk1"/>
                </a:solidFill>
              </a:rPr>
              <a:t> + </a:t>
            </a:r>
            <a:r>
              <a:rPr lang="en" sz="2400" i="1">
                <a:solidFill>
                  <a:schemeClr val="dk1"/>
                </a:solidFill>
              </a:rPr>
              <a:t>G</a:t>
            </a:r>
            <a:r>
              <a:rPr lang="en" sz="2400" i="1" baseline="-25000">
                <a:solidFill>
                  <a:schemeClr val="dk1"/>
                </a:solidFill>
              </a:rPr>
              <a:t>R </a:t>
            </a:r>
            <a:r>
              <a:rPr lang="en" sz="2400" i="1">
                <a:solidFill>
                  <a:schemeClr val="dk1"/>
                </a:solidFill>
              </a:rPr>
              <a:t> - T</a:t>
            </a:r>
            <a:r>
              <a:rPr lang="en" sz="2400" i="1" baseline="-25000">
                <a:solidFill>
                  <a:schemeClr val="dk1"/>
                </a:solidFill>
              </a:rPr>
              <a:t>S</a:t>
            </a:r>
            <a:r>
              <a:rPr lang="en" sz="2400">
                <a:solidFill>
                  <a:schemeClr val="dk1"/>
                </a:solidFill>
              </a:rPr>
              <a:t> - </a:t>
            </a:r>
            <a:r>
              <a:rPr lang="en" sz="2400" i="1">
                <a:solidFill>
                  <a:schemeClr val="dk1"/>
                </a:solidFill>
              </a:rPr>
              <a:t>k</a:t>
            </a:r>
          </a:p>
          <a:p>
            <a:pPr lvl="0" algn="ctr" rtl="0">
              <a:lnSpc>
                <a:spcPct val="115000"/>
              </a:lnSpc>
              <a:spcBef>
                <a:spcPts val="0"/>
              </a:spcBef>
              <a:buClr>
                <a:schemeClr val="dk1"/>
              </a:buClr>
              <a:buSzPct val="45833"/>
              <a:buFont typeface="Arial"/>
              <a:buNone/>
            </a:pPr>
            <a:r>
              <a:rPr lang="en" sz="2400" i="1">
                <a:solidFill>
                  <a:schemeClr val="dk1"/>
                </a:solidFill>
              </a:rPr>
              <a:t>C/N = -244.9dB + 85.9dB - 18.8dBK + 228.6dB/K/Hz</a:t>
            </a:r>
          </a:p>
          <a:p>
            <a:pPr lvl="0" algn="ctr" rtl="0">
              <a:lnSpc>
                <a:spcPct val="115000"/>
              </a:lnSpc>
              <a:spcBef>
                <a:spcPts val="0"/>
              </a:spcBef>
              <a:buClr>
                <a:schemeClr val="dk1"/>
              </a:buClr>
              <a:buSzPct val="45833"/>
              <a:buFont typeface="Arial"/>
              <a:buNone/>
            </a:pPr>
            <a:r>
              <a:rPr lang="en" sz="2400" i="1">
                <a:solidFill>
                  <a:schemeClr val="dk1"/>
                </a:solidFill>
              </a:rPr>
              <a:t>C/N = 50.6dB</a:t>
            </a:r>
          </a:p>
        </p:txBody>
      </p:sp>
      <p:sp>
        <p:nvSpPr>
          <p:cNvPr id="1166" name="Shape 1166"/>
          <p:cNvSpPr txBox="1"/>
          <p:nvPr/>
        </p:nvSpPr>
        <p:spPr>
          <a:xfrm>
            <a:off x="4389925" y="684650"/>
            <a:ext cx="4824300" cy="2818799"/>
          </a:xfrm>
          <a:prstGeom prst="rect">
            <a:avLst/>
          </a:prstGeom>
          <a:noFill/>
          <a:ln>
            <a:noFill/>
          </a:ln>
        </p:spPr>
        <p:txBody>
          <a:bodyPr lIns="91425" tIns="91425" rIns="91425" bIns="91425" anchor="ctr" anchorCtr="0">
            <a:noAutofit/>
          </a:bodyPr>
          <a:lstStyle/>
          <a:p>
            <a:pPr marL="457200" lvl="0" indent="-381000" rtl="0">
              <a:lnSpc>
                <a:spcPct val="115000"/>
              </a:lnSpc>
              <a:spcBef>
                <a:spcPts val="600"/>
              </a:spcBef>
              <a:buClr>
                <a:schemeClr val="dk1"/>
              </a:buClr>
              <a:buSzPct val="100000"/>
              <a:buFont typeface="Arial"/>
              <a:buChar char="●"/>
            </a:pPr>
            <a:r>
              <a:rPr lang="en" sz="2400" i="1">
                <a:solidFill>
                  <a:schemeClr val="dk1"/>
                </a:solidFill>
              </a:rPr>
              <a:t>T</a:t>
            </a:r>
            <a:r>
              <a:rPr lang="en" sz="2400" i="1" baseline="-25000">
                <a:solidFill>
                  <a:schemeClr val="dk1"/>
                </a:solidFill>
              </a:rPr>
              <a:t>S</a:t>
            </a:r>
            <a:r>
              <a:rPr lang="en" sz="2400">
                <a:solidFill>
                  <a:schemeClr val="dk1"/>
                </a:solidFill>
              </a:rPr>
              <a:t> - System noise temperature</a:t>
            </a:r>
          </a:p>
          <a:p>
            <a:pPr marL="914400" lvl="1" indent="-381000" rtl="0">
              <a:lnSpc>
                <a:spcPct val="115000"/>
              </a:lnSpc>
              <a:spcBef>
                <a:spcPts val="480"/>
              </a:spcBef>
              <a:buClr>
                <a:schemeClr val="dk1"/>
              </a:buClr>
              <a:buSzPct val="100000"/>
              <a:buFont typeface="Courier New"/>
              <a:buChar char="o"/>
            </a:pPr>
            <a:r>
              <a:rPr lang="en" sz="2400">
                <a:solidFill>
                  <a:schemeClr val="dk1"/>
                </a:solidFill>
              </a:rPr>
              <a:t>18.8dBK (precedence)</a:t>
            </a:r>
          </a:p>
          <a:p>
            <a:pPr marL="457200" lvl="0" indent="-381000" rtl="0">
              <a:lnSpc>
                <a:spcPct val="115000"/>
              </a:lnSpc>
              <a:spcBef>
                <a:spcPts val="600"/>
              </a:spcBef>
              <a:buClr>
                <a:schemeClr val="dk1"/>
              </a:buClr>
              <a:buSzPct val="100000"/>
              <a:buFont typeface="Arial"/>
              <a:buChar char="●"/>
            </a:pPr>
            <a:r>
              <a:rPr lang="en" sz="2400" i="1">
                <a:solidFill>
                  <a:schemeClr val="dk1"/>
                </a:solidFill>
              </a:rPr>
              <a:t>k</a:t>
            </a:r>
            <a:r>
              <a:rPr lang="en" sz="2400">
                <a:solidFill>
                  <a:schemeClr val="dk1"/>
                </a:solidFill>
              </a:rPr>
              <a:t> - Boltzmann constant</a:t>
            </a:r>
          </a:p>
          <a:p>
            <a:pPr marL="914400" lvl="1" indent="-381000" rtl="0">
              <a:lnSpc>
                <a:spcPct val="115000"/>
              </a:lnSpc>
              <a:spcBef>
                <a:spcPts val="480"/>
              </a:spcBef>
              <a:buClr>
                <a:schemeClr val="dk1"/>
              </a:buClr>
              <a:buSzPct val="100000"/>
              <a:buFont typeface="Courier New"/>
              <a:buChar char="o"/>
            </a:pPr>
            <a:r>
              <a:rPr lang="en" sz="2400">
                <a:solidFill>
                  <a:schemeClr val="dk1"/>
                </a:solidFill>
              </a:rPr>
              <a:t>228.6dB/K/Hz</a:t>
            </a:r>
          </a:p>
        </p:txBody>
      </p:sp>
      <p:sp>
        <p:nvSpPr>
          <p:cNvPr id="1167" name="Shape 1167"/>
          <p:cNvSpPr txBox="1"/>
          <p:nvPr/>
        </p:nvSpPr>
        <p:spPr>
          <a:xfrm>
            <a:off x="6528350" y="4379850"/>
            <a:ext cx="2554200" cy="857400"/>
          </a:xfrm>
          <a:prstGeom prst="rect">
            <a:avLst/>
          </a:prstGeom>
          <a:noFill/>
          <a:ln>
            <a:noFill/>
          </a:ln>
        </p:spPr>
        <p:txBody>
          <a:bodyPr lIns="91425" tIns="91425" rIns="91425" bIns="91425" anchor="ctr" anchorCtr="0">
            <a:noAutofit/>
          </a:bodyPr>
          <a:lstStyle/>
          <a:p>
            <a:pPr lvl="0" rtl="0">
              <a:spcBef>
                <a:spcPts val="0"/>
              </a:spcBef>
              <a:buNone/>
            </a:pPr>
            <a:r>
              <a:rPr lang="en" sz="2400" b="1">
                <a:solidFill>
                  <a:schemeClr val="dk1"/>
                </a:solidFill>
              </a:rPr>
              <a:t>Yunus Agamawi</a:t>
            </a:r>
          </a:p>
        </p:txBody>
      </p:sp>
    </p:spTree>
  </p:cSld>
  <p:clrMapOvr>
    <a:masterClrMapping/>
  </p:clrMapOvr>
  <p:transition spd="slow">
    <p:cut/>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1171"/>
        <p:cNvGrpSpPr/>
        <p:nvPr/>
      </p:nvGrpSpPr>
      <p:grpSpPr>
        <a:xfrm>
          <a:off x="0" y="0"/>
          <a:ext cx="0" cy="0"/>
          <a:chOff x="0" y="0"/>
          <a:chExt cx="0" cy="0"/>
        </a:xfrm>
      </p:grpSpPr>
      <p:sp>
        <p:nvSpPr>
          <p:cNvPr id="1172" name="Shape 1172"/>
          <p:cNvSpPr txBox="1">
            <a:spLocks noGrp="1"/>
          </p:cNvSpPr>
          <p:nvPr>
            <p:ph type="title"/>
          </p:nvPr>
        </p:nvSpPr>
        <p:spPr>
          <a:xfrm>
            <a:off x="457200" y="284378"/>
            <a:ext cx="8229600" cy="857400"/>
          </a:xfrm>
          <a:prstGeom prst="rect">
            <a:avLst/>
          </a:prstGeom>
        </p:spPr>
        <p:txBody>
          <a:bodyPr lIns="91425" tIns="91425" rIns="91425" bIns="91425" anchor="b" anchorCtr="0">
            <a:noAutofit/>
          </a:bodyPr>
          <a:lstStyle/>
          <a:p>
            <a:pPr lvl="0" rtl="0">
              <a:spcBef>
                <a:spcPts val="0"/>
              </a:spcBef>
              <a:buNone/>
            </a:pPr>
            <a:r>
              <a:rPr lang="en"/>
              <a:t>Link Budget: Downlink Margin</a:t>
            </a:r>
          </a:p>
        </p:txBody>
      </p:sp>
      <p:sp>
        <p:nvSpPr>
          <p:cNvPr id="1173" name="Shape 1173"/>
          <p:cNvSpPr txBox="1">
            <a:spLocks noGrp="1"/>
          </p:cNvSpPr>
          <p:nvPr>
            <p:ph type="body" idx="1"/>
          </p:nvPr>
        </p:nvSpPr>
        <p:spPr>
          <a:xfrm>
            <a:off x="105325" y="1141775"/>
            <a:ext cx="4608000" cy="1711500"/>
          </a:xfrm>
          <a:prstGeom prst="rect">
            <a:avLst/>
          </a:prstGeom>
        </p:spPr>
        <p:txBody>
          <a:bodyPr lIns="91425" tIns="91425" rIns="91425" bIns="91425" anchor="t" anchorCtr="0">
            <a:noAutofit/>
          </a:bodyPr>
          <a:lstStyle/>
          <a:p>
            <a:pPr marL="457200" lvl="0" indent="-381000" rtl="0">
              <a:lnSpc>
                <a:spcPct val="115000"/>
              </a:lnSpc>
              <a:spcBef>
                <a:spcPts val="0"/>
              </a:spcBef>
              <a:buClr>
                <a:schemeClr val="dk1"/>
              </a:buClr>
              <a:buSzPct val="100000"/>
              <a:buFont typeface="Arial"/>
              <a:buChar char="●"/>
            </a:pPr>
            <a:r>
              <a:rPr lang="en" sz="2400" i="1">
                <a:solidFill>
                  <a:schemeClr val="dk1"/>
                </a:solidFill>
              </a:rPr>
              <a:t>BitRate</a:t>
            </a:r>
            <a:r>
              <a:rPr lang="en" sz="2400">
                <a:solidFill>
                  <a:schemeClr val="dk1"/>
                </a:solidFill>
              </a:rPr>
              <a:t> – bit frequency</a:t>
            </a:r>
          </a:p>
          <a:p>
            <a:pPr marL="914400" lvl="1" indent="-381000" rtl="0">
              <a:lnSpc>
                <a:spcPct val="115000"/>
              </a:lnSpc>
              <a:spcBef>
                <a:spcPts val="0"/>
              </a:spcBef>
              <a:buClr>
                <a:schemeClr val="dk1"/>
              </a:buClr>
              <a:buSzPct val="80000"/>
              <a:buFont typeface="Courier New"/>
              <a:buChar char="o"/>
            </a:pPr>
            <a:r>
              <a:rPr lang="en">
                <a:solidFill>
                  <a:schemeClr val="dk1"/>
                </a:solidFill>
              </a:rPr>
              <a:t>1/9600 Hz ≈ -40dBHz</a:t>
            </a:r>
          </a:p>
          <a:p>
            <a:pPr marL="457200" lvl="0" indent="-381000" rtl="0">
              <a:lnSpc>
                <a:spcPct val="115000"/>
              </a:lnSpc>
              <a:spcBef>
                <a:spcPts val="0"/>
              </a:spcBef>
              <a:buClr>
                <a:schemeClr val="dk1"/>
              </a:buClr>
              <a:buSzPct val="100000"/>
              <a:buFont typeface="Arial"/>
              <a:buChar char="●"/>
            </a:pPr>
            <a:r>
              <a:rPr lang="en" sz="2400" i="1">
                <a:solidFill>
                  <a:schemeClr val="dk1"/>
                </a:solidFill>
              </a:rPr>
              <a:t>E</a:t>
            </a:r>
            <a:r>
              <a:rPr lang="en" sz="2400" i="1" baseline="-25000">
                <a:solidFill>
                  <a:schemeClr val="dk1"/>
                </a:solidFill>
              </a:rPr>
              <a:t>b</a:t>
            </a:r>
            <a:r>
              <a:rPr lang="en" sz="2400" i="1">
                <a:solidFill>
                  <a:schemeClr val="dk1"/>
                </a:solidFill>
              </a:rPr>
              <a:t>/N</a:t>
            </a:r>
            <a:r>
              <a:rPr lang="en" sz="2400">
                <a:solidFill>
                  <a:schemeClr val="dk1"/>
                </a:solidFill>
              </a:rPr>
              <a:t> - Energy per bit to noise</a:t>
            </a:r>
          </a:p>
        </p:txBody>
      </p:sp>
      <p:sp>
        <p:nvSpPr>
          <p:cNvPr id="1174" name="Shape 1174"/>
          <p:cNvSpPr txBox="1">
            <a:spLocks noGrp="1"/>
          </p:cNvSpPr>
          <p:nvPr>
            <p:ph type="body" idx="2"/>
          </p:nvPr>
        </p:nvSpPr>
        <p:spPr>
          <a:xfrm>
            <a:off x="3988075" y="2711075"/>
            <a:ext cx="5408699" cy="1711500"/>
          </a:xfrm>
          <a:prstGeom prst="rect">
            <a:avLst/>
          </a:prstGeom>
        </p:spPr>
        <p:txBody>
          <a:bodyPr lIns="91425" tIns="91425" rIns="91425" bIns="91425" anchor="t" anchorCtr="0">
            <a:noAutofit/>
          </a:bodyPr>
          <a:lstStyle/>
          <a:p>
            <a:pPr lvl="0" algn="ctr" rtl="0">
              <a:lnSpc>
                <a:spcPct val="115000"/>
              </a:lnSpc>
              <a:spcBef>
                <a:spcPts val="0"/>
              </a:spcBef>
              <a:buClr>
                <a:schemeClr val="dk1"/>
              </a:buClr>
              <a:buSzPct val="45833"/>
              <a:buFont typeface="Arial"/>
              <a:buNone/>
            </a:pPr>
            <a:r>
              <a:rPr lang="en" sz="2400" i="1">
                <a:solidFill>
                  <a:schemeClr val="dk1"/>
                </a:solidFill>
              </a:rPr>
              <a:t>Downlink Margin</a:t>
            </a:r>
            <a:r>
              <a:rPr lang="en" sz="2400">
                <a:solidFill>
                  <a:schemeClr val="dk1"/>
                </a:solidFill>
              </a:rPr>
              <a:t> </a:t>
            </a:r>
            <a:r>
              <a:rPr lang="en" sz="2400" i="1">
                <a:solidFill>
                  <a:schemeClr val="dk1"/>
                </a:solidFill>
              </a:rPr>
              <a:t>= E</a:t>
            </a:r>
            <a:r>
              <a:rPr lang="en" sz="2400" i="1" baseline="-25000">
                <a:solidFill>
                  <a:schemeClr val="dk1"/>
                </a:solidFill>
              </a:rPr>
              <a:t>b</a:t>
            </a:r>
            <a:r>
              <a:rPr lang="en" sz="2400" i="1">
                <a:solidFill>
                  <a:schemeClr val="dk1"/>
                </a:solidFill>
              </a:rPr>
              <a:t>/N </a:t>
            </a:r>
            <a:r>
              <a:rPr lang="en" sz="2400">
                <a:solidFill>
                  <a:schemeClr val="dk1"/>
                </a:solidFill>
              </a:rPr>
              <a:t>+ </a:t>
            </a:r>
            <a:r>
              <a:rPr lang="en" sz="2400" i="1">
                <a:solidFill>
                  <a:schemeClr val="dk1"/>
                </a:solidFill>
              </a:rPr>
              <a:t>BER</a:t>
            </a:r>
          </a:p>
          <a:p>
            <a:pPr lvl="0" algn="ctr" rtl="0">
              <a:lnSpc>
                <a:spcPct val="115000"/>
              </a:lnSpc>
              <a:spcBef>
                <a:spcPts val="0"/>
              </a:spcBef>
              <a:buClr>
                <a:schemeClr val="dk1"/>
              </a:buClr>
              <a:buSzPct val="45833"/>
              <a:buFont typeface="Arial"/>
              <a:buNone/>
            </a:pPr>
            <a:r>
              <a:rPr lang="en" sz="2400" i="1">
                <a:solidFill>
                  <a:schemeClr val="dk1"/>
                </a:solidFill>
              </a:rPr>
              <a:t>Downlink Margin = 10.6dB - 9.6dB</a:t>
            </a:r>
          </a:p>
          <a:p>
            <a:pPr lvl="0" algn="ctr" rtl="0">
              <a:lnSpc>
                <a:spcPct val="115000"/>
              </a:lnSpc>
              <a:spcBef>
                <a:spcPts val="0"/>
              </a:spcBef>
              <a:buClr>
                <a:schemeClr val="dk1"/>
              </a:buClr>
              <a:buSzPct val="45833"/>
              <a:buFont typeface="Arial"/>
              <a:buNone/>
            </a:pPr>
            <a:r>
              <a:rPr lang="en" sz="2400" b="1" i="1">
                <a:solidFill>
                  <a:schemeClr val="dk1"/>
                </a:solidFill>
              </a:rPr>
              <a:t>Downlink Margin = 1dB</a:t>
            </a:r>
          </a:p>
        </p:txBody>
      </p:sp>
      <p:sp>
        <p:nvSpPr>
          <p:cNvPr id="1175" name="Shape 1175"/>
          <p:cNvSpPr txBox="1">
            <a:spLocks noGrp="1"/>
          </p:cNvSpPr>
          <p:nvPr>
            <p:ph type="body" idx="3"/>
          </p:nvPr>
        </p:nvSpPr>
        <p:spPr>
          <a:xfrm>
            <a:off x="3803775" y="999575"/>
            <a:ext cx="5886300" cy="1711500"/>
          </a:xfrm>
          <a:prstGeom prst="rect">
            <a:avLst/>
          </a:prstGeom>
        </p:spPr>
        <p:txBody>
          <a:bodyPr lIns="91425" tIns="91425" rIns="91425" bIns="91425" anchor="t" anchorCtr="0">
            <a:noAutofit/>
          </a:bodyPr>
          <a:lstStyle/>
          <a:p>
            <a:pPr lvl="0" algn="ctr" rtl="0">
              <a:lnSpc>
                <a:spcPct val="115000"/>
              </a:lnSpc>
              <a:spcBef>
                <a:spcPts val="0"/>
              </a:spcBef>
              <a:buClr>
                <a:schemeClr val="dk1"/>
              </a:buClr>
              <a:buSzPct val="45833"/>
              <a:buFont typeface="Arial"/>
              <a:buNone/>
            </a:pPr>
            <a:r>
              <a:rPr lang="en" sz="2400" i="1">
                <a:solidFill>
                  <a:schemeClr val="dk1"/>
                </a:solidFill>
              </a:rPr>
              <a:t>E</a:t>
            </a:r>
            <a:r>
              <a:rPr lang="en" sz="2400" i="1" baseline="-25000">
                <a:solidFill>
                  <a:schemeClr val="dk1"/>
                </a:solidFill>
              </a:rPr>
              <a:t>b</a:t>
            </a:r>
            <a:r>
              <a:rPr lang="en" sz="2400" i="1">
                <a:solidFill>
                  <a:schemeClr val="dk1"/>
                </a:solidFill>
              </a:rPr>
              <a:t>/N = C/N</a:t>
            </a:r>
            <a:r>
              <a:rPr lang="en" sz="2400">
                <a:solidFill>
                  <a:schemeClr val="dk1"/>
                </a:solidFill>
              </a:rPr>
              <a:t> + </a:t>
            </a:r>
            <a:r>
              <a:rPr lang="en" sz="2400" i="1">
                <a:solidFill>
                  <a:schemeClr val="dk1"/>
                </a:solidFill>
              </a:rPr>
              <a:t>BitRate</a:t>
            </a:r>
          </a:p>
          <a:p>
            <a:pPr lvl="0" algn="ctr" rtl="0">
              <a:lnSpc>
                <a:spcPct val="115000"/>
              </a:lnSpc>
              <a:spcBef>
                <a:spcPts val="0"/>
              </a:spcBef>
              <a:buClr>
                <a:schemeClr val="dk1"/>
              </a:buClr>
              <a:buSzPct val="45833"/>
              <a:buFont typeface="Arial"/>
              <a:buNone/>
            </a:pPr>
            <a:r>
              <a:rPr lang="en" sz="2400" i="1">
                <a:solidFill>
                  <a:schemeClr val="dk1"/>
                </a:solidFill>
              </a:rPr>
              <a:t>E</a:t>
            </a:r>
            <a:r>
              <a:rPr lang="en" sz="2400" i="1" baseline="-25000">
                <a:solidFill>
                  <a:schemeClr val="dk1"/>
                </a:solidFill>
              </a:rPr>
              <a:t>b</a:t>
            </a:r>
            <a:r>
              <a:rPr lang="en" sz="2400" i="1">
                <a:solidFill>
                  <a:schemeClr val="dk1"/>
                </a:solidFill>
              </a:rPr>
              <a:t>/N = 50.6dB/Hz - 40dBHz</a:t>
            </a:r>
          </a:p>
          <a:p>
            <a:pPr lvl="0" algn="ctr" rtl="0">
              <a:lnSpc>
                <a:spcPct val="115000"/>
              </a:lnSpc>
              <a:spcBef>
                <a:spcPts val="0"/>
              </a:spcBef>
              <a:buClr>
                <a:schemeClr val="dk1"/>
              </a:buClr>
              <a:buSzPct val="45833"/>
              <a:buFont typeface="Arial"/>
              <a:buNone/>
            </a:pPr>
            <a:r>
              <a:rPr lang="en" sz="2400" i="1">
                <a:solidFill>
                  <a:schemeClr val="dk1"/>
                </a:solidFill>
              </a:rPr>
              <a:t>E</a:t>
            </a:r>
            <a:r>
              <a:rPr lang="en" sz="2400" i="1" baseline="-25000">
                <a:solidFill>
                  <a:schemeClr val="dk1"/>
                </a:solidFill>
              </a:rPr>
              <a:t>b</a:t>
            </a:r>
            <a:r>
              <a:rPr lang="en" sz="2400" i="1">
                <a:solidFill>
                  <a:schemeClr val="dk1"/>
                </a:solidFill>
              </a:rPr>
              <a:t>/N = 10.6dB</a:t>
            </a:r>
          </a:p>
        </p:txBody>
      </p:sp>
      <p:sp>
        <p:nvSpPr>
          <p:cNvPr id="1176" name="Shape 1176"/>
          <p:cNvSpPr txBox="1">
            <a:spLocks noGrp="1"/>
          </p:cNvSpPr>
          <p:nvPr>
            <p:ph type="body" idx="4"/>
          </p:nvPr>
        </p:nvSpPr>
        <p:spPr>
          <a:xfrm>
            <a:off x="105325" y="2649600"/>
            <a:ext cx="4608000" cy="1711500"/>
          </a:xfrm>
          <a:prstGeom prst="rect">
            <a:avLst/>
          </a:prstGeom>
        </p:spPr>
        <p:txBody>
          <a:bodyPr lIns="91425" tIns="91425" rIns="91425" bIns="91425" anchor="t" anchorCtr="0">
            <a:noAutofit/>
          </a:bodyPr>
          <a:lstStyle/>
          <a:p>
            <a:pPr marL="457200" lvl="0" indent="-381000" rtl="0">
              <a:lnSpc>
                <a:spcPct val="115000"/>
              </a:lnSpc>
              <a:spcBef>
                <a:spcPts val="0"/>
              </a:spcBef>
              <a:buClr>
                <a:schemeClr val="dk1"/>
              </a:buClr>
              <a:buSzPct val="100000"/>
              <a:buFont typeface="Arial"/>
              <a:buChar char="●"/>
            </a:pPr>
            <a:r>
              <a:rPr lang="en" sz="2400">
                <a:solidFill>
                  <a:schemeClr val="dk1"/>
                </a:solidFill>
              </a:rPr>
              <a:t>BER, Bit Error Rate</a:t>
            </a:r>
          </a:p>
          <a:p>
            <a:pPr marL="457200" lvl="0" indent="-381000" rtl="0">
              <a:lnSpc>
                <a:spcPct val="115000"/>
              </a:lnSpc>
              <a:spcBef>
                <a:spcPts val="0"/>
              </a:spcBef>
              <a:buClr>
                <a:schemeClr val="dk1"/>
              </a:buClr>
              <a:buSzPct val="100000"/>
              <a:buFont typeface="Arial"/>
              <a:buChar char="●"/>
            </a:pPr>
            <a:r>
              <a:rPr lang="en" sz="2400">
                <a:solidFill>
                  <a:schemeClr val="dk1"/>
                </a:solidFill>
              </a:rPr>
              <a:t>For less than 10</a:t>
            </a:r>
            <a:r>
              <a:rPr lang="en" sz="2400" baseline="30000">
                <a:solidFill>
                  <a:schemeClr val="dk1"/>
                </a:solidFill>
              </a:rPr>
              <a:t>-5</a:t>
            </a:r>
            <a:r>
              <a:rPr lang="en" sz="2400">
                <a:solidFill>
                  <a:schemeClr val="dk1"/>
                </a:solidFill>
              </a:rPr>
              <a:t> errors</a:t>
            </a:r>
          </a:p>
          <a:p>
            <a:pPr marL="914400" lvl="1" indent="-381000" rtl="0">
              <a:lnSpc>
                <a:spcPct val="115000"/>
              </a:lnSpc>
              <a:spcBef>
                <a:spcPts val="0"/>
              </a:spcBef>
              <a:buClr>
                <a:schemeClr val="dk1"/>
              </a:buClr>
              <a:buSzPct val="100000"/>
              <a:buFont typeface="Courier New"/>
              <a:buChar char="o"/>
            </a:pPr>
            <a:r>
              <a:rPr lang="en" sz="2400">
                <a:solidFill>
                  <a:schemeClr val="dk1"/>
                </a:solidFill>
              </a:rPr>
              <a:t>BER = -9.6dB</a:t>
            </a:r>
          </a:p>
        </p:txBody>
      </p:sp>
      <p:sp>
        <p:nvSpPr>
          <p:cNvPr id="1177" name="Shape 1177"/>
          <p:cNvSpPr txBox="1"/>
          <p:nvPr/>
        </p:nvSpPr>
        <p:spPr>
          <a:xfrm>
            <a:off x="6528350" y="4379850"/>
            <a:ext cx="2554200" cy="857400"/>
          </a:xfrm>
          <a:prstGeom prst="rect">
            <a:avLst/>
          </a:prstGeom>
          <a:noFill/>
          <a:ln>
            <a:noFill/>
          </a:ln>
        </p:spPr>
        <p:txBody>
          <a:bodyPr lIns="91425" tIns="91425" rIns="91425" bIns="91425" anchor="ctr" anchorCtr="0">
            <a:noAutofit/>
          </a:bodyPr>
          <a:lstStyle/>
          <a:p>
            <a:pPr lvl="0" rtl="0">
              <a:spcBef>
                <a:spcPts val="0"/>
              </a:spcBef>
              <a:buNone/>
            </a:pPr>
            <a:r>
              <a:rPr lang="en" sz="2400" b="1">
                <a:solidFill>
                  <a:schemeClr val="dk1"/>
                </a:solidFill>
              </a:rPr>
              <a:t>Yunus Agamawi</a:t>
            </a:r>
          </a:p>
        </p:txBody>
      </p:sp>
    </p:spTree>
  </p:cSld>
  <p:clrMapOvr>
    <a:masterClrMapping/>
  </p:clrMapOvr>
  <p:transition spd="slow">
    <p:cut/>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Shape 115"/>
          <p:cNvSpPr txBox="1">
            <a:spLocks noGrp="1"/>
          </p:cNvSpPr>
          <p:nvPr>
            <p:ph type="body" idx="1"/>
          </p:nvPr>
        </p:nvSpPr>
        <p:spPr>
          <a:xfrm>
            <a:off x="457200" y="947250"/>
            <a:ext cx="8229600" cy="2862600"/>
          </a:xfrm>
          <a:prstGeom prst="rect">
            <a:avLst/>
          </a:prstGeom>
        </p:spPr>
        <p:txBody>
          <a:bodyPr lIns="91425" tIns="91425" rIns="91425" bIns="91425" anchor="t" anchorCtr="0">
            <a:noAutofit/>
          </a:bodyPr>
          <a:lstStyle/>
          <a:p>
            <a:pPr marL="457200" lvl="0" indent="-381000" rtl="0">
              <a:spcBef>
                <a:spcPts val="0"/>
              </a:spcBef>
              <a:buClr>
                <a:srgbClr val="000000"/>
              </a:buClr>
              <a:buSzPct val="100000"/>
              <a:buFont typeface="Arial"/>
              <a:buChar char="●"/>
            </a:pPr>
            <a:r>
              <a:rPr lang="en" sz="2400"/>
              <a:t>Main goal: acquire meaningful data</a:t>
            </a:r>
          </a:p>
          <a:p>
            <a:pPr marL="914400" lvl="1" indent="-381000" rtl="0">
              <a:spcBef>
                <a:spcPts val="0"/>
              </a:spcBef>
              <a:buClr>
                <a:srgbClr val="000000"/>
              </a:buClr>
              <a:buSzPct val="80000"/>
              <a:buFont typeface="Arial"/>
              <a:buChar char="○"/>
            </a:pPr>
            <a:r>
              <a:rPr lang="en"/>
              <a:t>Subsystems to facilitate goals</a:t>
            </a:r>
          </a:p>
          <a:p>
            <a:pPr marL="457200" lvl="0" indent="-381000" rtl="0">
              <a:spcBef>
                <a:spcPts val="0"/>
              </a:spcBef>
              <a:buClr>
                <a:srgbClr val="000000"/>
              </a:buClr>
              <a:buSzPct val="100000"/>
              <a:buFont typeface="Arial"/>
              <a:buChar char="●"/>
            </a:pPr>
            <a:r>
              <a:rPr lang="en" sz="2400"/>
              <a:t>Off-the-shelf</a:t>
            </a:r>
          </a:p>
          <a:p>
            <a:pPr marL="914400" lvl="1" indent="-381000" rtl="0">
              <a:spcBef>
                <a:spcPts val="0"/>
              </a:spcBef>
              <a:buClr>
                <a:srgbClr val="000000"/>
              </a:buClr>
              <a:buSzPct val="80000"/>
              <a:buFont typeface="Arial"/>
              <a:buChar char="○"/>
            </a:pPr>
            <a:r>
              <a:rPr lang="en"/>
              <a:t>Goal to focus on mission, not subsystem hardware</a:t>
            </a:r>
          </a:p>
          <a:p>
            <a:pPr marL="457200" lvl="0" indent="-381000" rtl="0">
              <a:spcBef>
                <a:spcPts val="0"/>
              </a:spcBef>
              <a:buClr>
                <a:srgbClr val="000000"/>
              </a:buClr>
              <a:buSzPct val="100000"/>
              <a:buFont typeface="Arial"/>
              <a:buChar char="●"/>
            </a:pPr>
            <a:r>
              <a:rPr lang="en" sz="2400"/>
              <a:t>Power-centric</a:t>
            </a:r>
          </a:p>
          <a:p>
            <a:pPr marL="914400" lvl="1" indent="-381000" rtl="0">
              <a:spcBef>
                <a:spcPts val="0"/>
              </a:spcBef>
              <a:buClr>
                <a:srgbClr val="000000"/>
              </a:buClr>
              <a:buSzPct val="80000"/>
              <a:buFont typeface="Arial"/>
              <a:buChar char="○"/>
            </a:pPr>
            <a:r>
              <a:rPr lang="en"/>
              <a:t>Fundamental to nano-satellite design</a:t>
            </a:r>
          </a:p>
          <a:p>
            <a:pPr marL="457200" lvl="0" indent="-381000" rtl="0">
              <a:spcBef>
                <a:spcPts val="0"/>
              </a:spcBef>
              <a:buClr>
                <a:srgbClr val="000000"/>
              </a:buClr>
              <a:buSzPct val="100000"/>
              <a:buFont typeface="Arial"/>
              <a:buChar char="●"/>
            </a:pPr>
            <a:r>
              <a:rPr lang="en" sz="2400"/>
              <a:t>Industry and faculty support</a:t>
            </a:r>
          </a:p>
        </p:txBody>
      </p:sp>
      <p:sp>
        <p:nvSpPr>
          <p:cNvPr id="116" name="Shape 116"/>
          <p:cNvSpPr txBox="1">
            <a:spLocks noGrp="1"/>
          </p:cNvSpPr>
          <p:nvPr>
            <p:ph type="title"/>
          </p:nvPr>
        </p:nvSpPr>
        <p:spPr>
          <a:xfrm>
            <a:off x="457200" y="307250"/>
            <a:ext cx="5823300" cy="517499"/>
          </a:xfrm>
          <a:prstGeom prst="rect">
            <a:avLst/>
          </a:prstGeom>
        </p:spPr>
        <p:txBody>
          <a:bodyPr lIns="91425" tIns="91425" rIns="91425" bIns="91425" anchor="t" anchorCtr="0">
            <a:noAutofit/>
          </a:bodyPr>
          <a:lstStyle/>
          <a:p>
            <a:pPr lvl="0" rtl="0">
              <a:spcBef>
                <a:spcPts val="0"/>
              </a:spcBef>
              <a:buNone/>
            </a:pPr>
            <a:r>
              <a:rPr lang="en" sz="3000"/>
              <a:t>Approach</a:t>
            </a:r>
          </a:p>
        </p:txBody>
      </p:sp>
      <p:sp>
        <p:nvSpPr>
          <p:cNvPr id="117" name="Shape 117"/>
          <p:cNvSpPr txBox="1"/>
          <p:nvPr/>
        </p:nvSpPr>
        <p:spPr>
          <a:xfrm>
            <a:off x="0" y="4511375"/>
            <a:ext cx="9144000" cy="409199"/>
          </a:xfrm>
          <a:prstGeom prst="rect">
            <a:avLst/>
          </a:prstGeom>
          <a:noFill/>
          <a:ln>
            <a:noFill/>
          </a:ln>
        </p:spPr>
        <p:txBody>
          <a:bodyPr lIns="91425" tIns="91425" rIns="91425" bIns="91425" anchor="t" anchorCtr="0">
            <a:noAutofit/>
          </a:bodyPr>
          <a:lstStyle/>
          <a:p>
            <a:pPr lvl="0" algn="ctr" rtl="0">
              <a:spcBef>
                <a:spcPts val="0"/>
              </a:spcBef>
              <a:buNone/>
            </a:pPr>
            <a:r>
              <a:rPr lang="en"/>
              <a:t>Overview | </a:t>
            </a:r>
            <a:r>
              <a:rPr lang="en">
                <a:solidFill>
                  <a:srgbClr val="9900FF"/>
                </a:solidFill>
              </a:rPr>
              <a:t>Approach</a:t>
            </a:r>
            <a:r>
              <a:rPr lang="en"/>
              <a:t> | Project Plan | Design Walkthrough | FMEA and Safety | Standards | Conclusions</a:t>
            </a:r>
          </a:p>
        </p:txBody>
      </p:sp>
      <p:sp>
        <p:nvSpPr>
          <p:cNvPr id="118" name="Shape 118"/>
          <p:cNvSpPr txBox="1"/>
          <p:nvPr/>
        </p:nvSpPr>
        <p:spPr>
          <a:xfrm>
            <a:off x="6969425" y="393350"/>
            <a:ext cx="1774499" cy="345299"/>
          </a:xfrm>
          <a:prstGeom prst="rect">
            <a:avLst/>
          </a:prstGeom>
          <a:noFill/>
          <a:ln>
            <a:noFill/>
          </a:ln>
        </p:spPr>
        <p:txBody>
          <a:bodyPr lIns="91425" tIns="91425" rIns="91425" bIns="91425" anchor="t" anchorCtr="0">
            <a:noAutofit/>
          </a:bodyPr>
          <a:lstStyle/>
          <a:p>
            <a:pPr lvl="0" algn="ctr" rtl="0">
              <a:spcBef>
                <a:spcPts val="0"/>
              </a:spcBef>
              <a:buNone/>
            </a:pPr>
            <a:r>
              <a:rPr lang="en" b="1"/>
              <a:t>Seth Merrifield</a:t>
            </a:r>
          </a:p>
        </p:txBody>
      </p:sp>
      <p:pic>
        <p:nvPicPr>
          <p:cNvPr id="119" name="Shape 119"/>
          <p:cNvPicPr preferRelativeResize="0"/>
          <p:nvPr/>
        </p:nvPicPr>
        <p:blipFill>
          <a:blip r:embed="rId3">
            <a:alphaModFix/>
          </a:blip>
          <a:stretch>
            <a:fillRect/>
          </a:stretch>
        </p:blipFill>
        <p:spPr>
          <a:xfrm>
            <a:off x="2090312" y="3628399"/>
            <a:ext cx="4963374" cy="976500"/>
          </a:xfrm>
          <a:prstGeom prst="rect">
            <a:avLst/>
          </a:prstGeom>
          <a:noFill/>
          <a:ln>
            <a:noFill/>
          </a:ln>
        </p:spPr>
      </p:pic>
    </p:spTree>
  </p:cSld>
  <p:clrMapOvr>
    <a:masterClrMapping/>
  </p:clrMapOvr>
  <p:transition spd="slow">
    <p:cut/>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1181"/>
        <p:cNvGrpSpPr/>
        <p:nvPr/>
      </p:nvGrpSpPr>
      <p:grpSpPr>
        <a:xfrm>
          <a:off x="0" y="0"/>
          <a:ext cx="0" cy="0"/>
          <a:chOff x="0" y="0"/>
          <a:chExt cx="0" cy="0"/>
        </a:xfrm>
      </p:grpSpPr>
      <p:sp>
        <p:nvSpPr>
          <p:cNvPr id="1182" name="Shape 1182"/>
          <p:cNvSpPr txBox="1">
            <a:spLocks noGrp="1"/>
          </p:cNvSpPr>
          <p:nvPr>
            <p:ph type="title"/>
          </p:nvPr>
        </p:nvSpPr>
        <p:spPr>
          <a:xfrm>
            <a:off x="457200" y="284953"/>
            <a:ext cx="8229600" cy="857400"/>
          </a:xfrm>
          <a:prstGeom prst="rect">
            <a:avLst/>
          </a:prstGeom>
        </p:spPr>
        <p:txBody>
          <a:bodyPr lIns="91425" tIns="91425" rIns="91425" bIns="91425" anchor="b" anchorCtr="0">
            <a:noAutofit/>
          </a:bodyPr>
          <a:lstStyle/>
          <a:p>
            <a:pPr lvl="0" rtl="0">
              <a:spcBef>
                <a:spcPts val="0"/>
              </a:spcBef>
              <a:buNone/>
            </a:pPr>
            <a:r>
              <a:rPr lang="en"/>
              <a:t>Link Budget: Uplink Margin</a:t>
            </a:r>
          </a:p>
        </p:txBody>
      </p:sp>
      <p:sp>
        <p:nvSpPr>
          <p:cNvPr id="1183" name="Shape 1183"/>
          <p:cNvSpPr txBox="1"/>
          <p:nvPr/>
        </p:nvSpPr>
        <p:spPr>
          <a:xfrm>
            <a:off x="6528350" y="4379850"/>
            <a:ext cx="2554200" cy="857400"/>
          </a:xfrm>
          <a:prstGeom prst="rect">
            <a:avLst/>
          </a:prstGeom>
          <a:noFill/>
          <a:ln>
            <a:noFill/>
          </a:ln>
        </p:spPr>
        <p:txBody>
          <a:bodyPr lIns="91425" tIns="91425" rIns="91425" bIns="91425" anchor="ctr" anchorCtr="0">
            <a:noAutofit/>
          </a:bodyPr>
          <a:lstStyle/>
          <a:p>
            <a:pPr lvl="0" rtl="0">
              <a:spcBef>
                <a:spcPts val="0"/>
              </a:spcBef>
              <a:buNone/>
            </a:pPr>
            <a:r>
              <a:rPr lang="en" sz="2400" b="1">
                <a:solidFill>
                  <a:schemeClr val="dk1"/>
                </a:solidFill>
              </a:rPr>
              <a:t>Yunus Agamawi</a:t>
            </a:r>
          </a:p>
        </p:txBody>
      </p:sp>
      <p:sp>
        <p:nvSpPr>
          <p:cNvPr id="1184" name="Shape 1184"/>
          <p:cNvSpPr txBox="1">
            <a:spLocks noGrp="1"/>
          </p:cNvSpPr>
          <p:nvPr>
            <p:ph type="body" idx="1"/>
          </p:nvPr>
        </p:nvSpPr>
        <p:spPr>
          <a:xfrm>
            <a:off x="-66750" y="1142350"/>
            <a:ext cx="9277499" cy="3579900"/>
          </a:xfrm>
          <a:prstGeom prst="rect">
            <a:avLst/>
          </a:prstGeom>
        </p:spPr>
        <p:txBody>
          <a:bodyPr lIns="91425" tIns="91425" rIns="91425" bIns="91425" anchor="t" anchorCtr="0">
            <a:noAutofit/>
          </a:bodyPr>
          <a:lstStyle/>
          <a:p>
            <a:pPr lvl="0" algn="ctr" rtl="0">
              <a:lnSpc>
                <a:spcPct val="115000"/>
              </a:lnSpc>
              <a:spcBef>
                <a:spcPts val="0"/>
              </a:spcBef>
              <a:buClr>
                <a:schemeClr val="dk1"/>
              </a:buClr>
              <a:buSzPct val="45833"/>
              <a:buFont typeface="Arial"/>
              <a:buNone/>
            </a:pPr>
            <a:r>
              <a:rPr lang="en" sz="2400" i="1">
                <a:solidFill>
                  <a:schemeClr val="dk1"/>
                </a:solidFill>
              </a:rPr>
              <a:t>EIRP</a:t>
            </a:r>
            <a:r>
              <a:rPr lang="en" sz="2400" i="1" baseline="-25000">
                <a:solidFill>
                  <a:schemeClr val="dk1"/>
                </a:solidFill>
              </a:rPr>
              <a:t>S</a:t>
            </a:r>
            <a:r>
              <a:rPr lang="en" sz="2400" i="1">
                <a:solidFill>
                  <a:schemeClr val="dk1"/>
                </a:solidFill>
              </a:rPr>
              <a:t> = 56dB - 1.5dB + 85.9dB = 140.4dB</a:t>
            </a:r>
          </a:p>
          <a:p>
            <a:pPr lvl="0" algn="ctr" rtl="0">
              <a:lnSpc>
                <a:spcPct val="115000"/>
              </a:lnSpc>
              <a:spcBef>
                <a:spcPts val="700"/>
              </a:spcBef>
              <a:buClr>
                <a:schemeClr val="dk1"/>
              </a:buClr>
              <a:buSzPct val="45833"/>
              <a:buFont typeface="Arial"/>
              <a:buNone/>
            </a:pPr>
            <a:r>
              <a:rPr lang="en" sz="2400" i="1">
                <a:solidFill>
                  <a:schemeClr val="dk1"/>
                </a:solidFill>
              </a:rPr>
              <a:t>L</a:t>
            </a:r>
            <a:r>
              <a:rPr lang="en" sz="2400" i="1" baseline="-25000">
                <a:solidFill>
                  <a:schemeClr val="dk1"/>
                </a:solidFill>
              </a:rPr>
              <a:t>PROPS</a:t>
            </a:r>
            <a:r>
              <a:rPr lang="en" sz="2400" i="1">
                <a:solidFill>
                  <a:schemeClr val="dk1"/>
                </a:solidFill>
              </a:rPr>
              <a:t> = 246dB + 0.1dB + 3dB + 1dB = 250.1dB</a:t>
            </a:r>
          </a:p>
          <a:p>
            <a:pPr lvl="0" algn="ctr" rtl="0">
              <a:lnSpc>
                <a:spcPct val="115000"/>
              </a:lnSpc>
              <a:spcBef>
                <a:spcPts val="0"/>
              </a:spcBef>
              <a:buClr>
                <a:schemeClr val="dk1"/>
              </a:buClr>
              <a:buSzPct val="45833"/>
              <a:buFont typeface="Arial"/>
              <a:buNone/>
            </a:pPr>
            <a:r>
              <a:rPr lang="en" sz="2400" i="1">
                <a:solidFill>
                  <a:schemeClr val="dk1"/>
                </a:solidFill>
              </a:rPr>
              <a:t>P</a:t>
            </a:r>
            <a:r>
              <a:rPr lang="en" sz="2400" i="1" baseline="-25000">
                <a:solidFill>
                  <a:schemeClr val="dk1"/>
                </a:solidFill>
              </a:rPr>
              <a:t>RS</a:t>
            </a:r>
            <a:r>
              <a:rPr lang="en" sz="2400" i="1">
                <a:solidFill>
                  <a:schemeClr val="dk1"/>
                </a:solidFill>
              </a:rPr>
              <a:t> = </a:t>
            </a:r>
            <a:r>
              <a:rPr lang="en" sz="2400">
                <a:solidFill>
                  <a:schemeClr val="dk1"/>
                </a:solidFill>
              </a:rPr>
              <a:t>140.4dB - 250.1dB - 1.5dB = -111.2dB</a:t>
            </a:r>
          </a:p>
          <a:p>
            <a:pPr lvl="0" algn="ctr" rtl="0">
              <a:lnSpc>
                <a:spcPct val="115000"/>
              </a:lnSpc>
              <a:spcBef>
                <a:spcPts val="0"/>
              </a:spcBef>
              <a:buClr>
                <a:schemeClr val="dk1"/>
              </a:buClr>
              <a:buSzPct val="45833"/>
              <a:buFont typeface="Arial"/>
              <a:buNone/>
            </a:pPr>
            <a:r>
              <a:rPr lang="en" sz="2400" i="1">
                <a:solidFill>
                  <a:schemeClr val="dk1"/>
                </a:solidFill>
              </a:rPr>
              <a:t>C/N</a:t>
            </a:r>
            <a:r>
              <a:rPr lang="en" sz="2400" i="1" baseline="-25000">
                <a:solidFill>
                  <a:schemeClr val="dk1"/>
                </a:solidFill>
              </a:rPr>
              <a:t>S</a:t>
            </a:r>
            <a:r>
              <a:rPr lang="en" sz="2400" i="1">
                <a:solidFill>
                  <a:schemeClr val="dk1"/>
                </a:solidFill>
              </a:rPr>
              <a:t> = </a:t>
            </a:r>
            <a:r>
              <a:rPr lang="en" sz="2400">
                <a:solidFill>
                  <a:schemeClr val="dk1"/>
                </a:solidFill>
              </a:rPr>
              <a:t>-111.2dB + 8.0dB - 18.8dBK + 228.6 dB/KHz = 106.6 dB/Hz</a:t>
            </a:r>
          </a:p>
          <a:p>
            <a:pPr lvl="0" algn="ctr" rtl="0">
              <a:lnSpc>
                <a:spcPct val="115000"/>
              </a:lnSpc>
              <a:spcBef>
                <a:spcPts val="0"/>
              </a:spcBef>
              <a:buClr>
                <a:schemeClr val="dk1"/>
              </a:buClr>
              <a:buSzPct val="45833"/>
              <a:buFont typeface="Arial"/>
              <a:buNone/>
            </a:pPr>
            <a:r>
              <a:rPr lang="en" sz="2400" i="1">
                <a:solidFill>
                  <a:schemeClr val="dk1"/>
                </a:solidFill>
              </a:rPr>
              <a:t>E</a:t>
            </a:r>
            <a:r>
              <a:rPr lang="en" sz="2400" i="1" baseline="-25000">
                <a:solidFill>
                  <a:schemeClr val="dk1"/>
                </a:solidFill>
              </a:rPr>
              <a:t>B</a:t>
            </a:r>
            <a:r>
              <a:rPr lang="en" sz="2400" i="1">
                <a:solidFill>
                  <a:schemeClr val="dk1"/>
                </a:solidFill>
              </a:rPr>
              <a:t>/N</a:t>
            </a:r>
            <a:r>
              <a:rPr lang="en" sz="2400" i="1" baseline="-25000">
                <a:solidFill>
                  <a:schemeClr val="dk1"/>
                </a:solidFill>
              </a:rPr>
              <a:t>S</a:t>
            </a:r>
            <a:r>
              <a:rPr lang="en" sz="2400" i="1">
                <a:solidFill>
                  <a:schemeClr val="dk1"/>
                </a:solidFill>
              </a:rPr>
              <a:t>= </a:t>
            </a:r>
            <a:r>
              <a:rPr lang="en" sz="2400">
                <a:solidFill>
                  <a:schemeClr val="dk1"/>
                </a:solidFill>
              </a:rPr>
              <a:t>106.6dB/Hz - 40dbHz = 60.6dB</a:t>
            </a:r>
          </a:p>
          <a:p>
            <a:pPr lvl="0" algn="ctr" rtl="0">
              <a:lnSpc>
                <a:spcPct val="115000"/>
              </a:lnSpc>
              <a:spcBef>
                <a:spcPts val="700"/>
              </a:spcBef>
              <a:buClr>
                <a:schemeClr val="dk1"/>
              </a:buClr>
              <a:buSzPct val="45833"/>
              <a:buFont typeface="Arial"/>
              <a:buNone/>
            </a:pPr>
            <a:r>
              <a:rPr lang="en" sz="2400" b="1" i="1">
                <a:solidFill>
                  <a:schemeClr val="dk1"/>
                </a:solidFill>
              </a:rPr>
              <a:t>Uplink Margin = 60.6dB - 9.6dB = 51dB</a:t>
            </a:r>
          </a:p>
        </p:txBody>
      </p:sp>
    </p:spTree>
  </p:cSld>
  <p:clrMapOvr>
    <a:masterClrMapping/>
  </p:clrMapOvr>
  <p:transition spd="slow">
    <p:cut/>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1188"/>
        <p:cNvGrpSpPr/>
        <p:nvPr/>
      </p:nvGrpSpPr>
      <p:grpSpPr>
        <a:xfrm>
          <a:off x="0" y="0"/>
          <a:ext cx="0" cy="0"/>
          <a:chOff x="0" y="0"/>
          <a:chExt cx="0" cy="0"/>
        </a:xfrm>
      </p:grpSpPr>
      <p:sp>
        <p:nvSpPr>
          <p:cNvPr id="1189" name="Shape 1189"/>
          <p:cNvSpPr txBox="1">
            <a:spLocks noGrp="1"/>
          </p:cNvSpPr>
          <p:nvPr>
            <p:ph type="title"/>
          </p:nvPr>
        </p:nvSpPr>
        <p:spPr>
          <a:xfrm>
            <a:off x="518675" y="257353"/>
            <a:ext cx="8229600" cy="857400"/>
          </a:xfrm>
          <a:prstGeom prst="rect">
            <a:avLst/>
          </a:prstGeom>
        </p:spPr>
        <p:txBody>
          <a:bodyPr lIns="91425" tIns="91425" rIns="91425" bIns="91425" anchor="b" anchorCtr="0">
            <a:noAutofit/>
          </a:bodyPr>
          <a:lstStyle/>
          <a:p>
            <a:pPr>
              <a:spcBef>
                <a:spcPts val="0"/>
              </a:spcBef>
              <a:buNone/>
            </a:pPr>
            <a:r>
              <a:rPr lang="en"/>
              <a:t>Life–Long Learning</a:t>
            </a:r>
          </a:p>
        </p:txBody>
      </p:sp>
      <p:sp>
        <p:nvSpPr>
          <p:cNvPr id="1190" name="Shape 1190"/>
          <p:cNvSpPr txBox="1">
            <a:spLocks noGrp="1"/>
          </p:cNvSpPr>
          <p:nvPr>
            <p:ph type="body" idx="1"/>
          </p:nvPr>
        </p:nvSpPr>
        <p:spPr>
          <a:xfrm>
            <a:off x="837425" y="1190950"/>
            <a:ext cx="4385099" cy="3538199"/>
          </a:xfrm>
          <a:prstGeom prst="rect">
            <a:avLst/>
          </a:prstGeom>
        </p:spPr>
        <p:txBody>
          <a:bodyPr lIns="91425" tIns="91425" rIns="91425" bIns="91425" anchor="t" anchorCtr="0">
            <a:noAutofit/>
          </a:bodyPr>
          <a:lstStyle/>
          <a:p>
            <a:pPr marL="457200" lvl="0" indent="-381000" rtl="0">
              <a:lnSpc>
                <a:spcPct val="115000"/>
              </a:lnSpc>
              <a:spcBef>
                <a:spcPts val="800"/>
              </a:spcBef>
              <a:buClr>
                <a:schemeClr val="dk1"/>
              </a:buClr>
              <a:buSzPct val="100000"/>
              <a:buFont typeface="Arial"/>
              <a:buChar char="●"/>
            </a:pPr>
            <a:r>
              <a:rPr lang="en" sz="2400">
                <a:solidFill>
                  <a:schemeClr val="dk1"/>
                </a:solidFill>
              </a:rPr>
              <a:t>Turning big, hairy, audacious goal into smaller, conquerable tasks</a:t>
            </a:r>
          </a:p>
          <a:p>
            <a:pPr marL="457200" lvl="0" indent="-381000" rtl="0">
              <a:lnSpc>
                <a:spcPct val="115000"/>
              </a:lnSpc>
              <a:spcBef>
                <a:spcPts val="800"/>
              </a:spcBef>
              <a:buClr>
                <a:schemeClr val="dk1"/>
              </a:buClr>
              <a:buSzPct val="100000"/>
              <a:buFont typeface="Arial"/>
              <a:buChar char="●"/>
            </a:pPr>
            <a:r>
              <a:rPr lang="en" sz="2400">
                <a:solidFill>
                  <a:schemeClr val="dk1"/>
                </a:solidFill>
              </a:rPr>
              <a:t>Defining roles and accountability evenly between members</a:t>
            </a:r>
          </a:p>
        </p:txBody>
      </p:sp>
      <p:sp>
        <p:nvSpPr>
          <p:cNvPr id="1191" name="Shape 1191"/>
          <p:cNvSpPr txBox="1"/>
          <p:nvPr/>
        </p:nvSpPr>
        <p:spPr>
          <a:xfrm>
            <a:off x="749650" y="4091175"/>
            <a:ext cx="3069900" cy="857400"/>
          </a:xfrm>
          <a:prstGeom prst="rect">
            <a:avLst/>
          </a:prstGeom>
          <a:noFill/>
          <a:ln>
            <a:noFill/>
          </a:ln>
        </p:spPr>
        <p:txBody>
          <a:bodyPr lIns="91425" tIns="91425" rIns="91425" bIns="91425" anchor="ctr" anchorCtr="0">
            <a:noAutofit/>
          </a:bodyPr>
          <a:lstStyle/>
          <a:p>
            <a:pPr lvl="0" rtl="0">
              <a:spcBef>
                <a:spcPts val="0"/>
              </a:spcBef>
              <a:buNone/>
            </a:pPr>
            <a:r>
              <a:rPr lang="en" sz="2400" b="1">
                <a:solidFill>
                  <a:schemeClr val="dk1"/>
                </a:solidFill>
              </a:rPr>
              <a:t>Yunus Agamawi</a:t>
            </a:r>
          </a:p>
        </p:txBody>
      </p:sp>
      <p:pic>
        <p:nvPicPr>
          <p:cNvPr id="1192" name="Shape 1192"/>
          <p:cNvPicPr preferRelativeResize="0"/>
          <p:nvPr/>
        </p:nvPicPr>
        <p:blipFill>
          <a:blip r:embed="rId3">
            <a:alphaModFix/>
          </a:blip>
          <a:stretch>
            <a:fillRect/>
          </a:stretch>
        </p:blipFill>
        <p:spPr>
          <a:xfrm>
            <a:off x="5678375" y="333550"/>
            <a:ext cx="3069900" cy="4071844"/>
          </a:xfrm>
          <a:prstGeom prst="rect">
            <a:avLst/>
          </a:prstGeom>
          <a:noFill/>
          <a:ln>
            <a:noFill/>
          </a:ln>
        </p:spPr>
      </p:pic>
      <p:sp>
        <p:nvSpPr>
          <p:cNvPr id="1193" name="Shape 1193"/>
          <p:cNvSpPr txBox="1"/>
          <p:nvPr/>
        </p:nvSpPr>
        <p:spPr>
          <a:xfrm>
            <a:off x="5641925" y="4281375"/>
            <a:ext cx="3142800" cy="667199"/>
          </a:xfrm>
          <a:prstGeom prst="rect">
            <a:avLst/>
          </a:prstGeom>
          <a:noFill/>
          <a:ln>
            <a:noFill/>
          </a:ln>
        </p:spPr>
        <p:txBody>
          <a:bodyPr lIns="91425" tIns="91425" rIns="91425" bIns="91425" anchor="ctr" anchorCtr="0">
            <a:noAutofit/>
          </a:bodyPr>
          <a:lstStyle/>
          <a:p>
            <a:pPr lvl="0" rtl="0">
              <a:spcBef>
                <a:spcPts val="0"/>
              </a:spcBef>
              <a:buNone/>
            </a:pPr>
            <a:r>
              <a:rPr lang="en" sz="800"/>
              <a:t>http://www.daimanuel.com/my-super-top-secret-hack-that-accelerates-your-fitness-goals-that-works-nearly-every-single-time/</a:t>
            </a:r>
          </a:p>
        </p:txBody>
      </p:sp>
    </p:spTree>
  </p:cSld>
  <p:clrMapOvr>
    <a:masterClrMapping/>
  </p:clrMapOvr>
  <p:transition spd="slow">
    <p:cut/>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1197"/>
        <p:cNvGrpSpPr/>
        <p:nvPr/>
      </p:nvGrpSpPr>
      <p:grpSpPr>
        <a:xfrm>
          <a:off x="0" y="0"/>
          <a:ext cx="0" cy="0"/>
          <a:chOff x="0" y="0"/>
          <a:chExt cx="0" cy="0"/>
        </a:xfrm>
      </p:grpSpPr>
      <p:sp>
        <p:nvSpPr>
          <p:cNvPr id="1198" name="Shape 1198"/>
          <p:cNvSpPr txBox="1">
            <a:spLocks noGrp="1"/>
          </p:cNvSpPr>
          <p:nvPr>
            <p:ph type="title"/>
          </p:nvPr>
        </p:nvSpPr>
        <p:spPr>
          <a:xfrm>
            <a:off x="457200" y="205978"/>
            <a:ext cx="8229600" cy="857400"/>
          </a:xfrm>
          <a:prstGeom prst="rect">
            <a:avLst/>
          </a:prstGeom>
        </p:spPr>
        <p:txBody>
          <a:bodyPr lIns="91425" tIns="91425" rIns="91425" bIns="91425" anchor="b" anchorCtr="0">
            <a:noAutofit/>
          </a:bodyPr>
          <a:lstStyle/>
          <a:p>
            <a:pPr lvl="0" rtl="0">
              <a:spcBef>
                <a:spcPts val="0"/>
              </a:spcBef>
              <a:buNone/>
            </a:pPr>
            <a:r>
              <a:rPr lang="en"/>
              <a:t>Life–Long Learning</a:t>
            </a:r>
          </a:p>
        </p:txBody>
      </p:sp>
      <p:sp>
        <p:nvSpPr>
          <p:cNvPr id="1199" name="Shape 1199"/>
          <p:cNvSpPr txBox="1">
            <a:spLocks noGrp="1"/>
          </p:cNvSpPr>
          <p:nvPr>
            <p:ph type="body" idx="1"/>
          </p:nvPr>
        </p:nvSpPr>
        <p:spPr>
          <a:xfrm>
            <a:off x="343100" y="1063375"/>
            <a:ext cx="4896900" cy="3658799"/>
          </a:xfrm>
          <a:prstGeom prst="rect">
            <a:avLst/>
          </a:prstGeom>
        </p:spPr>
        <p:txBody>
          <a:bodyPr lIns="91425" tIns="91425" rIns="91425" bIns="91425" anchor="t" anchorCtr="0">
            <a:noAutofit/>
          </a:bodyPr>
          <a:lstStyle/>
          <a:p>
            <a:pPr marL="457200" lvl="0" indent="-381000" rtl="0">
              <a:lnSpc>
                <a:spcPct val="115000"/>
              </a:lnSpc>
              <a:spcBef>
                <a:spcPts val="800"/>
              </a:spcBef>
              <a:buClr>
                <a:schemeClr val="dk1"/>
              </a:buClr>
              <a:buSzPct val="100000"/>
              <a:buFont typeface="Arial"/>
              <a:buChar char="●"/>
            </a:pPr>
            <a:r>
              <a:rPr lang="en" sz="2400">
                <a:solidFill>
                  <a:schemeClr val="dk1"/>
                </a:solidFill>
              </a:rPr>
              <a:t>Assessing team member strengths</a:t>
            </a:r>
          </a:p>
          <a:p>
            <a:pPr marL="914400" lvl="1" indent="-381000" rtl="0">
              <a:lnSpc>
                <a:spcPct val="115000"/>
              </a:lnSpc>
              <a:spcBef>
                <a:spcPts val="800"/>
              </a:spcBef>
              <a:buClr>
                <a:schemeClr val="dk1"/>
              </a:buClr>
              <a:buSzPct val="80000"/>
              <a:buFont typeface="Courier New"/>
              <a:buChar char="o"/>
            </a:pPr>
            <a:r>
              <a:rPr lang="en">
                <a:solidFill>
                  <a:schemeClr val="dk1"/>
                </a:solidFill>
              </a:rPr>
              <a:t>Delegating responsibilities accordingly</a:t>
            </a:r>
          </a:p>
          <a:p>
            <a:pPr marL="457200" lvl="0" indent="-381000" rtl="0">
              <a:lnSpc>
                <a:spcPct val="115000"/>
              </a:lnSpc>
              <a:spcBef>
                <a:spcPts val="800"/>
              </a:spcBef>
              <a:buClr>
                <a:schemeClr val="dk1"/>
              </a:buClr>
              <a:buSzPct val="100000"/>
              <a:buFont typeface="Arial"/>
              <a:buChar char="●"/>
            </a:pPr>
            <a:r>
              <a:rPr lang="en" sz="2400">
                <a:solidFill>
                  <a:schemeClr val="dk1"/>
                </a:solidFill>
              </a:rPr>
              <a:t>Recognizing and handling unexpected issues and complications</a:t>
            </a:r>
          </a:p>
          <a:p>
            <a:pPr lvl="0" rtl="0">
              <a:spcBef>
                <a:spcPts val="0"/>
              </a:spcBef>
              <a:buNone/>
            </a:pPr>
            <a:endParaRPr/>
          </a:p>
        </p:txBody>
      </p:sp>
      <p:sp>
        <p:nvSpPr>
          <p:cNvPr id="1200" name="Shape 1200"/>
          <p:cNvSpPr txBox="1"/>
          <p:nvPr/>
        </p:nvSpPr>
        <p:spPr>
          <a:xfrm>
            <a:off x="6564075" y="4416750"/>
            <a:ext cx="3069900" cy="857400"/>
          </a:xfrm>
          <a:prstGeom prst="rect">
            <a:avLst/>
          </a:prstGeom>
          <a:noFill/>
          <a:ln>
            <a:noFill/>
          </a:ln>
        </p:spPr>
        <p:txBody>
          <a:bodyPr lIns="91425" tIns="91425" rIns="91425" bIns="91425" anchor="ctr" anchorCtr="0">
            <a:noAutofit/>
          </a:bodyPr>
          <a:lstStyle/>
          <a:p>
            <a:pPr lvl="0" rtl="0">
              <a:spcBef>
                <a:spcPts val="0"/>
              </a:spcBef>
              <a:buNone/>
            </a:pPr>
            <a:r>
              <a:rPr lang="en" sz="2400" b="1">
                <a:solidFill>
                  <a:schemeClr val="dk1"/>
                </a:solidFill>
              </a:rPr>
              <a:t>Yunus Agamawi</a:t>
            </a:r>
          </a:p>
        </p:txBody>
      </p:sp>
      <p:pic>
        <p:nvPicPr>
          <p:cNvPr id="1201" name="Shape 1201"/>
          <p:cNvPicPr preferRelativeResize="0"/>
          <p:nvPr/>
        </p:nvPicPr>
        <p:blipFill>
          <a:blip r:embed="rId3">
            <a:alphaModFix/>
          </a:blip>
          <a:stretch>
            <a:fillRect/>
          </a:stretch>
        </p:blipFill>
        <p:spPr>
          <a:xfrm>
            <a:off x="5026875" y="1068400"/>
            <a:ext cx="3862150" cy="2571375"/>
          </a:xfrm>
          <a:prstGeom prst="rect">
            <a:avLst/>
          </a:prstGeom>
          <a:noFill/>
          <a:ln>
            <a:noFill/>
          </a:ln>
        </p:spPr>
      </p:pic>
      <p:sp>
        <p:nvSpPr>
          <p:cNvPr id="1202" name="Shape 1202"/>
          <p:cNvSpPr txBox="1"/>
          <p:nvPr/>
        </p:nvSpPr>
        <p:spPr>
          <a:xfrm>
            <a:off x="4936025" y="3646599"/>
            <a:ext cx="4229699" cy="455699"/>
          </a:xfrm>
          <a:prstGeom prst="rect">
            <a:avLst/>
          </a:prstGeom>
          <a:noFill/>
          <a:ln>
            <a:noFill/>
          </a:ln>
        </p:spPr>
        <p:txBody>
          <a:bodyPr lIns="91425" tIns="91425" rIns="91425" bIns="91425" anchor="ctr" anchorCtr="0">
            <a:noAutofit/>
          </a:bodyPr>
          <a:lstStyle/>
          <a:p>
            <a:pPr lvl="0" rtl="0">
              <a:spcBef>
                <a:spcPts val="0"/>
              </a:spcBef>
              <a:buNone/>
            </a:pPr>
            <a:r>
              <a:rPr lang="en" sz="1000"/>
              <a:t>http://blog.bluechipcommunication.com.au/wp-content/uploads/2012/09/</a:t>
            </a:r>
          </a:p>
        </p:txBody>
      </p:sp>
    </p:spTree>
  </p:cSld>
  <p:clrMapOvr>
    <a:masterClrMapping/>
  </p:clrMapOvr>
  <p:transition spd="slow">
    <p:cut/>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1206"/>
        <p:cNvGrpSpPr/>
        <p:nvPr/>
      </p:nvGrpSpPr>
      <p:grpSpPr>
        <a:xfrm>
          <a:off x="0" y="0"/>
          <a:ext cx="0" cy="0"/>
          <a:chOff x="0" y="0"/>
          <a:chExt cx="0" cy="0"/>
        </a:xfrm>
      </p:grpSpPr>
      <p:sp>
        <p:nvSpPr>
          <p:cNvPr id="1207" name="Shape 1207"/>
          <p:cNvSpPr txBox="1">
            <a:spLocks noGrp="1"/>
          </p:cNvSpPr>
          <p:nvPr>
            <p:ph type="title"/>
          </p:nvPr>
        </p:nvSpPr>
        <p:spPr>
          <a:xfrm>
            <a:off x="457200" y="0"/>
            <a:ext cx="8229600" cy="690300"/>
          </a:xfrm>
          <a:prstGeom prst="rect">
            <a:avLst/>
          </a:prstGeom>
        </p:spPr>
        <p:txBody>
          <a:bodyPr lIns="91425" tIns="91425" rIns="91425" bIns="91425" anchor="b" anchorCtr="0">
            <a:noAutofit/>
          </a:bodyPr>
          <a:lstStyle/>
          <a:p>
            <a:pPr>
              <a:spcBef>
                <a:spcPts val="0"/>
              </a:spcBef>
              <a:buNone/>
            </a:pPr>
            <a:r>
              <a:rPr lang="en"/>
              <a:t>Seth - Life Long Learning</a:t>
            </a:r>
          </a:p>
        </p:txBody>
      </p:sp>
      <p:sp>
        <p:nvSpPr>
          <p:cNvPr id="1208" name="Shape 1208"/>
          <p:cNvSpPr txBox="1">
            <a:spLocks noGrp="1"/>
          </p:cNvSpPr>
          <p:nvPr>
            <p:ph type="body" idx="1"/>
          </p:nvPr>
        </p:nvSpPr>
        <p:spPr>
          <a:xfrm>
            <a:off x="457200" y="576975"/>
            <a:ext cx="8229600" cy="4348799"/>
          </a:xfrm>
          <a:prstGeom prst="rect">
            <a:avLst/>
          </a:prstGeom>
        </p:spPr>
        <p:txBody>
          <a:bodyPr lIns="91425" tIns="91425" rIns="91425" bIns="91425" anchor="t" anchorCtr="0">
            <a:noAutofit/>
          </a:bodyPr>
          <a:lstStyle/>
          <a:p>
            <a:pPr marL="457200" lvl="0" indent="-419100" rtl="0">
              <a:spcBef>
                <a:spcPts val="0"/>
              </a:spcBef>
              <a:buClr>
                <a:srgbClr val="000000"/>
              </a:buClr>
              <a:buSzPct val="100000"/>
              <a:buFont typeface="Arial"/>
              <a:buChar char="-"/>
            </a:pPr>
            <a:r>
              <a:rPr lang="en"/>
              <a:t>Aerospace/Technology</a:t>
            </a:r>
          </a:p>
          <a:p>
            <a:pPr marL="914400" lvl="1" indent="-381000" rtl="0">
              <a:spcBef>
                <a:spcPts val="0"/>
              </a:spcBef>
              <a:buClr>
                <a:srgbClr val="000000"/>
              </a:buClr>
              <a:buSzPct val="100000"/>
              <a:buFont typeface="Arial"/>
              <a:buChar char="-"/>
            </a:pPr>
            <a:r>
              <a:rPr lang="en" sz="2400"/>
              <a:t>Remote Sensing</a:t>
            </a:r>
            <a:r>
              <a:rPr lang="en"/>
              <a:t>, propulsion</a:t>
            </a:r>
            <a:r>
              <a:rPr lang="en" sz="2100"/>
              <a:t>, </a:t>
            </a:r>
            <a:r>
              <a:rPr lang="en"/>
              <a:t>asteroids...</a:t>
            </a:r>
          </a:p>
          <a:p>
            <a:pPr marL="457200" lvl="0" indent="0" rtl="0">
              <a:spcBef>
                <a:spcPts val="0"/>
              </a:spcBef>
              <a:buNone/>
            </a:pPr>
            <a:endParaRPr sz="1400"/>
          </a:p>
          <a:p>
            <a:pPr marL="457200" lvl="0" indent="-419100" rtl="0">
              <a:spcBef>
                <a:spcPts val="0"/>
              </a:spcBef>
              <a:buClr>
                <a:srgbClr val="000000"/>
              </a:buClr>
              <a:buSzPct val="100000"/>
              <a:buFont typeface="Arial"/>
              <a:buChar char="-"/>
            </a:pPr>
            <a:r>
              <a:rPr lang="en"/>
              <a:t>Professional development</a:t>
            </a:r>
          </a:p>
          <a:p>
            <a:pPr marL="914400" lvl="1" indent="-381000" rtl="0">
              <a:spcBef>
                <a:spcPts val="0"/>
              </a:spcBef>
              <a:buClr>
                <a:srgbClr val="000000"/>
              </a:buClr>
              <a:buSzPct val="80000"/>
              <a:buFont typeface="Arial"/>
              <a:buChar char="-"/>
            </a:pPr>
            <a:r>
              <a:rPr lang="en"/>
              <a:t>Teamwork, teamwork, teamwork</a:t>
            </a:r>
          </a:p>
          <a:p>
            <a:pPr marL="1371600" lvl="2" indent="-381000" rtl="0">
              <a:spcBef>
                <a:spcPts val="0"/>
              </a:spcBef>
              <a:buClr>
                <a:srgbClr val="000000"/>
              </a:buClr>
              <a:buSzPct val="80000"/>
              <a:buFont typeface="Arial"/>
              <a:buChar char="-"/>
            </a:pPr>
            <a:r>
              <a:rPr lang="en"/>
              <a:t>team integration </a:t>
            </a:r>
          </a:p>
          <a:p>
            <a:pPr marL="1371600" lvl="2" indent="-381000" rtl="0">
              <a:spcBef>
                <a:spcPts val="0"/>
              </a:spcBef>
              <a:buClr>
                <a:srgbClr val="000000"/>
              </a:buClr>
              <a:buSzPct val="80000"/>
              <a:buFont typeface="Arial"/>
              <a:buChar char="-"/>
            </a:pPr>
            <a:r>
              <a:rPr lang="en"/>
              <a:t>prioritization and time management</a:t>
            </a:r>
          </a:p>
          <a:p>
            <a:pPr marL="1371600" lvl="2" indent="-381000" rtl="0">
              <a:spcBef>
                <a:spcPts val="0"/>
              </a:spcBef>
              <a:buClr>
                <a:srgbClr val="000000"/>
              </a:buClr>
              <a:buSzPct val="80000"/>
              <a:buFont typeface="Arial"/>
              <a:buChar char="-"/>
            </a:pPr>
            <a:r>
              <a:rPr lang="en"/>
              <a:t>working mindfully</a:t>
            </a:r>
          </a:p>
          <a:p>
            <a:pPr marL="1371600" lvl="2" indent="-381000" rtl="0">
              <a:spcBef>
                <a:spcPts val="0"/>
              </a:spcBef>
              <a:buClr>
                <a:srgbClr val="000000"/>
              </a:buClr>
              <a:buSzPct val="80000"/>
              <a:buFont typeface="Arial"/>
              <a:buChar char="-"/>
            </a:pPr>
            <a:r>
              <a:rPr lang="en"/>
              <a:t>communicating effectively</a:t>
            </a:r>
          </a:p>
          <a:p>
            <a:pPr lvl="0">
              <a:spcBef>
                <a:spcPts val="0"/>
              </a:spcBef>
              <a:buNone/>
            </a:pPr>
            <a:endParaRPr sz="2100"/>
          </a:p>
        </p:txBody>
      </p:sp>
      <p:pic>
        <p:nvPicPr>
          <p:cNvPr id="1209" name="Shape 1209"/>
          <p:cNvPicPr preferRelativeResize="0"/>
          <p:nvPr/>
        </p:nvPicPr>
        <p:blipFill>
          <a:blip r:embed="rId3">
            <a:alphaModFix/>
          </a:blip>
          <a:stretch>
            <a:fillRect/>
          </a:stretch>
        </p:blipFill>
        <p:spPr>
          <a:xfrm>
            <a:off x="0" y="5"/>
            <a:ext cx="9144000" cy="5140989"/>
          </a:xfrm>
          <a:prstGeom prst="rect">
            <a:avLst/>
          </a:prstGeom>
          <a:noFill/>
          <a:ln>
            <a:noFill/>
          </a:ln>
        </p:spPr>
      </p:pic>
      <p:sp>
        <p:nvSpPr>
          <p:cNvPr id="1210" name="Shape 1210"/>
          <p:cNvSpPr txBox="1"/>
          <p:nvPr/>
        </p:nvSpPr>
        <p:spPr>
          <a:xfrm>
            <a:off x="243200" y="4847625"/>
            <a:ext cx="3550500" cy="294600"/>
          </a:xfrm>
          <a:prstGeom prst="rect">
            <a:avLst/>
          </a:prstGeom>
          <a:noFill/>
          <a:ln>
            <a:noFill/>
          </a:ln>
        </p:spPr>
        <p:txBody>
          <a:bodyPr lIns="91425" tIns="91425" rIns="91425" bIns="91425" anchor="t" anchorCtr="0">
            <a:noAutofit/>
          </a:bodyPr>
          <a:lstStyle/>
          <a:p>
            <a:pPr>
              <a:spcBef>
                <a:spcPts val="0"/>
              </a:spcBef>
              <a:buNone/>
            </a:pPr>
            <a:r>
              <a:rPr lang="en">
                <a:solidFill>
                  <a:srgbClr val="F3F3F3"/>
                </a:solidFill>
              </a:rPr>
              <a:t>http://www.asterank.com/3d/</a:t>
            </a:r>
          </a:p>
        </p:txBody>
      </p:sp>
    </p:spTree>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09"/>
                                        </p:tgtEl>
                                        <p:attrNameLst>
                                          <p:attrName>style.visibility</p:attrName>
                                        </p:attrNameLst>
                                      </p:cBhvr>
                                      <p:to>
                                        <p:strVal val="visible"/>
                                      </p:to>
                                    </p:set>
                                    <p:animEffect transition="in" filter="fade">
                                      <p:cBhvr>
                                        <p:cTn id="7" dur="1000"/>
                                        <p:tgtEl>
                                          <p:spTgt spid="12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1214"/>
        <p:cNvGrpSpPr/>
        <p:nvPr/>
      </p:nvGrpSpPr>
      <p:grpSpPr>
        <a:xfrm>
          <a:off x="0" y="0"/>
          <a:ext cx="0" cy="0"/>
          <a:chOff x="0" y="0"/>
          <a:chExt cx="0" cy="0"/>
        </a:xfrm>
      </p:grpSpPr>
      <p:sp>
        <p:nvSpPr>
          <p:cNvPr id="1215" name="Shape 1215"/>
          <p:cNvSpPr txBox="1">
            <a:spLocks noGrp="1"/>
          </p:cNvSpPr>
          <p:nvPr>
            <p:ph type="title"/>
          </p:nvPr>
        </p:nvSpPr>
        <p:spPr>
          <a:xfrm>
            <a:off x="272750" y="205975"/>
            <a:ext cx="8572500" cy="857400"/>
          </a:xfrm>
          <a:prstGeom prst="rect">
            <a:avLst/>
          </a:prstGeom>
        </p:spPr>
        <p:txBody>
          <a:bodyPr lIns="91425" tIns="91425" rIns="91425" bIns="91425" anchor="b" anchorCtr="0">
            <a:noAutofit/>
          </a:bodyPr>
          <a:lstStyle/>
          <a:p>
            <a:pPr>
              <a:spcBef>
                <a:spcPts val="0"/>
              </a:spcBef>
              <a:buNone/>
            </a:pPr>
            <a:r>
              <a:rPr lang="en"/>
              <a:t>Seth - Individual Design Contributions</a:t>
            </a:r>
          </a:p>
        </p:txBody>
      </p:sp>
      <p:sp>
        <p:nvSpPr>
          <p:cNvPr id="1216" name="Shape 1216"/>
          <p:cNvSpPr txBox="1">
            <a:spLocks noGrp="1"/>
          </p:cNvSpPr>
          <p:nvPr>
            <p:ph type="body" idx="1"/>
          </p:nvPr>
        </p:nvSpPr>
        <p:spPr>
          <a:xfrm>
            <a:off x="340475" y="988975"/>
            <a:ext cx="8504699" cy="3936899"/>
          </a:xfrm>
          <a:prstGeom prst="rect">
            <a:avLst/>
          </a:prstGeom>
        </p:spPr>
        <p:txBody>
          <a:bodyPr lIns="91425" tIns="91425" rIns="91425" bIns="91425" anchor="t" anchorCtr="0">
            <a:noAutofit/>
          </a:bodyPr>
          <a:lstStyle/>
          <a:p>
            <a:pPr marL="457200" lvl="0" indent="-419100" rtl="0">
              <a:spcBef>
                <a:spcPts val="0"/>
              </a:spcBef>
              <a:buClr>
                <a:srgbClr val="000000"/>
              </a:buClr>
              <a:buSzPct val="100000"/>
              <a:buFont typeface="Arial"/>
              <a:buChar char="●"/>
            </a:pPr>
            <a:r>
              <a:rPr lang="en"/>
              <a:t>Address broad concerns about mission architecture</a:t>
            </a:r>
          </a:p>
          <a:p>
            <a:pPr marL="914400" lvl="1" indent="-381000" rtl="0">
              <a:spcBef>
                <a:spcPts val="0"/>
              </a:spcBef>
              <a:buClr>
                <a:srgbClr val="000000"/>
              </a:buClr>
              <a:buSzPct val="80000"/>
              <a:buFont typeface="Courier New"/>
              <a:buChar char="o"/>
            </a:pPr>
            <a:r>
              <a:rPr lang="en"/>
              <a:t>Independent CubeSat or fleet with mothership?</a:t>
            </a:r>
          </a:p>
          <a:p>
            <a:pPr marL="1371600" lvl="2" indent="-381000" rtl="0">
              <a:spcBef>
                <a:spcPts val="0"/>
              </a:spcBef>
              <a:buClr>
                <a:srgbClr val="000000"/>
              </a:buClr>
              <a:buSzPct val="80000"/>
              <a:buFont typeface="Wingdings"/>
              <a:buChar char="§"/>
            </a:pPr>
            <a:r>
              <a:rPr lang="en"/>
              <a:t>Is a transfer possible with a CubeSat?</a:t>
            </a:r>
          </a:p>
          <a:p>
            <a:pPr marL="1828800" lvl="3" indent="-361950" rtl="0">
              <a:spcBef>
                <a:spcPts val="0"/>
              </a:spcBef>
              <a:buClr>
                <a:srgbClr val="000000"/>
              </a:buClr>
              <a:buSzPct val="100000"/>
              <a:buFont typeface="Arial"/>
              <a:buChar char="●"/>
            </a:pPr>
            <a:r>
              <a:rPr lang="en" sz="2100"/>
              <a:t>Engine? Targets? </a:t>
            </a:r>
          </a:p>
          <a:p>
            <a:pPr marL="1371600" lvl="2" indent="-381000" rtl="0">
              <a:spcBef>
                <a:spcPts val="0"/>
              </a:spcBef>
              <a:buClr>
                <a:srgbClr val="000000"/>
              </a:buClr>
              <a:buSzPct val="80000"/>
              <a:buFont typeface="Wingdings"/>
              <a:buChar char="§"/>
            </a:pPr>
            <a:r>
              <a:rPr lang="en"/>
              <a:t>If not, what kind of mothership do we use?</a:t>
            </a:r>
          </a:p>
          <a:p>
            <a:pPr marL="457200" lvl="0" indent="-419100" rtl="0">
              <a:spcBef>
                <a:spcPts val="0"/>
              </a:spcBef>
              <a:buClr>
                <a:srgbClr val="000000"/>
              </a:buClr>
              <a:buSzPct val="100000"/>
              <a:buFont typeface="Arial"/>
              <a:buChar char="●"/>
            </a:pPr>
            <a:r>
              <a:rPr lang="en"/>
              <a:t>ETC…</a:t>
            </a:r>
          </a:p>
          <a:p>
            <a:pPr marL="457200" lvl="0" indent="-419100" rtl="0">
              <a:spcBef>
                <a:spcPts val="0"/>
              </a:spcBef>
              <a:buClr>
                <a:srgbClr val="000000"/>
              </a:buClr>
              <a:buSzPct val="100000"/>
              <a:buFont typeface="Arial"/>
              <a:buChar char="●"/>
            </a:pPr>
            <a:r>
              <a:rPr lang="en"/>
              <a:t>Given assumptions, is this project possible?</a:t>
            </a:r>
          </a:p>
        </p:txBody>
      </p:sp>
      <p:sp>
        <p:nvSpPr>
          <p:cNvPr id="1217" name="Shape 1217"/>
          <p:cNvSpPr txBox="1"/>
          <p:nvPr/>
        </p:nvSpPr>
        <p:spPr>
          <a:xfrm>
            <a:off x="7714800" y="4798200"/>
            <a:ext cx="1429199" cy="345299"/>
          </a:xfrm>
          <a:prstGeom prst="rect">
            <a:avLst/>
          </a:prstGeom>
          <a:noFill/>
          <a:ln>
            <a:noFill/>
          </a:ln>
        </p:spPr>
        <p:txBody>
          <a:bodyPr lIns="91425" tIns="91425" rIns="91425" bIns="91425" anchor="t" anchorCtr="0">
            <a:noAutofit/>
          </a:bodyPr>
          <a:lstStyle/>
          <a:p>
            <a:pPr lvl="0" rtl="0">
              <a:spcBef>
                <a:spcPts val="0"/>
              </a:spcBef>
              <a:buNone/>
            </a:pPr>
            <a:r>
              <a:rPr lang="en"/>
              <a:t>Seth Merrifield</a:t>
            </a:r>
          </a:p>
        </p:txBody>
      </p:sp>
    </p:spTree>
  </p:cSld>
  <p:clrMapOvr>
    <a:masterClrMapping/>
  </p:clrMapOvr>
  <p:transition spd="slow">
    <p:cut/>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1221"/>
        <p:cNvGrpSpPr/>
        <p:nvPr/>
      </p:nvGrpSpPr>
      <p:grpSpPr>
        <a:xfrm>
          <a:off x="0" y="0"/>
          <a:ext cx="0" cy="0"/>
          <a:chOff x="0" y="0"/>
          <a:chExt cx="0" cy="0"/>
        </a:xfrm>
      </p:grpSpPr>
      <p:sp>
        <p:nvSpPr>
          <p:cNvPr id="1222" name="Shape 1222"/>
          <p:cNvSpPr txBox="1">
            <a:spLocks noGrp="1"/>
          </p:cNvSpPr>
          <p:nvPr>
            <p:ph type="title"/>
          </p:nvPr>
        </p:nvSpPr>
        <p:spPr>
          <a:xfrm>
            <a:off x="457200" y="205976"/>
            <a:ext cx="8229600" cy="588599"/>
          </a:xfrm>
          <a:prstGeom prst="rect">
            <a:avLst/>
          </a:prstGeom>
        </p:spPr>
        <p:txBody>
          <a:bodyPr lIns="91425" tIns="91425" rIns="91425" bIns="91425" anchor="b" anchorCtr="0">
            <a:noAutofit/>
          </a:bodyPr>
          <a:lstStyle/>
          <a:p>
            <a:pPr>
              <a:spcBef>
                <a:spcPts val="0"/>
              </a:spcBef>
              <a:buNone/>
            </a:pPr>
            <a:r>
              <a:rPr lang="en" b="0"/>
              <a:t>Design Contribution</a:t>
            </a:r>
          </a:p>
        </p:txBody>
      </p:sp>
      <p:sp>
        <p:nvSpPr>
          <p:cNvPr id="1223" name="Shape 1223"/>
          <p:cNvSpPr txBox="1">
            <a:spLocks noGrp="1"/>
          </p:cNvSpPr>
          <p:nvPr>
            <p:ph type="body" idx="1"/>
          </p:nvPr>
        </p:nvSpPr>
        <p:spPr>
          <a:xfrm>
            <a:off x="457200" y="794575"/>
            <a:ext cx="8427299" cy="4131299"/>
          </a:xfrm>
          <a:prstGeom prst="rect">
            <a:avLst/>
          </a:prstGeom>
        </p:spPr>
        <p:txBody>
          <a:bodyPr lIns="91425" tIns="91425" rIns="91425" bIns="91425" anchor="t" anchorCtr="0">
            <a:noAutofit/>
          </a:bodyPr>
          <a:lstStyle/>
          <a:p>
            <a:pPr marL="457200" lvl="0" indent="-419100" rtl="0">
              <a:spcBef>
                <a:spcPts val="0"/>
              </a:spcBef>
              <a:buClr>
                <a:srgbClr val="000000"/>
              </a:buClr>
              <a:buSzPct val="100000"/>
              <a:buFont typeface="Arial"/>
              <a:buChar char="●"/>
            </a:pPr>
            <a:r>
              <a:rPr lang="en"/>
              <a:t>Approach: research, research, model, repeat</a:t>
            </a:r>
          </a:p>
          <a:p>
            <a:pPr marL="914400" lvl="1" indent="-381000" rtl="0">
              <a:spcBef>
                <a:spcPts val="0"/>
              </a:spcBef>
              <a:buClr>
                <a:srgbClr val="000000"/>
              </a:buClr>
              <a:buSzPct val="80000"/>
              <a:buFont typeface="Courier New"/>
              <a:buChar char="o"/>
            </a:pPr>
            <a:r>
              <a:rPr lang="en"/>
              <a:t>U Mich PEPL Lab, NASA, ESA, Busek, STK</a:t>
            </a:r>
          </a:p>
          <a:p>
            <a:pPr marL="457200" lvl="0" indent="-419100" rtl="0">
              <a:spcBef>
                <a:spcPts val="0"/>
              </a:spcBef>
              <a:buClr>
                <a:srgbClr val="000000"/>
              </a:buClr>
              <a:buSzPct val="100000"/>
              <a:buFont typeface="Arial"/>
              <a:buChar char="●"/>
            </a:pPr>
            <a:r>
              <a:rPr lang="en"/>
              <a:t>Relevance: proof of concept</a:t>
            </a:r>
          </a:p>
          <a:p>
            <a:pPr marL="914400" lvl="1" indent="-381000" rtl="0">
              <a:spcBef>
                <a:spcPts val="0"/>
              </a:spcBef>
              <a:buClr>
                <a:srgbClr val="000000"/>
              </a:buClr>
              <a:buSzPct val="80000"/>
              <a:buFont typeface="Courier New"/>
              <a:buChar char="o"/>
            </a:pPr>
            <a:r>
              <a:rPr lang="en"/>
              <a:t>No project without asteroid, no asteroid without engine</a:t>
            </a:r>
          </a:p>
          <a:p>
            <a:pPr marL="457200" lvl="0" indent="-419100" rtl="0">
              <a:spcBef>
                <a:spcPts val="0"/>
              </a:spcBef>
              <a:buClr>
                <a:srgbClr val="000000"/>
              </a:buClr>
              <a:buSzPct val="100000"/>
              <a:buFont typeface="Arial"/>
              <a:buChar char="●"/>
            </a:pPr>
            <a:r>
              <a:rPr lang="en"/>
              <a:t>Results: feasibility assessment, illustration</a:t>
            </a:r>
          </a:p>
          <a:p>
            <a:pPr marL="914400" lvl="1" indent="-381000" rtl="0">
              <a:spcBef>
                <a:spcPts val="0"/>
              </a:spcBef>
              <a:buClr>
                <a:srgbClr val="000000"/>
              </a:buClr>
              <a:buSzPct val="80000"/>
              <a:buFont typeface="Courier New"/>
              <a:buChar char="o"/>
            </a:pPr>
            <a:r>
              <a:rPr lang="en"/>
              <a:t>Use STK to look at orbits and see if they work</a:t>
            </a:r>
          </a:p>
          <a:p>
            <a:pPr marL="914400" lvl="1" indent="-381000" rtl="0">
              <a:spcBef>
                <a:spcPts val="0"/>
              </a:spcBef>
              <a:buClr>
                <a:srgbClr val="000000"/>
              </a:buClr>
              <a:buSzPct val="80000"/>
              <a:buFont typeface="Courier New"/>
              <a:buChar char="o"/>
            </a:pPr>
            <a:r>
              <a:rPr lang="en"/>
              <a:t>Illustrate design concepts </a:t>
            </a:r>
          </a:p>
          <a:p>
            <a:pPr marL="914400" lvl="1" indent="-381000">
              <a:spcBef>
                <a:spcPts val="0"/>
              </a:spcBef>
              <a:buClr>
                <a:srgbClr val="000000"/>
              </a:buClr>
              <a:buSzPct val="80000"/>
              <a:buFont typeface="Courier New"/>
              <a:buChar char="o"/>
            </a:pPr>
            <a:r>
              <a:rPr lang="en"/>
              <a:t>Insight into process for potential test flight planning</a:t>
            </a:r>
          </a:p>
        </p:txBody>
      </p:sp>
      <p:sp>
        <p:nvSpPr>
          <p:cNvPr id="1224" name="Shape 1224"/>
          <p:cNvSpPr txBox="1"/>
          <p:nvPr/>
        </p:nvSpPr>
        <p:spPr>
          <a:xfrm>
            <a:off x="7714800" y="4798200"/>
            <a:ext cx="1429199" cy="345299"/>
          </a:xfrm>
          <a:prstGeom prst="rect">
            <a:avLst/>
          </a:prstGeom>
          <a:noFill/>
          <a:ln>
            <a:noFill/>
          </a:ln>
        </p:spPr>
        <p:txBody>
          <a:bodyPr lIns="91425" tIns="91425" rIns="91425" bIns="91425" anchor="t" anchorCtr="0">
            <a:noAutofit/>
          </a:bodyPr>
          <a:lstStyle/>
          <a:p>
            <a:pPr lvl="0" rtl="0">
              <a:spcBef>
                <a:spcPts val="0"/>
              </a:spcBef>
              <a:buNone/>
            </a:pPr>
            <a:r>
              <a:rPr lang="en"/>
              <a:t>Seth Merrifield</a:t>
            </a:r>
          </a:p>
        </p:txBody>
      </p:sp>
    </p:spTree>
  </p:cSld>
  <p:clrMapOvr>
    <a:masterClrMapping/>
  </p:clrMapOvr>
  <p:transition spd="slow">
    <p:cut/>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1228"/>
        <p:cNvGrpSpPr/>
        <p:nvPr/>
      </p:nvGrpSpPr>
      <p:grpSpPr>
        <a:xfrm>
          <a:off x="0" y="0"/>
          <a:ext cx="0" cy="0"/>
          <a:chOff x="0" y="0"/>
          <a:chExt cx="0" cy="0"/>
        </a:xfrm>
      </p:grpSpPr>
      <p:sp>
        <p:nvSpPr>
          <p:cNvPr id="1229" name="Shape 1229"/>
          <p:cNvSpPr txBox="1">
            <a:spLocks noGrp="1"/>
          </p:cNvSpPr>
          <p:nvPr>
            <p:ph type="title"/>
          </p:nvPr>
        </p:nvSpPr>
        <p:spPr>
          <a:xfrm>
            <a:off x="125" y="223475"/>
            <a:ext cx="9144000" cy="755699"/>
          </a:xfrm>
          <a:prstGeom prst="rect">
            <a:avLst/>
          </a:prstGeom>
        </p:spPr>
        <p:txBody>
          <a:bodyPr lIns="91425" tIns="91425" rIns="91425" bIns="91425" anchor="ctr" anchorCtr="0">
            <a:noAutofit/>
          </a:bodyPr>
          <a:lstStyle/>
          <a:p>
            <a:pPr algn="ctr">
              <a:spcBef>
                <a:spcPts val="0"/>
              </a:spcBef>
              <a:buNone/>
            </a:pPr>
            <a:r>
              <a:rPr lang="en" sz="3000"/>
              <a:t>Seth - Ability to formulate Design Requirements</a:t>
            </a:r>
          </a:p>
        </p:txBody>
      </p:sp>
      <p:sp>
        <p:nvSpPr>
          <p:cNvPr id="1230" name="Shape 1230"/>
          <p:cNvSpPr txBox="1">
            <a:spLocks noGrp="1"/>
          </p:cNvSpPr>
          <p:nvPr>
            <p:ph type="body" idx="1"/>
          </p:nvPr>
        </p:nvSpPr>
        <p:spPr>
          <a:xfrm>
            <a:off x="457200" y="1200150"/>
            <a:ext cx="8229600" cy="3725699"/>
          </a:xfrm>
          <a:prstGeom prst="rect">
            <a:avLst/>
          </a:prstGeom>
        </p:spPr>
        <p:txBody>
          <a:bodyPr lIns="91425" tIns="91425" rIns="91425" bIns="91425" anchor="t" anchorCtr="0">
            <a:noAutofit/>
          </a:bodyPr>
          <a:lstStyle/>
          <a:p>
            <a:pPr marL="457200" lvl="0" indent="-381000" rtl="0">
              <a:spcBef>
                <a:spcPts val="0"/>
              </a:spcBef>
              <a:buClr>
                <a:srgbClr val="000000"/>
              </a:buClr>
              <a:buSzPct val="100000"/>
              <a:buFont typeface="Arial"/>
              <a:buChar char="-"/>
            </a:pPr>
            <a:r>
              <a:rPr lang="en" sz="2400"/>
              <a:t>Estimate minimum ΔV using Kepler’s Equations</a:t>
            </a:r>
          </a:p>
          <a:p>
            <a:pPr marL="457200" lvl="0" indent="-381000" rtl="0">
              <a:spcBef>
                <a:spcPts val="0"/>
              </a:spcBef>
              <a:buClr>
                <a:srgbClr val="000000"/>
              </a:buClr>
              <a:buSzPct val="100000"/>
              <a:buFont typeface="Arial"/>
              <a:buChar char="-"/>
            </a:pPr>
            <a:r>
              <a:rPr lang="en" sz="2400"/>
              <a:t>Research engine technology to select promising candidates</a:t>
            </a:r>
          </a:p>
          <a:p>
            <a:pPr marL="457200" lvl="0" indent="-381000" rtl="0">
              <a:spcBef>
                <a:spcPts val="0"/>
              </a:spcBef>
              <a:buClr>
                <a:srgbClr val="000000"/>
              </a:buClr>
              <a:buSzPct val="100000"/>
              <a:buFont typeface="Arial"/>
              <a:buChar char="-"/>
            </a:pPr>
            <a:r>
              <a:rPr lang="en" sz="2400"/>
              <a:t>use STK to model mission using selected engine</a:t>
            </a:r>
          </a:p>
          <a:p>
            <a:pPr marL="914400" lvl="1" indent="-361950" rtl="0">
              <a:spcBef>
                <a:spcPts val="0"/>
              </a:spcBef>
              <a:buClr>
                <a:srgbClr val="000000"/>
              </a:buClr>
              <a:buSzPct val="100000"/>
              <a:buFont typeface="Arial"/>
              <a:buChar char="-"/>
            </a:pPr>
            <a:r>
              <a:rPr lang="en" sz="2100"/>
              <a:t>create engine model</a:t>
            </a:r>
          </a:p>
          <a:p>
            <a:pPr marL="914400" lvl="1" indent="-361950" rtl="0">
              <a:spcBef>
                <a:spcPts val="0"/>
              </a:spcBef>
              <a:buClr>
                <a:srgbClr val="000000"/>
              </a:buClr>
              <a:buSzPct val="100000"/>
              <a:buFont typeface="Arial"/>
              <a:buChar char="-"/>
            </a:pPr>
            <a:r>
              <a:rPr lang="en" sz="2100"/>
              <a:t>use JPL data to create SPICE file for STK </a:t>
            </a:r>
          </a:p>
          <a:p>
            <a:pPr marL="0" lvl="0" indent="0">
              <a:spcBef>
                <a:spcPts val="0"/>
              </a:spcBef>
              <a:buNone/>
            </a:pPr>
            <a:endParaRPr sz="2100"/>
          </a:p>
        </p:txBody>
      </p:sp>
      <p:sp>
        <p:nvSpPr>
          <p:cNvPr id="1231" name="Shape 1231"/>
          <p:cNvSpPr txBox="1"/>
          <p:nvPr/>
        </p:nvSpPr>
        <p:spPr>
          <a:xfrm>
            <a:off x="7714800" y="4798200"/>
            <a:ext cx="1429199" cy="345299"/>
          </a:xfrm>
          <a:prstGeom prst="rect">
            <a:avLst/>
          </a:prstGeom>
          <a:noFill/>
          <a:ln>
            <a:noFill/>
          </a:ln>
        </p:spPr>
        <p:txBody>
          <a:bodyPr lIns="91425" tIns="91425" rIns="91425" bIns="91425" anchor="t" anchorCtr="0">
            <a:noAutofit/>
          </a:bodyPr>
          <a:lstStyle/>
          <a:p>
            <a:pPr lvl="0" rtl="0">
              <a:spcBef>
                <a:spcPts val="0"/>
              </a:spcBef>
              <a:buNone/>
            </a:pPr>
            <a:r>
              <a:rPr lang="en"/>
              <a:t>Seth Merrifield</a:t>
            </a:r>
          </a:p>
        </p:txBody>
      </p:sp>
    </p:spTree>
  </p:cSld>
  <p:clrMapOvr>
    <a:masterClrMapping/>
  </p:clrMapOvr>
  <p:transition spd="slow">
    <p:cut/>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1235"/>
        <p:cNvGrpSpPr/>
        <p:nvPr/>
      </p:nvGrpSpPr>
      <p:grpSpPr>
        <a:xfrm>
          <a:off x="0" y="0"/>
          <a:ext cx="0" cy="0"/>
          <a:chOff x="0" y="0"/>
          <a:chExt cx="0" cy="0"/>
        </a:xfrm>
      </p:grpSpPr>
      <p:sp>
        <p:nvSpPr>
          <p:cNvPr id="1236" name="Shape 1236"/>
          <p:cNvSpPr txBox="1">
            <a:spLocks noGrp="1"/>
          </p:cNvSpPr>
          <p:nvPr>
            <p:ph type="title"/>
          </p:nvPr>
        </p:nvSpPr>
        <p:spPr>
          <a:xfrm>
            <a:off x="457200" y="205978"/>
            <a:ext cx="8229600" cy="857400"/>
          </a:xfrm>
          <a:prstGeom prst="rect">
            <a:avLst/>
          </a:prstGeom>
        </p:spPr>
        <p:txBody>
          <a:bodyPr lIns="91425" tIns="91425" rIns="91425" bIns="91425" anchor="b" anchorCtr="0">
            <a:noAutofit/>
          </a:bodyPr>
          <a:lstStyle/>
          <a:p>
            <a:pPr>
              <a:spcBef>
                <a:spcPts val="0"/>
              </a:spcBef>
              <a:buNone/>
            </a:pPr>
            <a:r>
              <a:rPr lang="en" sz="3000"/>
              <a:t>Seth - Engineering Methodology</a:t>
            </a:r>
          </a:p>
        </p:txBody>
      </p:sp>
      <p:sp>
        <p:nvSpPr>
          <p:cNvPr id="1237" name="Shape 1237"/>
          <p:cNvSpPr txBox="1">
            <a:spLocks noGrp="1"/>
          </p:cNvSpPr>
          <p:nvPr>
            <p:ph type="body" idx="1"/>
          </p:nvPr>
        </p:nvSpPr>
        <p:spPr>
          <a:xfrm>
            <a:off x="457200" y="948100"/>
            <a:ext cx="8229600" cy="3977699"/>
          </a:xfrm>
          <a:prstGeom prst="rect">
            <a:avLst/>
          </a:prstGeom>
        </p:spPr>
        <p:txBody>
          <a:bodyPr lIns="91425" tIns="91425" rIns="91425" bIns="91425" anchor="t" anchorCtr="0">
            <a:noAutofit/>
          </a:bodyPr>
          <a:lstStyle/>
          <a:p>
            <a:pPr marL="457200" lvl="0" indent="-419100" rtl="0">
              <a:spcBef>
                <a:spcPts val="0"/>
              </a:spcBef>
              <a:buClr>
                <a:srgbClr val="000000"/>
              </a:buClr>
              <a:buSzPct val="100000"/>
              <a:buFont typeface="Arial"/>
              <a:buChar char="-"/>
            </a:pPr>
            <a:r>
              <a:rPr lang="en"/>
              <a:t>Estimate orbital transfer requirements </a:t>
            </a:r>
          </a:p>
          <a:p>
            <a:pPr marL="914400" lvl="1" indent="-381000" rtl="0">
              <a:spcBef>
                <a:spcPts val="0"/>
              </a:spcBef>
              <a:buClr>
                <a:srgbClr val="000000"/>
              </a:buClr>
              <a:buSzPct val="80000"/>
              <a:buFont typeface="Arial"/>
              <a:buChar char="-"/>
            </a:pPr>
            <a:r>
              <a:rPr lang="en"/>
              <a:t>back of the envelope estimates to start</a:t>
            </a:r>
          </a:p>
          <a:p>
            <a:pPr marL="1371600" lvl="2" indent="-381000" rtl="0">
              <a:spcBef>
                <a:spcPts val="0"/>
              </a:spcBef>
              <a:buClr>
                <a:srgbClr val="000000"/>
              </a:buClr>
              <a:buSzPct val="80000"/>
              <a:buFont typeface="Arial"/>
              <a:buChar char="-"/>
            </a:pPr>
            <a:r>
              <a:rPr lang="en"/>
              <a:t>inform propulsion decision making</a:t>
            </a:r>
          </a:p>
          <a:p>
            <a:pPr marL="1371600" lvl="2" indent="-381000" rtl="0">
              <a:spcBef>
                <a:spcPts val="0"/>
              </a:spcBef>
              <a:buClr>
                <a:srgbClr val="000000"/>
              </a:buClr>
              <a:buSzPct val="80000"/>
              <a:buFont typeface="Arial"/>
              <a:buChar char="-"/>
            </a:pPr>
            <a:r>
              <a:rPr lang="en"/>
              <a:t>help decide on asteroid</a:t>
            </a:r>
          </a:p>
          <a:p>
            <a:pPr marL="457200" lvl="0" indent="-419100" rtl="0">
              <a:spcBef>
                <a:spcPts val="0"/>
              </a:spcBef>
              <a:buClr>
                <a:srgbClr val="000000"/>
              </a:buClr>
              <a:buSzPct val="100000"/>
              <a:buFont typeface="Arial"/>
              <a:buChar char="-"/>
            </a:pPr>
            <a:r>
              <a:rPr lang="en"/>
              <a:t>Determine feasibility</a:t>
            </a:r>
          </a:p>
          <a:p>
            <a:pPr marL="914400" lvl="1" indent="-381000" rtl="0">
              <a:spcBef>
                <a:spcPts val="0"/>
              </a:spcBef>
              <a:buClr>
                <a:srgbClr val="000000"/>
              </a:buClr>
              <a:buSzPct val="80000"/>
              <a:buFont typeface="Arial"/>
              <a:buChar char="-"/>
            </a:pPr>
            <a:r>
              <a:rPr lang="en"/>
              <a:t>CubeSat transfer parts</a:t>
            </a:r>
          </a:p>
          <a:p>
            <a:pPr marL="1371600" lvl="2" indent="-381000" rtl="0">
              <a:spcBef>
                <a:spcPts val="0"/>
              </a:spcBef>
              <a:buClr>
                <a:srgbClr val="000000"/>
              </a:buClr>
              <a:buSzPct val="80000"/>
              <a:buFont typeface="Arial"/>
              <a:buChar char="-"/>
            </a:pPr>
            <a:r>
              <a:rPr lang="en"/>
              <a:t>leave SOI</a:t>
            </a:r>
          </a:p>
          <a:p>
            <a:pPr marL="1371600" lvl="2" indent="-381000" rtl="0">
              <a:spcBef>
                <a:spcPts val="0"/>
              </a:spcBef>
              <a:buClr>
                <a:srgbClr val="000000"/>
              </a:buClr>
              <a:buSzPct val="80000"/>
              <a:buFont typeface="Arial"/>
              <a:buChar char="-"/>
            </a:pPr>
            <a:r>
              <a:rPr lang="en"/>
              <a:t>change orbit around sun to match asteroid</a:t>
            </a:r>
          </a:p>
          <a:p>
            <a:pPr marL="1828800" lvl="3" indent="-342900" rtl="0">
              <a:spcBef>
                <a:spcPts val="0"/>
              </a:spcBef>
              <a:buClr>
                <a:srgbClr val="000000"/>
              </a:buClr>
              <a:buSzPct val="60000"/>
              <a:buFont typeface="Arial"/>
              <a:buChar char="-"/>
            </a:pPr>
            <a:r>
              <a:rPr lang="en"/>
              <a:t>importance of epoch</a:t>
            </a:r>
          </a:p>
          <a:p>
            <a:pPr marL="1371600" lvl="2" indent="-381000" rtl="0">
              <a:spcBef>
                <a:spcPts val="0"/>
              </a:spcBef>
              <a:buClr>
                <a:srgbClr val="000000"/>
              </a:buClr>
              <a:buSzPct val="80000"/>
              <a:buFont typeface="Arial"/>
              <a:buChar char="-"/>
            </a:pPr>
            <a:r>
              <a:rPr lang="en"/>
              <a:t>chase asteroid</a:t>
            </a:r>
          </a:p>
        </p:txBody>
      </p:sp>
      <p:sp>
        <p:nvSpPr>
          <p:cNvPr id="1238" name="Shape 1238"/>
          <p:cNvSpPr txBox="1"/>
          <p:nvPr/>
        </p:nvSpPr>
        <p:spPr>
          <a:xfrm>
            <a:off x="7714800" y="4798200"/>
            <a:ext cx="1429199" cy="345299"/>
          </a:xfrm>
          <a:prstGeom prst="rect">
            <a:avLst/>
          </a:prstGeom>
          <a:noFill/>
          <a:ln>
            <a:noFill/>
          </a:ln>
        </p:spPr>
        <p:txBody>
          <a:bodyPr lIns="91425" tIns="91425" rIns="91425" bIns="91425" anchor="t" anchorCtr="0">
            <a:noAutofit/>
          </a:bodyPr>
          <a:lstStyle/>
          <a:p>
            <a:pPr lvl="0" rtl="0">
              <a:spcBef>
                <a:spcPts val="0"/>
              </a:spcBef>
              <a:buNone/>
            </a:pPr>
            <a:r>
              <a:rPr lang="en"/>
              <a:t>Seth Merrifield</a:t>
            </a:r>
          </a:p>
        </p:txBody>
      </p:sp>
    </p:spTree>
  </p:cSld>
  <p:clrMapOvr>
    <a:masterClrMapping/>
  </p:clrMapOvr>
  <p:transition spd="slow">
    <p:cut/>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1242"/>
        <p:cNvGrpSpPr/>
        <p:nvPr/>
      </p:nvGrpSpPr>
      <p:grpSpPr>
        <a:xfrm>
          <a:off x="0" y="0"/>
          <a:ext cx="0" cy="0"/>
          <a:chOff x="0" y="0"/>
          <a:chExt cx="0" cy="0"/>
        </a:xfrm>
      </p:grpSpPr>
      <p:sp>
        <p:nvSpPr>
          <p:cNvPr id="1243" name="Shape 1243"/>
          <p:cNvSpPr txBox="1">
            <a:spLocks noGrp="1"/>
          </p:cNvSpPr>
          <p:nvPr>
            <p:ph type="title"/>
          </p:nvPr>
        </p:nvSpPr>
        <p:spPr>
          <a:xfrm>
            <a:off x="457200" y="3"/>
            <a:ext cx="8229600" cy="857400"/>
          </a:xfrm>
          <a:prstGeom prst="rect">
            <a:avLst/>
          </a:prstGeom>
        </p:spPr>
        <p:txBody>
          <a:bodyPr lIns="91425" tIns="91425" rIns="91425" bIns="91425" anchor="b" anchorCtr="0">
            <a:noAutofit/>
          </a:bodyPr>
          <a:lstStyle/>
          <a:p>
            <a:pPr lvl="0" rtl="0">
              <a:spcBef>
                <a:spcPts val="0"/>
              </a:spcBef>
              <a:buNone/>
            </a:pPr>
            <a:r>
              <a:rPr lang="en" sz="3000"/>
              <a:t>Seth - Engineering Methodology</a:t>
            </a:r>
          </a:p>
        </p:txBody>
      </p:sp>
      <p:sp>
        <p:nvSpPr>
          <p:cNvPr id="1244" name="Shape 1244"/>
          <p:cNvSpPr txBox="1">
            <a:spLocks noGrp="1"/>
          </p:cNvSpPr>
          <p:nvPr>
            <p:ph type="body" idx="1"/>
          </p:nvPr>
        </p:nvSpPr>
        <p:spPr>
          <a:xfrm>
            <a:off x="457200" y="857400"/>
            <a:ext cx="8229600" cy="4177800"/>
          </a:xfrm>
          <a:prstGeom prst="rect">
            <a:avLst/>
          </a:prstGeom>
        </p:spPr>
        <p:txBody>
          <a:bodyPr lIns="91425" tIns="91425" rIns="91425" bIns="91425" anchor="t" anchorCtr="0">
            <a:noAutofit/>
          </a:bodyPr>
          <a:lstStyle/>
          <a:p>
            <a:pPr marL="457200" marR="0" lvl="0" indent="-419100" algn="l" rtl="0">
              <a:lnSpc>
                <a:spcPct val="100000"/>
              </a:lnSpc>
              <a:spcBef>
                <a:spcPts val="600"/>
              </a:spcBef>
              <a:spcAft>
                <a:spcPts val="0"/>
              </a:spcAft>
              <a:buClr>
                <a:srgbClr val="000000"/>
              </a:buClr>
              <a:buSzPct val="100000"/>
              <a:buFont typeface="Arial"/>
              <a:buChar char="-"/>
            </a:pPr>
            <a:r>
              <a:rPr lang="en"/>
              <a:t>STK custom propulsion modelling</a:t>
            </a:r>
          </a:p>
          <a:p>
            <a:pPr marL="914400" marR="0" lvl="1" indent="-381000" algn="l" rtl="0">
              <a:lnSpc>
                <a:spcPct val="100000"/>
              </a:lnSpc>
              <a:spcBef>
                <a:spcPts val="600"/>
              </a:spcBef>
              <a:spcAft>
                <a:spcPts val="0"/>
              </a:spcAft>
              <a:buClr>
                <a:srgbClr val="000000"/>
              </a:buClr>
              <a:buSzPct val="80000"/>
              <a:buFont typeface="Arial"/>
              <a:buChar char="-"/>
            </a:pPr>
            <a:r>
              <a:rPr lang="en"/>
              <a:t>Also: Space Effects and Environment Tool (SEET), solar flux, performance over time, model articulation, radiation pressure, comm-systems</a:t>
            </a:r>
          </a:p>
          <a:p>
            <a:pPr marL="457200" marR="0" lvl="0" indent="-419100" algn="l" rtl="0">
              <a:lnSpc>
                <a:spcPct val="100000"/>
              </a:lnSpc>
              <a:spcBef>
                <a:spcPts val="600"/>
              </a:spcBef>
              <a:spcAft>
                <a:spcPts val="0"/>
              </a:spcAft>
              <a:buClr>
                <a:srgbClr val="000000"/>
              </a:buClr>
              <a:buSzPct val="100000"/>
              <a:buFont typeface="Arial"/>
              <a:buChar char="-"/>
            </a:pPr>
            <a:r>
              <a:rPr lang="en"/>
              <a:t>Making educated guesses</a:t>
            </a:r>
          </a:p>
          <a:p>
            <a:pPr marL="914400" marR="0" lvl="1" indent="-381000" algn="l" rtl="0">
              <a:lnSpc>
                <a:spcPct val="100000"/>
              </a:lnSpc>
              <a:spcBef>
                <a:spcPts val="600"/>
              </a:spcBef>
              <a:spcAft>
                <a:spcPts val="0"/>
              </a:spcAft>
              <a:buClr>
                <a:srgbClr val="000000"/>
              </a:buClr>
              <a:buSzPct val="80000"/>
              <a:buFont typeface="Arial"/>
              <a:buChar char="-"/>
            </a:pPr>
            <a:r>
              <a:rPr lang="en"/>
              <a:t>initializing STK model</a:t>
            </a:r>
          </a:p>
          <a:p>
            <a:pPr marL="914400" marR="0" lvl="1" indent="-381000" algn="l" rtl="0">
              <a:lnSpc>
                <a:spcPct val="100000"/>
              </a:lnSpc>
              <a:spcBef>
                <a:spcPts val="600"/>
              </a:spcBef>
              <a:spcAft>
                <a:spcPts val="0"/>
              </a:spcAft>
              <a:buClr>
                <a:srgbClr val="000000"/>
              </a:buClr>
              <a:buSzPct val="80000"/>
              <a:buFont typeface="Arial"/>
              <a:buChar char="-"/>
            </a:pPr>
            <a:r>
              <a:rPr lang="en"/>
              <a:t>formulating general mission procedure</a:t>
            </a:r>
          </a:p>
          <a:p>
            <a:pPr marL="457200" marR="0" lvl="0" indent="-419100" algn="l" rtl="0">
              <a:lnSpc>
                <a:spcPct val="100000"/>
              </a:lnSpc>
              <a:spcBef>
                <a:spcPts val="600"/>
              </a:spcBef>
              <a:spcAft>
                <a:spcPts val="0"/>
              </a:spcAft>
              <a:buClr>
                <a:srgbClr val="000000"/>
              </a:buClr>
              <a:buSzPct val="100000"/>
              <a:buFont typeface="Arial"/>
              <a:buChar char="-"/>
            </a:pPr>
            <a:r>
              <a:rPr lang="en"/>
              <a:t>STK for heavy lifting/calculation</a:t>
            </a:r>
          </a:p>
          <a:p>
            <a:pPr marL="914400" marR="0" lvl="1" indent="-381000" algn="l" rtl="0">
              <a:lnSpc>
                <a:spcPct val="100000"/>
              </a:lnSpc>
              <a:spcBef>
                <a:spcPts val="600"/>
              </a:spcBef>
              <a:spcAft>
                <a:spcPts val="0"/>
              </a:spcAft>
              <a:buClr>
                <a:srgbClr val="000000"/>
              </a:buClr>
              <a:buSzPct val="80000"/>
              <a:buFont typeface="Arial"/>
              <a:buChar char="-"/>
            </a:pPr>
            <a:r>
              <a:rPr lang="en"/>
              <a:t>Propagators: Astrogator, HPOP, Heliocentric</a:t>
            </a:r>
          </a:p>
          <a:p>
            <a:pPr marL="914400" marR="0" lvl="1" indent="-381000" algn="l" rtl="0">
              <a:lnSpc>
                <a:spcPct val="100000"/>
              </a:lnSpc>
              <a:spcBef>
                <a:spcPts val="600"/>
              </a:spcBef>
              <a:spcAft>
                <a:spcPts val="0"/>
              </a:spcAft>
              <a:buClr>
                <a:srgbClr val="000000"/>
              </a:buClr>
              <a:buSzPct val="80000"/>
              <a:buFont typeface="Arial"/>
              <a:buChar char="-"/>
            </a:pPr>
            <a:r>
              <a:rPr lang="en"/>
              <a:t>JPL Horizons: SPICE files for asteroid data</a:t>
            </a:r>
          </a:p>
        </p:txBody>
      </p:sp>
      <p:sp>
        <p:nvSpPr>
          <p:cNvPr id="1245" name="Shape 1245"/>
          <p:cNvSpPr txBox="1"/>
          <p:nvPr/>
        </p:nvSpPr>
        <p:spPr>
          <a:xfrm>
            <a:off x="7714800" y="4798200"/>
            <a:ext cx="1429199" cy="345299"/>
          </a:xfrm>
          <a:prstGeom prst="rect">
            <a:avLst/>
          </a:prstGeom>
          <a:noFill/>
          <a:ln>
            <a:noFill/>
          </a:ln>
        </p:spPr>
        <p:txBody>
          <a:bodyPr lIns="91425" tIns="91425" rIns="91425" bIns="91425" anchor="t" anchorCtr="0">
            <a:noAutofit/>
          </a:bodyPr>
          <a:lstStyle/>
          <a:p>
            <a:pPr lvl="0" rtl="0">
              <a:spcBef>
                <a:spcPts val="0"/>
              </a:spcBef>
              <a:buNone/>
            </a:pPr>
            <a:r>
              <a:rPr lang="en"/>
              <a:t>Seth Merrifield</a:t>
            </a:r>
          </a:p>
        </p:txBody>
      </p:sp>
    </p:spTree>
  </p:cSld>
  <p:clrMapOvr>
    <a:masterClrMapping/>
  </p:clrMapOvr>
  <p:transition spd="slow">
    <p:cut/>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1249"/>
        <p:cNvGrpSpPr/>
        <p:nvPr/>
      </p:nvGrpSpPr>
      <p:grpSpPr>
        <a:xfrm>
          <a:off x="0" y="0"/>
          <a:ext cx="0" cy="0"/>
          <a:chOff x="0" y="0"/>
          <a:chExt cx="0" cy="0"/>
        </a:xfrm>
      </p:grpSpPr>
      <p:sp>
        <p:nvSpPr>
          <p:cNvPr id="1250" name="Shape 1250"/>
          <p:cNvSpPr txBox="1">
            <a:spLocks noGrp="1"/>
          </p:cNvSpPr>
          <p:nvPr>
            <p:ph type="title"/>
          </p:nvPr>
        </p:nvSpPr>
        <p:spPr>
          <a:xfrm>
            <a:off x="0" y="0"/>
            <a:ext cx="8229600" cy="395099"/>
          </a:xfrm>
          <a:prstGeom prst="rect">
            <a:avLst/>
          </a:prstGeom>
        </p:spPr>
        <p:txBody>
          <a:bodyPr lIns="91425" tIns="91425" rIns="91425" bIns="91425" anchor="ctr" anchorCtr="0">
            <a:noAutofit/>
          </a:bodyPr>
          <a:lstStyle/>
          <a:p>
            <a:pPr>
              <a:spcBef>
                <a:spcPts val="0"/>
              </a:spcBef>
              <a:buNone/>
            </a:pPr>
            <a:r>
              <a:rPr lang="en" sz="2400" b="0"/>
              <a:t>Optimization </a:t>
            </a:r>
          </a:p>
        </p:txBody>
      </p:sp>
      <p:sp>
        <p:nvSpPr>
          <p:cNvPr id="1251" name="Shape 1251"/>
          <p:cNvSpPr txBox="1">
            <a:spLocks noGrp="1"/>
          </p:cNvSpPr>
          <p:nvPr>
            <p:ph type="body" idx="1"/>
          </p:nvPr>
        </p:nvSpPr>
        <p:spPr>
          <a:xfrm>
            <a:off x="457200" y="1200150"/>
            <a:ext cx="8229600" cy="3725699"/>
          </a:xfrm>
          <a:prstGeom prst="rect">
            <a:avLst/>
          </a:prstGeom>
        </p:spPr>
        <p:txBody>
          <a:bodyPr lIns="91425" tIns="91425" rIns="91425" bIns="91425" anchor="t" anchorCtr="0">
            <a:noAutofit/>
          </a:bodyPr>
          <a:lstStyle/>
          <a:p>
            <a:pPr>
              <a:spcBef>
                <a:spcPts val="0"/>
              </a:spcBef>
              <a:buNone/>
            </a:pPr>
            <a:endParaRPr/>
          </a:p>
        </p:txBody>
      </p:sp>
      <p:pic>
        <p:nvPicPr>
          <p:cNvPr id="1252" name="Shape 1252"/>
          <p:cNvPicPr preferRelativeResize="0"/>
          <p:nvPr/>
        </p:nvPicPr>
        <p:blipFill>
          <a:blip r:embed="rId3">
            <a:alphaModFix/>
          </a:blip>
          <a:stretch>
            <a:fillRect/>
          </a:stretch>
        </p:blipFill>
        <p:spPr>
          <a:xfrm>
            <a:off x="457200" y="395100"/>
            <a:ext cx="7907702" cy="4530750"/>
          </a:xfrm>
          <a:prstGeom prst="rect">
            <a:avLst/>
          </a:prstGeom>
          <a:noFill/>
          <a:ln>
            <a:noFill/>
          </a:ln>
        </p:spPr>
      </p:pic>
      <p:sp>
        <p:nvSpPr>
          <p:cNvPr id="1253" name="Shape 1253"/>
          <p:cNvSpPr txBox="1"/>
          <p:nvPr/>
        </p:nvSpPr>
        <p:spPr>
          <a:xfrm rot="-721">
            <a:off x="7714805" y="4798043"/>
            <a:ext cx="1429199" cy="345299"/>
          </a:xfrm>
          <a:prstGeom prst="rect">
            <a:avLst/>
          </a:prstGeom>
          <a:noFill/>
          <a:ln>
            <a:noFill/>
          </a:ln>
        </p:spPr>
        <p:txBody>
          <a:bodyPr lIns="91425" tIns="91425" rIns="91425" bIns="91425" anchor="t" anchorCtr="0">
            <a:noAutofit/>
          </a:bodyPr>
          <a:lstStyle/>
          <a:p>
            <a:pPr lvl="0" rtl="0">
              <a:spcBef>
                <a:spcPts val="0"/>
              </a:spcBef>
              <a:buNone/>
            </a:pPr>
            <a:r>
              <a:rPr lang="en"/>
              <a:t>Seth Merrifield</a:t>
            </a:r>
          </a:p>
        </p:txBody>
      </p:sp>
    </p:spTree>
  </p:cSld>
  <p:clrMapOvr>
    <a:masterClrMapping/>
  </p:clrMapOvr>
  <p:transition spd="slow">
    <p:cut/>
  </p:transition>
</p:sld>
</file>

<file path=ppt/theme/theme1.xml><?xml version="1.0" encoding="utf-8"?>
<a:theme xmlns:a="http://schemas.openxmlformats.org/drawingml/2006/main" name="light-gradien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6107</Words>
  <Application>Microsoft Office PowerPoint</Application>
  <PresentationFormat>On-screen Show (16:9)</PresentationFormat>
  <Paragraphs>1331</Paragraphs>
  <Slides>122</Slides>
  <Notes>122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122</vt:i4>
      </vt:variant>
    </vt:vector>
  </HeadingPairs>
  <TitlesOfParts>
    <vt:vector size="128" baseType="lpstr">
      <vt:lpstr>Arial</vt:lpstr>
      <vt:lpstr>Calibri</vt:lpstr>
      <vt:lpstr>Courier New</vt:lpstr>
      <vt:lpstr>Droid Serif</vt:lpstr>
      <vt:lpstr>Wingdings</vt:lpstr>
      <vt:lpstr>light-gradient</vt:lpstr>
      <vt:lpstr>Ice Scouting CubeSat ISCube </vt:lpstr>
      <vt:lpstr>Agenda</vt:lpstr>
      <vt:lpstr>Overview</vt:lpstr>
      <vt:lpstr>Overview</vt:lpstr>
      <vt:lpstr>Motivation</vt:lpstr>
      <vt:lpstr>Motivation</vt:lpstr>
      <vt:lpstr>Requirements</vt:lpstr>
      <vt:lpstr>Project Approach</vt:lpstr>
      <vt:lpstr>Approach</vt:lpstr>
      <vt:lpstr>Project Plan and Budgets</vt:lpstr>
      <vt:lpstr>PowerPoint Presentation</vt:lpstr>
      <vt:lpstr>Project Budget | Full</vt:lpstr>
      <vt:lpstr>Schedule | HASP Build Components</vt:lpstr>
      <vt:lpstr>PowerPoint Presentation</vt:lpstr>
      <vt:lpstr>Project Budget | HASP Build</vt:lpstr>
      <vt:lpstr>PowerPoint Presentation</vt:lpstr>
      <vt:lpstr>Design Walkthrough</vt:lpstr>
      <vt:lpstr>System Overview</vt:lpstr>
      <vt:lpstr>CAD Model Overview</vt:lpstr>
      <vt:lpstr>Finding Water</vt:lpstr>
      <vt:lpstr>Typical Counter Setup: Photomultiplier Tube</vt:lpstr>
      <vt:lpstr>Small Counter Setup: Avalanche Photodiode</vt:lpstr>
      <vt:lpstr>Wavelength Matching</vt:lpstr>
      <vt:lpstr>Particle Discrimination</vt:lpstr>
      <vt:lpstr>Detector Energy Resolution</vt:lpstr>
      <vt:lpstr>Orbits, Propulsion, Attitude</vt:lpstr>
      <vt:lpstr>Asteroid Selection</vt:lpstr>
      <vt:lpstr>Basic Orbit Determination</vt:lpstr>
      <vt:lpstr>Propulsion : PEPL Ambipolar Plasma Thruster </vt:lpstr>
      <vt:lpstr>Attitude Determination &amp; Control Requirements</vt:lpstr>
      <vt:lpstr>Subsystem Relationships</vt:lpstr>
      <vt:lpstr>Tip-Off Recovery</vt:lpstr>
      <vt:lpstr>Velocity Vector Stabilization</vt:lpstr>
      <vt:lpstr>PowerPoint Presentation</vt:lpstr>
      <vt:lpstr>Result of Orbit Determination: Step 1</vt:lpstr>
      <vt:lpstr>Result of Orbit Determination: Step 2</vt:lpstr>
      <vt:lpstr>Result of Orbit Determination: Step 2</vt:lpstr>
      <vt:lpstr>Result of Orbit Determination: Step 3</vt:lpstr>
      <vt:lpstr>Navigation</vt:lpstr>
      <vt:lpstr>Navigation</vt:lpstr>
      <vt:lpstr>Navigation</vt:lpstr>
      <vt:lpstr>Communication</vt:lpstr>
      <vt:lpstr>Communication</vt:lpstr>
      <vt:lpstr>Thermal Control</vt:lpstr>
      <vt:lpstr>Thermal Control Space Environment and Thermal Control Components</vt:lpstr>
      <vt:lpstr>Thermal Control</vt:lpstr>
      <vt:lpstr>Thermal Control</vt:lpstr>
      <vt:lpstr>Power</vt:lpstr>
      <vt:lpstr>Solar Array Sizing</vt:lpstr>
      <vt:lpstr>Solar Array Sizing</vt:lpstr>
      <vt:lpstr>Solar Array Sizing</vt:lpstr>
      <vt:lpstr>Off the Shelf Options</vt:lpstr>
      <vt:lpstr>Batteries</vt:lpstr>
      <vt:lpstr>Battery Sizing</vt:lpstr>
      <vt:lpstr>Battery effects on Power</vt:lpstr>
      <vt:lpstr>Radiation Background</vt:lpstr>
      <vt:lpstr>Radiation Effects</vt:lpstr>
      <vt:lpstr>Radiation Protection</vt:lpstr>
      <vt:lpstr>FMEA and Safety</vt:lpstr>
      <vt:lpstr>FMEA and Safety | FMEA Overview</vt:lpstr>
      <vt:lpstr>FMEA and Safety | Top FMEA Elements</vt:lpstr>
      <vt:lpstr>FMEA and Safety | Safety Concerns</vt:lpstr>
      <vt:lpstr>Appropriate Standards</vt:lpstr>
      <vt:lpstr>Appropriate Standards | CubeSat Design</vt:lpstr>
      <vt:lpstr>Appropriate Standards | Procedure Standards</vt:lpstr>
      <vt:lpstr>Appropriate Standards | Procedure Standards </vt:lpstr>
      <vt:lpstr>Appropriate Standards | Procedure Standards </vt:lpstr>
      <vt:lpstr>Conclusions</vt:lpstr>
      <vt:lpstr>Conclusions </vt:lpstr>
      <vt:lpstr>Life Long Lessons</vt:lpstr>
      <vt:lpstr>Individual Design Contributions</vt:lpstr>
      <vt:lpstr>Formulating Requirements</vt:lpstr>
      <vt:lpstr>Engineering Methodology</vt:lpstr>
      <vt:lpstr>Engineering Methodology</vt:lpstr>
      <vt:lpstr>Individual Design Contributions</vt:lpstr>
      <vt:lpstr>Thomas - Ability to formulate Design Req.</vt:lpstr>
      <vt:lpstr>Engineering Methodology: Fuel Required</vt:lpstr>
      <vt:lpstr>Engineering Methodology: Actuator Requirements</vt:lpstr>
      <vt:lpstr>Engineering Methodology: Planar Orbit Simulation</vt:lpstr>
      <vt:lpstr>Thomas - Lessons Learned</vt:lpstr>
      <vt:lpstr>Thomas - Lessons Learned</vt:lpstr>
      <vt:lpstr>Individual Design Contribution</vt:lpstr>
      <vt:lpstr>Specific Design Requirements</vt:lpstr>
      <vt:lpstr>PowerPoint Presentation</vt:lpstr>
      <vt:lpstr>Equivalent Isotropic Radiated Power, EIRP</vt:lpstr>
      <vt:lpstr>Propagation Losses, Lprop</vt:lpstr>
      <vt:lpstr>Link Budget: Received Power, PR</vt:lpstr>
      <vt:lpstr>Link Budget: Carrier to Noise, C/N</vt:lpstr>
      <vt:lpstr>Link Budget: Downlink Margin</vt:lpstr>
      <vt:lpstr>Link Budget: Uplink Margin</vt:lpstr>
      <vt:lpstr>Life–Long Learning</vt:lpstr>
      <vt:lpstr>Life–Long Learning</vt:lpstr>
      <vt:lpstr>Seth - Life Long Learning</vt:lpstr>
      <vt:lpstr>Seth - Individual Design Contributions</vt:lpstr>
      <vt:lpstr>Design Contribution</vt:lpstr>
      <vt:lpstr>Seth - Ability to formulate Design Requirements</vt:lpstr>
      <vt:lpstr>Seth - Engineering Methodology</vt:lpstr>
      <vt:lpstr>Seth - Engineering Methodology</vt:lpstr>
      <vt:lpstr>Optimization </vt:lpstr>
      <vt:lpstr>Optimization </vt:lpstr>
      <vt:lpstr>Example STK report - sun illumination times</vt:lpstr>
      <vt:lpstr>STK report: solar intensity over time</vt:lpstr>
      <vt:lpstr>Life Long Learning</vt:lpstr>
      <vt:lpstr>Individual Design Contributions</vt:lpstr>
      <vt:lpstr>Design Requirements</vt:lpstr>
      <vt:lpstr>Engineering Methodology</vt:lpstr>
      <vt:lpstr>Lifelong Lessons</vt:lpstr>
      <vt:lpstr>Individual Design Contributions</vt:lpstr>
      <vt:lpstr>Formulating Design Requirements</vt:lpstr>
      <vt:lpstr>Engineering Methodology: Photosensors</vt:lpstr>
      <vt:lpstr>Refining Design Requirements</vt:lpstr>
      <vt:lpstr>Engineering Methodology: High Gain Photosensors</vt:lpstr>
      <vt:lpstr>Engineering Methodology: High Gain Photosensors</vt:lpstr>
      <vt:lpstr>Haley- Lifelong Learning</vt:lpstr>
      <vt:lpstr>Haley- Communication</vt:lpstr>
      <vt:lpstr>Haley- Individual Design Contributions</vt:lpstr>
      <vt:lpstr>Haley- Formulation of Design Requirements</vt:lpstr>
      <vt:lpstr>Haley- Formulation of Design Requirements</vt:lpstr>
      <vt:lpstr>Haley- Engineering Methodology</vt:lpstr>
      <vt:lpstr>Haley- Engineering Methodology</vt:lpstr>
      <vt:lpstr>Haley-Engineering Methodology</vt:lpstr>
      <vt:lpstr>Haley-Engineering Methodology</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Ice Scouting CubeSat ISCube </dc:title>
  <dc:creator>Carol L Mantel</dc:creator>
  <cp:lastModifiedBy>Carol L Mantel</cp:lastModifiedBy>
  <cp:revision>1</cp:revision>
  <dcterms:modified xsi:type="dcterms:W3CDTF">2015-09-28T15:02:17Z</dcterms:modified>
</cp:coreProperties>
</file>